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277" r:id="rId6"/>
    <p:sldId id="261" r:id="rId7"/>
    <p:sldId id="278" r:id="rId8"/>
    <p:sldId id="370" r:id="rId9"/>
    <p:sldId id="371" r:id="rId10"/>
    <p:sldId id="373" r:id="rId11"/>
    <p:sldId id="372" r:id="rId12"/>
    <p:sldId id="26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Wergeland" initials="PW" lastIdx="2" clrIdx="0"/>
  <p:cmAuthor id="2" name="Élise Fournier Lévêque" initials="ÉF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p:restoredTop sz="60992" autoAdjust="0"/>
  </p:normalViewPr>
  <p:slideViewPr>
    <p:cSldViewPr snapToGrid="0" snapToObjects="1">
      <p:cViewPr varScale="1">
        <p:scale>
          <a:sx n="44" d="100"/>
          <a:sy n="44" d="100"/>
        </p:scale>
        <p:origin x="1860" y="42"/>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9E3D82-161E-654F-9020-A36A283AEAAC}" type="datetimeFigureOut">
              <a:rPr lang="en-US" smtClean="0"/>
              <a:t>9/8/2020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37D22-EFDE-3947-A48C-3B455F4AFF6D}" type="slidenum">
              <a:rPr lang="en-US" smtClean="0"/>
              <a:t>‹N°›</a:t>
            </a:fld>
            <a:endParaRPr lang="en-US"/>
          </a:p>
        </p:txBody>
      </p:sp>
    </p:spTree>
    <p:extLst>
      <p:ext uri="{BB962C8B-B14F-4D97-AF65-F5344CB8AC3E}">
        <p14:creationId xmlns:p14="http://schemas.microsoft.com/office/powerpoint/2010/main" val="2999359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E7D95-41F8-4D4B-B700-EDE726DF8017}" type="datetimeFigureOut">
              <a:rPr lang="fr-CA" smtClean="0"/>
              <a:t>09/08/2020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90E6-49F1-49D4-B14E-86E298ADC4A0}" type="slidenum">
              <a:rPr lang="fr-CA" smtClean="0"/>
              <a:t>‹N°›</a:t>
            </a:fld>
            <a:endParaRPr lang="fr-CA"/>
          </a:p>
        </p:txBody>
      </p:sp>
    </p:spTree>
    <p:extLst>
      <p:ext uri="{BB962C8B-B14F-4D97-AF65-F5344CB8AC3E}">
        <p14:creationId xmlns:p14="http://schemas.microsoft.com/office/powerpoint/2010/main" val="2487665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dcross.ca/how-we-help/community-health-services-in-canada/saskatchewan-friendly-phone-program" TargetMode="External"/><Relationship Id="rId7" Type="http://schemas.openxmlformats.org/officeDocument/2006/relationships/hyperlink" Target="https://www.redcross.c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tuhi65S4bfw" TargetMode="External"/><Relationship Id="rId5" Type="http://schemas.openxmlformats.org/officeDocument/2006/relationships/hyperlink" Target="https://www.redcross.ca/how-we-help/current-emergency-responses/covid-19-%E2%80%93-novel-coronavirus/information-for-community-organizations-affected-by-covid-19" TargetMode="External"/><Relationship Id="rId4" Type="http://schemas.openxmlformats.org/officeDocument/2006/relationships/hyperlink" Target="https://www.youtube.com/watch?v=gsaGmzgwjE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 </a:t>
            </a:r>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1</a:t>
            </a:fld>
            <a:endParaRPr lang="fr-CA"/>
          </a:p>
        </p:txBody>
      </p:sp>
    </p:spTree>
    <p:extLst>
      <p:ext uri="{BB962C8B-B14F-4D97-AF65-F5344CB8AC3E}">
        <p14:creationId xmlns:p14="http://schemas.microsoft.com/office/powerpoint/2010/main" val="28717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Here at home, disasters affect families: </a:t>
            </a:r>
          </a:p>
          <a:p>
            <a:pPr lvl="1"/>
            <a:r>
              <a:rPr lang="en-CA" sz="1200" kern="1200" noProof="0" dirty="0">
                <a:solidFill>
                  <a:schemeClr val="tx1"/>
                </a:solidFill>
                <a:effectLst/>
                <a:latin typeface="+mn-lt"/>
                <a:ea typeface="+mn-ea"/>
                <a:cs typeface="+mn-cs"/>
              </a:rPr>
              <a:t>Every three hours in communities across the country. </a:t>
            </a:r>
          </a:p>
          <a:p>
            <a:pPr lvl="1"/>
            <a:r>
              <a:rPr lang="en-CA" sz="1200" kern="1200" noProof="0" dirty="0">
                <a:solidFill>
                  <a:schemeClr val="tx1"/>
                </a:solidFill>
                <a:effectLst/>
                <a:latin typeface="+mn-lt"/>
                <a:ea typeface="+mn-ea"/>
                <a:cs typeface="+mn-cs"/>
              </a:rPr>
              <a:t>These are mainly fires, which can cause a family to</a:t>
            </a:r>
            <a:r>
              <a:rPr lang="en-CA" sz="1200" kern="1200" baseline="0" noProof="0" dirty="0">
                <a:solidFill>
                  <a:schemeClr val="tx1"/>
                </a:solidFill>
                <a:effectLst/>
                <a:latin typeface="+mn-lt"/>
                <a:ea typeface="+mn-ea"/>
                <a:cs typeface="+mn-cs"/>
              </a:rPr>
              <a:t> l</a:t>
            </a:r>
            <a:r>
              <a:rPr lang="en-CA" sz="1200" kern="1200" noProof="0" dirty="0">
                <a:solidFill>
                  <a:schemeClr val="tx1"/>
                </a:solidFill>
                <a:effectLst/>
                <a:latin typeface="+mn-lt"/>
                <a:ea typeface="+mn-ea"/>
                <a:cs typeface="+mn-cs"/>
              </a:rPr>
              <a:t>ose everything in the blink of an eye.</a:t>
            </a:r>
          </a:p>
          <a:p>
            <a:pPr lvl="1"/>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Community-wide disasters</a:t>
            </a:r>
          </a:p>
          <a:p>
            <a:pPr lvl="1"/>
            <a:r>
              <a:rPr lang="en-CA" sz="1200" kern="1200" noProof="0" dirty="0">
                <a:solidFill>
                  <a:schemeClr val="tx1"/>
                </a:solidFill>
                <a:effectLst/>
                <a:latin typeface="+mn-lt"/>
                <a:ea typeface="+mn-ea"/>
                <a:cs typeface="+mn-cs"/>
              </a:rPr>
              <a:t>The Red Cross</a:t>
            </a:r>
            <a:r>
              <a:rPr lang="en-CA" sz="1200" kern="1200" baseline="0" noProof="0" dirty="0">
                <a:solidFill>
                  <a:schemeClr val="tx1"/>
                </a:solidFill>
                <a:effectLst/>
                <a:latin typeface="+mn-lt"/>
                <a:ea typeface="+mn-ea"/>
                <a:cs typeface="+mn-cs"/>
              </a:rPr>
              <a:t> is the </a:t>
            </a:r>
            <a:r>
              <a:rPr lang="en-CA" sz="1200" kern="1200" noProof="0" dirty="0">
                <a:solidFill>
                  <a:schemeClr val="tx1"/>
                </a:solidFill>
                <a:effectLst/>
                <a:latin typeface="+mn-lt"/>
                <a:ea typeface="+mn-ea"/>
                <a:cs typeface="+mn-cs"/>
              </a:rPr>
              <a:t>primary partner of  public authorities when it comes to disaster management</a:t>
            </a:r>
          </a:p>
          <a:p>
            <a:pPr lvl="1"/>
            <a:r>
              <a:rPr lang="en-CA" sz="1200" kern="1200" noProof="0" dirty="0">
                <a:solidFill>
                  <a:schemeClr val="tx1"/>
                </a:solidFill>
                <a:effectLst/>
                <a:latin typeface="+mn-lt"/>
                <a:ea typeface="+mn-ea"/>
                <a:cs typeface="+mn-cs"/>
              </a:rPr>
              <a:t>Support is based on the specific needs of families and communities</a:t>
            </a:r>
          </a:p>
          <a:p>
            <a:pPr lvl="1"/>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Canadian families can rely on volunteers trained in disaster response</a:t>
            </a:r>
            <a:r>
              <a:rPr lang="en-CA" sz="1200" kern="1200" baseline="0" noProof="0" dirty="0">
                <a:solidFill>
                  <a:schemeClr val="tx1"/>
                </a:solidFill>
                <a:effectLst/>
                <a:latin typeface="+mn-lt"/>
                <a:ea typeface="+mn-ea"/>
                <a:cs typeface="+mn-cs"/>
              </a:rPr>
              <a:t> that are ready to respond 7 days a week, 24 hours a day. </a:t>
            </a:r>
            <a:r>
              <a:rPr lang="en-CA" sz="1200" kern="1200" noProof="0" dirty="0">
                <a:solidFill>
                  <a:schemeClr val="tx1"/>
                </a:solidFill>
                <a:effectLst/>
                <a:latin typeface="+mn-lt"/>
                <a:ea typeface="+mn-ea"/>
                <a:cs typeface="+mn-cs"/>
              </a:rPr>
              <a:t>In Canada, 12,000 volunteers watch over their communities.</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The Red Cross responds daily and is ready to respond during large-scale events</a:t>
            </a:r>
            <a:r>
              <a:rPr lang="en-CA" sz="1200" kern="1200" baseline="0" noProof="0" dirty="0">
                <a:solidFill>
                  <a:schemeClr val="tx1"/>
                </a:solidFill>
                <a:effectLst/>
                <a:latin typeface="+mn-lt"/>
                <a:ea typeface="+mn-ea"/>
                <a:cs typeface="+mn-cs"/>
              </a:rPr>
              <a:t> </a:t>
            </a:r>
            <a:r>
              <a:rPr lang="en-CA" sz="1200" kern="1200" noProof="0" dirty="0">
                <a:solidFill>
                  <a:schemeClr val="tx1"/>
                </a:solidFill>
                <a:effectLst/>
                <a:latin typeface="+mn-lt"/>
                <a:ea typeface="+mn-ea"/>
                <a:cs typeface="+mn-cs"/>
              </a:rPr>
              <a:t>that affect entire communities: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Since the onset of the fires in BC, more than 49,000 people have been forced out of their homes</a:t>
            </a:r>
            <a:r>
              <a:rPr lang="en-CA" sz="1200" kern="1200" baseline="0" dirty="0">
                <a:solidFill>
                  <a:schemeClr val="tx1"/>
                </a:solidFill>
                <a:effectLst/>
                <a:latin typeface="+mn-lt"/>
                <a:ea typeface="+mn-ea"/>
                <a:cs typeface="+mn-cs"/>
              </a:rPr>
              <a:t> and Red Cross has provided thousands with emergency financial assistance. </a:t>
            </a:r>
            <a:endParaRPr lang="fr-CA" sz="1200" kern="1200" dirty="0">
              <a:solidFill>
                <a:schemeClr val="tx1"/>
              </a:solidFill>
              <a:effectLst/>
              <a:latin typeface="+mn-lt"/>
              <a:ea typeface="+mn-ea"/>
              <a:cs typeface="+mn-cs"/>
            </a:endParaRPr>
          </a:p>
          <a:p>
            <a:pPr lvl="1"/>
            <a:r>
              <a:rPr lang="en-CA" sz="1200" kern="1200" noProof="0" dirty="0">
                <a:solidFill>
                  <a:schemeClr val="tx1"/>
                </a:solidFill>
                <a:effectLst/>
                <a:latin typeface="+mn-lt"/>
                <a:ea typeface="+mn-ea"/>
                <a:cs typeface="+mn-cs"/>
              </a:rPr>
              <a:t>Following the spring</a:t>
            </a:r>
            <a:r>
              <a:rPr lang="en-CA" sz="1200" kern="1200" baseline="0" noProof="0" dirty="0">
                <a:solidFill>
                  <a:schemeClr val="tx1"/>
                </a:solidFill>
                <a:effectLst/>
                <a:latin typeface="+mn-lt"/>
                <a:ea typeface="+mn-ea"/>
                <a:cs typeface="+mn-cs"/>
              </a:rPr>
              <a:t> floods in Québec and Ontario, flooded households who registered with Red Cross </a:t>
            </a:r>
            <a:r>
              <a:rPr lang="en-CA" sz="1200" kern="1200" noProof="0" dirty="0">
                <a:solidFill>
                  <a:schemeClr val="tx1"/>
                </a:solidFill>
                <a:effectLst/>
                <a:latin typeface="+mn-lt"/>
                <a:ea typeface="+mn-ea"/>
                <a:cs typeface="+mn-cs"/>
              </a:rPr>
              <a:t>received direct financial assistance. The Red Cross continues to support them throughout their recovery.</a:t>
            </a:r>
          </a:p>
          <a:p>
            <a:r>
              <a:rPr lang="en-CA" sz="1200" kern="1200" noProof="0" dirty="0">
                <a:solidFill>
                  <a:schemeClr val="tx1"/>
                </a:solidFill>
                <a:effectLst/>
                <a:latin typeface="+mn-lt"/>
                <a:ea typeface="+mn-ea"/>
                <a:cs typeface="+mn-cs"/>
              </a:rPr>
              <a:t> </a:t>
            </a:r>
          </a:p>
          <a:p>
            <a:pPr lvl="1"/>
            <a:endParaRPr lang="en-CA" sz="1200" kern="1200" noProof="0" dirty="0">
              <a:solidFill>
                <a:schemeClr val="tx1"/>
              </a:solidFill>
              <a:effectLst/>
              <a:latin typeface="+mn-lt"/>
              <a:ea typeface="+mn-ea"/>
              <a:cs typeface="+mn-cs"/>
            </a:endParaRPr>
          </a:p>
          <a:p>
            <a:pPr lvl="1"/>
            <a:endParaRPr lang="en-CA" sz="1200"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2</a:t>
            </a:fld>
            <a:endParaRPr lang="fr-CA"/>
          </a:p>
        </p:txBody>
      </p:sp>
    </p:spTree>
    <p:extLst>
      <p:ext uri="{BB962C8B-B14F-4D97-AF65-F5344CB8AC3E}">
        <p14:creationId xmlns:p14="http://schemas.microsoft.com/office/powerpoint/2010/main" val="291520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Red Cross volunteers watch over your communities and are trained to respond to emergencies.</a:t>
            </a:r>
          </a:p>
          <a:p>
            <a:pPr lvl="0"/>
            <a:endParaRPr lang="en-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Donations from people like you </a:t>
            </a:r>
            <a:r>
              <a:rPr lang="en-CA" sz="1200" kern="1200" dirty="0">
                <a:solidFill>
                  <a:schemeClr val="tx1"/>
                </a:solidFill>
                <a:effectLst/>
                <a:latin typeface="+mn-lt"/>
                <a:ea typeface="+mn-ea"/>
                <a:cs typeface="+mn-cs"/>
              </a:rPr>
              <a:t>help</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meet essential needs such as shelter, food and clothing while providing emotional support in times of difficulty. </a:t>
            </a:r>
            <a:r>
              <a:rPr lang="en-CA" sz="1200" kern="1200" noProof="0" dirty="0">
                <a:solidFill>
                  <a:schemeClr val="tx1"/>
                </a:solidFill>
                <a:effectLst/>
                <a:latin typeface="+mn-lt"/>
                <a:ea typeface="+mn-ea"/>
                <a:cs typeface="+mn-cs"/>
              </a:rPr>
              <a:t>Our teams also provide blankets, personal</a:t>
            </a:r>
            <a:r>
              <a:rPr lang="en-CA" sz="1200" kern="1200" baseline="0" noProof="0" dirty="0">
                <a:solidFill>
                  <a:schemeClr val="tx1"/>
                </a:solidFill>
                <a:effectLst/>
                <a:latin typeface="+mn-lt"/>
                <a:ea typeface="+mn-ea"/>
                <a:cs typeface="+mn-cs"/>
              </a:rPr>
              <a:t> care kits, as well as stuffed animals for children and essential baby items. </a:t>
            </a:r>
            <a:endParaRPr lang="en-CA" sz="1200" kern="1200" noProof="0" dirty="0">
              <a:solidFill>
                <a:schemeClr val="tx1"/>
              </a:solidFill>
              <a:effectLst/>
              <a:latin typeface="+mn-lt"/>
              <a:ea typeface="+mn-ea"/>
              <a:cs typeface="+mn-cs"/>
            </a:endParaRP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The first three days after a disaster strikes are the most critical. Volunteers make sure to guide those affected so that they can take necessary steps to get their lives back together as quickly as possible.</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Volunteers can also refer those affected to community organizations that offer additional assistance.</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Our donors enable us to provide assistance that is not only </a:t>
            </a:r>
            <a:r>
              <a:rPr lang="en-US" dirty="0">
                <a:effectLst/>
              </a:rPr>
              <a:t>practical, but is also deeply human,</a:t>
            </a:r>
            <a:r>
              <a:rPr lang="en-US" baseline="0" dirty="0">
                <a:effectLst/>
              </a:rPr>
              <a:t> </a:t>
            </a:r>
            <a:r>
              <a:rPr lang="en-US" dirty="0">
                <a:effectLst/>
              </a:rPr>
              <a:t>respects the dignity of disaster victims and is a fundamental source of comfort.</a:t>
            </a:r>
          </a:p>
          <a:p>
            <a:pPr lvl="0"/>
            <a:endParaRPr lang="en-CA" sz="1200" b="1" kern="1200" noProof="0" dirty="0">
              <a:solidFill>
                <a:schemeClr val="tx1"/>
              </a:solidFill>
              <a:effectLst/>
              <a:latin typeface="+mn-lt"/>
              <a:ea typeface="+mn-ea"/>
              <a:cs typeface="+mn-cs"/>
            </a:endParaRPr>
          </a:p>
          <a:p>
            <a:pPr lvl="0"/>
            <a:r>
              <a:rPr lang="en-CA" sz="1200" b="1" kern="1200" noProof="0" dirty="0">
                <a:solidFill>
                  <a:schemeClr val="tx1"/>
                </a:solidFill>
                <a:effectLst/>
                <a:latin typeface="+mn-lt"/>
                <a:ea typeface="+mn-ea"/>
                <a:cs typeface="+mn-cs"/>
              </a:rPr>
              <a:t>With your support, the Red Cross is</a:t>
            </a:r>
            <a:r>
              <a:rPr lang="en-CA" sz="1200" b="1" kern="1200" baseline="0" noProof="0" dirty="0">
                <a:solidFill>
                  <a:schemeClr val="tx1"/>
                </a:solidFill>
                <a:effectLst/>
                <a:latin typeface="+mn-lt"/>
                <a:ea typeface="+mn-ea"/>
                <a:cs typeface="+mn-cs"/>
              </a:rPr>
              <a:t> there to </a:t>
            </a:r>
            <a:r>
              <a:rPr lang="en-CA" sz="1200" b="1" kern="1200" noProof="0" dirty="0">
                <a:solidFill>
                  <a:schemeClr val="tx1"/>
                </a:solidFill>
                <a:effectLst/>
                <a:latin typeface="+mn-lt"/>
                <a:ea typeface="+mn-ea"/>
                <a:cs typeface="+mn-cs"/>
              </a:rPr>
              <a:t>provide the essentials.</a:t>
            </a:r>
            <a:endParaRPr lang="en-CA" sz="1200" kern="1200" noProof="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3</a:t>
            </a:fld>
            <a:endParaRPr lang="fr-CA"/>
          </a:p>
        </p:txBody>
      </p:sp>
    </p:spTree>
    <p:extLst>
      <p:ext uri="{BB962C8B-B14F-4D97-AF65-F5344CB8AC3E}">
        <p14:creationId xmlns:p14="http://schemas.microsoft.com/office/powerpoint/2010/main" val="315877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Here is an example of the critical assistance the Red Cross can provide, thanks to donations:</a:t>
            </a:r>
          </a:p>
          <a:p>
            <a:pPr lvl="0"/>
            <a:endParaRPr lang="en-CA"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were sitting in the carport,” Arnold said. “The storm came at us from behind. We had no warning or time to prepare.” Though he does not remember much else from that evening, he does recall the sense of panic and confusion he felt as the tornado touched down on the home the 60-year-old rented with a friend.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Volunteers supported them through this tough time:</a:t>
            </a:r>
          </a:p>
          <a:p>
            <a:r>
              <a:rPr lang="en-US" sz="1200" kern="1200" dirty="0">
                <a:solidFill>
                  <a:schemeClr val="tx1"/>
                </a:solidFill>
                <a:effectLst/>
                <a:latin typeface="+mn-lt"/>
                <a:ea typeface="+mn-ea"/>
                <a:cs typeface="+mn-cs"/>
              </a:rPr>
              <a:t>“It hit me really hard. The Red Cross came in and they helped me,” said Arnold. “They took care of me.”  </a:t>
            </a:r>
          </a:p>
          <a:p>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Thanks to your donation, Arnold and his friend received emergency assistance from the Red Cross after a tornado destroyed their home in LaSalle, Ontario. </a:t>
            </a:r>
          </a:p>
          <a:p>
            <a:pPr lvl="0"/>
            <a:endParaRPr lang="en-CA" sz="1200" kern="1200" noProof="0" dirty="0">
              <a:solidFill>
                <a:schemeClr val="tx1"/>
              </a:solidFill>
              <a:effectLst/>
              <a:latin typeface="+mn-lt"/>
              <a:ea typeface="+mn-ea"/>
              <a:cs typeface="+mn-cs"/>
            </a:endParaRPr>
          </a:p>
          <a:p>
            <a:pPr lvl="0"/>
            <a:r>
              <a:rPr lang="en-US" b="1" dirty="0">
                <a:effectLst/>
              </a:rPr>
              <a:t>Without you, none of our work is possible</a:t>
            </a:r>
            <a:r>
              <a:rPr lang="en-CA" sz="1200" b="1" kern="1200" noProof="0" dirty="0">
                <a:solidFill>
                  <a:schemeClr val="tx1"/>
                </a:solidFill>
                <a:effectLst/>
                <a:latin typeface="+mn-lt"/>
                <a:ea typeface="+mn-ea"/>
                <a:cs typeface="+mn-cs"/>
              </a:rPr>
              <a:t>. Thank you!</a:t>
            </a:r>
            <a:endParaRPr lang="en-CA" sz="1200" kern="1200" noProof="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4</a:t>
            </a:fld>
            <a:endParaRPr lang="fr-CA"/>
          </a:p>
        </p:txBody>
      </p:sp>
    </p:spTree>
    <p:extLst>
      <p:ext uri="{BB962C8B-B14F-4D97-AF65-F5344CB8AC3E}">
        <p14:creationId xmlns:p14="http://schemas.microsoft.com/office/powerpoint/2010/main" val="241259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Canadian Red Cross is dedicated to supporting individuals, families and communities during the COVID-19 pandemic. Through relationships with government agencies and widespread community partnerships, the Red Cross continues to adapt to emerging needs to assist the country’s most vulnerable as this international crisis evolves.</a:t>
            </a:r>
          </a:p>
          <a:p>
            <a:endParaRPr lang="en-US" sz="1200" b="0" i="0" kern="1200" noProof="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Here are some examples of how the Canadian Red Cross is helping or has helped so far:</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Virtual care and friendly calls</a:t>
            </a:r>
          </a:p>
          <a:p>
            <a:pPr marL="0" indent="0">
              <a:buFont typeface="Arial" panose="020B0604020202020204" pitchFamily="34" charset="0"/>
              <a:buNone/>
            </a:pPr>
            <a:r>
              <a:rPr lang="en-US" sz="1200" b="0" i="0" kern="1200" dirty="0">
                <a:solidFill>
                  <a:schemeClr val="tx1"/>
                </a:solidFill>
                <a:effectLst/>
                <a:latin typeface="+mn-lt"/>
                <a:ea typeface="+mn-ea"/>
                <a:cs typeface="+mn-cs"/>
              </a:rPr>
              <a:t>Offering virtual care over the phone in Quebec, Ontario, Nova Scotia, New Brunswick, Newfoundland and Labrador and Prince Edward Island to provide referrals, guidance and emotional support to help people through their isolation period. There is also a </a:t>
            </a:r>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Friendly Phone Program in Saskatchewan</a:t>
            </a:r>
            <a:r>
              <a:rPr lang="en-US" sz="1200" b="0" i="0" kern="1200" dirty="0">
                <a:solidFill>
                  <a:schemeClr val="tx1"/>
                </a:solidFill>
                <a:effectLst/>
                <a:latin typeface="+mn-lt"/>
                <a:ea typeface="+mn-ea"/>
                <a:cs typeface="+mn-cs"/>
              </a:rPr>
              <a:t> to reach isolated seniors.</a:t>
            </a:r>
            <a:br>
              <a:rPr lang="en-US" dirty="0"/>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Assisting vulnerable populations</a:t>
            </a:r>
          </a:p>
          <a:p>
            <a:pPr lvl="0"/>
            <a:r>
              <a:rPr lang="en-US" sz="1200" b="0" i="0" kern="1200" dirty="0">
                <a:solidFill>
                  <a:schemeClr val="tx1"/>
                </a:solidFill>
                <a:effectLst/>
                <a:latin typeface="+mn-lt"/>
                <a:ea typeface="+mn-ea"/>
                <a:cs typeface="+mn-cs"/>
              </a:rPr>
              <a:t>Providing supplies, including cots, blankets, and clean-up kits upon request by local authorities to various locations across the country to help support vulnerable populations.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Operating a call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on behalf of the City of Toronto to ensure that vulnerable individuals in isolation have a mechanism for receiving food. Food hampers are then delivered to those in need of assistance.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partnership with the City of Ottawa, </a:t>
            </a:r>
            <a:r>
              <a:rPr lang="en-US" sz="12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Red Cross is going door-to-door</a:t>
            </a:r>
            <a:r>
              <a:rPr lang="en-US" sz="1200" b="0" i="0" kern="1200" dirty="0">
                <a:solidFill>
                  <a:schemeClr val="tx1"/>
                </a:solidFill>
                <a:effectLst/>
                <a:latin typeface="+mn-lt"/>
                <a:ea typeface="+mn-ea"/>
                <a:cs typeface="+mn-cs"/>
              </a:rPr>
              <a:t> to determine how isolated individuals are coping, and to ensure their immediate needs are met, which includes food and medicine supply.</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Working with Indigenous communities</a:t>
            </a:r>
          </a:p>
          <a:p>
            <a:r>
              <a:rPr lang="en-US" sz="1200" b="0" i="0" kern="1200" dirty="0">
                <a:solidFill>
                  <a:schemeClr val="tx1"/>
                </a:solidFill>
                <a:effectLst/>
                <a:latin typeface="+mn-lt"/>
                <a:ea typeface="+mn-ea"/>
                <a:cs typeface="+mn-cs"/>
              </a:rPr>
              <a:t>Building off a long history working alongside Indigenous communities, the Canadian Red Cross is working in partnership with Indigenous Services Canada to help communities across the country to prepare for and respond to COVID-19.</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Supporting community organizations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Thanks to funding from the Government of Canada’s Emergency Community Support Fund, led by Employment and Social Development Canada, the Canadian red Cross is making </a:t>
            </a:r>
            <a:r>
              <a:rPr lang="en-US" sz="1200" b="0"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grants, training and personal protective equipment available to community organizations across the </a:t>
            </a:r>
            <a:r>
              <a:rPr lang="en-US" sz="1200" b="0" i="0"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country</a:t>
            </a:r>
            <a:r>
              <a:rPr lang="en-US" sz="1200" b="0" i="0" u="non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 they deliver services to those who are the most vulnerable to the health, social and economic impacts of COVID-19.</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Deployment of field hospitals, training and Health Equipment distribution</a:t>
            </a:r>
          </a:p>
          <a:p>
            <a:r>
              <a:rPr lang="en-US" sz="1200" b="0" i="0" u="non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Components of the Canadian Red Cross Emergency Field Hospital</a:t>
            </a:r>
            <a:r>
              <a:rPr lang="en-US" sz="1200" b="0" i="0" u="none" kern="1200" dirty="0">
                <a:solidFill>
                  <a:schemeClr val="tx1"/>
                </a:solidFill>
                <a:effectLst/>
                <a:latin typeface="+mn-lt"/>
                <a:ea typeface="+mn-ea"/>
                <a:cs typeface="+mn-cs"/>
              </a:rPr>
              <a:t> have </a:t>
            </a:r>
            <a:r>
              <a:rPr lang="en-US" sz="1200" b="0" i="0" kern="1200" dirty="0">
                <a:solidFill>
                  <a:schemeClr val="tx1"/>
                </a:solidFill>
                <a:effectLst/>
                <a:latin typeface="+mn-lt"/>
                <a:ea typeface="+mn-ea"/>
                <a:cs typeface="+mn-cs"/>
              </a:rPr>
              <a:t>been sent to Vancouver and Montreal to augment existing health infrastructure in response to the COVID-19 pandemic.</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Distributing additional equipment through the Health Equipment Loan Program (HELP) to assist Canadians recovering at home from surgery or illnesses. The need has increased for equipment such as wheelchairs, walkers, commodes, hospital beds, and IV poles to support people in their recovery at home.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Quebec, Canadian Red Cross personnel are organizing and delivering personal protective equipment (PPE) and prevention of disease transmission training for people in the health network and those newly recruited who will help provide support in seniors housing.</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Services to Canadians returning home</a:t>
            </a:r>
          </a:p>
          <a:p>
            <a:r>
              <a:rPr lang="en-US" sz="1200" b="0" i="0" kern="1200" dirty="0">
                <a:solidFill>
                  <a:schemeClr val="tx1"/>
                </a:solidFill>
                <a:effectLst/>
                <a:latin typeface="+mn-lt"/>
                <a:ea typeface="+mn-ea"/>
                <a:cs typeface="+mn-cs"/>
              </a:rPr>
              <a:t>At the request of the Public Health Agency of Canada, the Red Cross is providing comfort and care services to Canadians returning to Canada in seven locations: Vancouver, Calgary, Toronto, Montreal, Fredericton, St. John’s and Halifax. Services include registration and information services, the provision of personal items, meal delivery service, safety and wellbeing support, and family reunification.</a:t>
            </a:r>
          </a:p>
          <a:p>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For updated information, please visit our website at </a:t>
            </a:r>
            <a:r>
              <a:rPr lang="fr-CA" dirty="0">
                <a:hlinkClick r:id="rId7"/>
              </a:rPr>
              <a:t>https://www.redcross.ca/</a:t>
            </a:r>
            <a:endParaRPr lang="en-CA" sz="1200"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5</a:t>
            </a:fld>
            <a:endParaRPr lang="fr-CA"/>
          </a:p>
        </p:txBody>
      </p:sp>
    </p:spTree>
    <p:extLst>
      <p:ext uri="{BB962C8B-B14F-4D97-AF65-F5344CB8AC3E}">
        <p14:creationId xmlns:p14="http://schemas.microsoft.com/office/powerpoint/2010/main" val="41466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funds raised by the Red Cross during fundraising campaigns are managed entirely by the organization. No money is transferred to other organizations: 90% of the funds raised annually are dedicated to the provision of services to the public</a:t>
            </a:r>
            <a:endParaRPr lang="en-CA" sz="1200"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6</a:t>
            </a:fld>
            <a:endParaRPr lang="fr-CA"/>
          </a:p>
        </p:txBody>
      </p:sp>
    </p:spTree>
    <p:extLst>
      <p:ext uri="{BB962C8B-B14F-4D97-AF65-F5344CB8AC3E}">
        <p14:creationId xmlns:p14="http://schemas.microsoft.com/office/powerpoint/2010/main" val="276233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en-CA" sz="1200"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7</a:t>
            </a:fld>
            <a:endParaRPr lang="fr-CA"/>
          </a:p>
        </p:txBody>
      </p:sp>
    </p:spTree>
    <p:extLst>
      <p:ext uri="{BB962C8B-B14F-4D97-AF65-F5344CB8AC3E}">
        <p14:creationId xmlns:p14="http://schemas.microsoft.com/office/powerpoint/2010/main" val="243494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8</a:t>
            </a:fld>
            <a:endParaRPr lang="fr-CA"/>
          </a:p>
        </p:txBody>
      </p:sp>
    </p:spTree>
    <p:extLst>
      <p:ext uri="{BB962C8B-B14F-4D97-AF65-F5344CB8AC3E}">
        <p14:creationId xmlns:p14="http://schemas.microsoft.com/office/powerpoint/2010/main" val="276813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00120" y="2593739"/>
            <a:ext cx="8021320" cy="705321"/>
          </a:xfrm>
        </p:spPr>
        <p:txBody>
          <a:bodyPr lIns="0" tIns="0" rIns="0" bIns="0" anchor="ctr" anchorCtr="0">
            <a:spAutoFit/>
          </a:bodyPr>
          <a:lstStyle>
            <a:lvl1pPr algn="l">
              <a:lnSpc>
                <a:spcPct val="90000"/>
              </a:lnSpc>
              <a:spcBef>
                <a:spcPts val="0"/>
              </a:spcBef>
              <a:defRPr sz="5000">
                <a:solidFill>
                  <a:schemeClr val="bg1"/>
                </a:solidFill>
              </a:defRPr>
            </a:lvl1pPr>
          </a:lstStyle>
          <a:p>
            <a:r>
              <a:rPr lang="fr-FR" dirty="0"/>
              <a:t>Cliquez et modifiez le titre</a:t>
            </a:r>
          </a:p>
        </p:txBody>
      </p:sp>
      <p:sp>
        <p:nvSpPr>
          <p:cNvPr id="3" name="Sous-titre 2"/>
          <p:cNvSpPr>
            <a:spLocks noGrp="1"/>
          </p:cNvSpPr>
          <p:nvPr>
            <p:ph type="subTitle" idx="1"/>
          </p:nvPr>
        </p:nvSpPr>
        <p:spPr>
          <a:xfrm>
            <a:off x="3500120" y="3448915"/>
            <a:ext cx="8021320" cy="838691"/>
          </a:xfrm>
        </p:spPr>
        <p:txBody>
          <a:bodyPr lIns="0" tIns="0" rIns="0" bIns="0" anchor="ctr" anchorCtr="0">
            <a:spAutoFit/>
          </a:bodyPr>
          <a:lstStyle>
            <a:lvl1pPr marL="0" indent="0" algn="l">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4" name="Espace réservé de la date 3"/>
          <p:cNvSpPr>
            <a:spLocks noGrp="1"/>
          </p:cNvSpPr>
          <p:nvPr>
            <p:ph type="dt" sz="half" idx="10"/>
          </p:nvPr>
        </p:nvSpPr>
        <p:spPr>
          <a:xfrm>
            <a:off x="3500120" y="5901517"/>
            <a:ext cx="8021320" cy="365125"/>
          </a:xfrm>
        </p:spPr>
        <p:txBody>
          <a:bodyPr/>
          <a:lstStyle>
            <a:lvl1pPr>
              <a:defRPr>
                <a:solidFill>
                  <a:schemeClr val="bg1"/>
                </a:solidFill>
              </a:defRPr>
            </a:lvl1pPr>
          </a:lstStyle>
          <a:p>
            <a:fld id="{E9D980F2-D6A2-2942-BA69-15261BA16B68}" type="datetime1">
              <a:rPr lang="en-CA" smtClean="0"/>
              <a:t>2020-09-08</a:t>
            </a:fld>
            <a:endParaRPr lang="fr-FR" dirty="0"/>
          </a:p>
        </p:txBody>
      </p:sp>
    </p:spTree>
    <p:extLst>
      <p:ext uri="{BB962C8B-B14F-4D97-AF65-F5344CB8AC3E}">
        <p14:creationId xmlns:p14="http://schemas.microsoft.com/office/powerpoint/2010/main" val="8815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01240" y="788867"/>
            <a:ext cx="9313487" cy="712038"/>
          </a:xfrm>
        </p:spPr>
        <p:txBody>
          <a:bodyPr lIns="0" tIns="0" rIns="0" bIns="0">
            <a:normAutofit/>
          </a:bodyPr>
          <a:lstStyle>
            <a:lvl1pPr>
              <a:defRPr sz="4000"/>
            </a:lvl1pPr>
          </a:lstStyle>
          <a:p>
            <a:r>
              <a:rPr lang="fr-FR" dirty="0"/>
              <a:t>Cliquez et modifiez le titre</a:t>
            </a:r>
          </a:p>
        </p:txBody>
      </p:sp>
      <p:sp>
        <p:nvSpPr>
          <p:cNvPr id="4" name="Espace réservé de la date 3"/>
          <p:cNvSpPr>
            <a:spLocks noGrp="1"/>
          </p:cNvSpPr>
          <p:nvPr>
            <p:ph type="dt" sz="half" idx="10"/>
          </p:nvPr>
        </p:nvSpPr>
        <p:spPr>
          <a:xfrm>
            <a:off x="8871527" y="6280785"/>
            <a:ext cx="2743200" cy="365125"/>
          </a:xfrm>
        </p:spPr>
        <p:txBody>
          <a:bodyPr/>
          <a:lstStyle>
            <a:lvl1pPr algn="r">
              <a:defRPr/>
            </a:lvl1pPr>
          </a:lstStyle>
          <a:p>
            <a:fld id="{46E6B24A-3F61-9B48-B79E-A71A82C0E69D}" type="datetime1">
              <a:rPr lang="en-CA" smtClean="0"/>
              <a:t>2020-09-08</a:t>
            </a:fld>
            <a:endParaRPr lang="fr-FR" dirty="0"/>
          </a:p>
        </p:txBody>
      </p:sp>
      <p:sp>
        <p:nvSpPr>
          <p:cNvPr id="9" name="Espace réservé du texte 2"/>
          <p:cNvSpPr>
            <a:spLocks noGrp="1"/>
          </p:cNvSpPr>
          <p:nvPr>
            <p:ph type="body" idx="1" hasCustomPrompt="1"/>
          </p:nvPr>
        </p:nvSpPr>
        <p:spPr>
          <a:xfrm>
            <a:off x="2301240" y="1570185"/>
            <a:ext cx="9313487" cy="460306"/>
          </a:xfrm>
        </p:spPr>
        <p:txBody>
          <a:bodyPr lIns="0" tIns="0" rIns="0" bIns="0" anchor="ctr" anchorCtr="0">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10" name="Espace réservé du contenu 3"/>
          <p:cNvSpPr>
            <a:spLocks noGrp="1"/>
          </p:cNvSpPr>
          <p:nvPr>
            <p:ph sz="half" idx="2" hasCustomPrompt="1"/>
          </p:nvPr>
        </p:nvSpPr>
        <p:spPr>
          <a:xfrm>
            <a:off x="2301240" y="2678545"/>
            <a:ext cx="9313487" cy="3509819"/>
          </a:xfrm>
        </p:spPr>
        <p:txBody>
          <a:bodyPr lIns="0" tIns="0" rIns="0" bIns="0">
            <a:normAutofit/>
          </a:bodyPr>
          <a:lstStyle>
            <a:lvl1pPr marL="0" indent="0">
              <a:buNone/>
              <a:defRPr sz="1600"/>
            </a:lvl1pPr>
            <a:lvl2pPr>
              <a:defRPr sz="1600"/>
            </a:lvl2pPr>
            <a:lvl3pPr>
              <a:defRPr sz="1600"/>
            </a:lvl3pPr>
            <a:lvl4pPr>
              <a:defRPr sz="1600"/>
            </a:lvl4pPr>
            <a:lvl5pPr>
              <a:defRPr sz="1600"/>
            </a:lvl5pPr>
          </a:lstStyle>
          <a:p>
            <a:pPr lvl="0"/>
            <a:r>
              <a:rPr lang="fr-FR" dirty="0"/>
              <a:t>Cliquez pour modifier les styles du texte du masque</a:t>
            </a:r>
          </a:p>
        </p:txBody>
      </p:sp>
      <p:cxnSp>
        <p:nvCxnSpPr>
          <p:cNvPr id="14" name="Straight Connector 13"/>
          <p:cNvCxnSpPr/>
          <p:nvPr userDrawn="1"/>
        </p:nvCxnSpPr>
        <p:spPr>
          <a:xfrm>
            <a:off x="2301240" y="2354518"/>
            <a:ext cx="93134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18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01240" y="785080"/>
            <a:ext cx="4268124" cy="726209"/>
          </a:xfrm>
        </p:spPr>
        <p:txBody>
          <a:bodyPr lIns="0" tIns="0" rIns="0" bIns="0" anchor="ctr" anchorCtr="0">
            <a:normAutofit/>
          </a:bodyPr>
          <a:lstStyle>
            <a:lvl1pPr>
              <a:defRPr sz="4000"/>
            </a:lvl1pPr>
          </a:lstStyle>
          <a:p>
            <a:r>
              <a:rPr lang="fr-FR" dirty="0"/>
              <a:t>Cliquez et modifiez le titre</a:t>
            </a:r>
          </a:p>
        </p:txBody>
      </p:sp>
      <p:sp>
        <p:nvSpPr>
          <p:cNvPr id="3" name="Espace réservé pour une image  2"/>
          <p:cNvSpPr>
            <a:spLocks noGrp="1"/>
          </p:cNvSpPr>
          <p:nvPr>
            <p:ph type="pic" idx="1"/>
          </p:nvPr>
        </p:nvSpPr>
        <p:spPr>
          <a:xfrm>
            <a:off x="6984999" y="785081"/>
            <a:ext cx="4629727" cy="5403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a:xfrm>
            <a:off x="8871526" y="6280785"/>
            <a:ext cx="2743200" cy="365125"/>
          </a:xfrm>
        </p:spPr>
        <p:txBody>
          <a:bodyPr/>
          <a:lstStyle>
            <a:lvl1pPr algn="r">
              <a:defRPr/>
            </a:lvl1pPr>
          </a:lstStyle>
          <a:p>
            <a:fld id="{FCBD85AB-88F9-6142-8FDF-23D22461959F}" type="datetime1">
              <a:rPr lang="en-CA" smtClean="0"/>
              <a:t>2020-09-08</a:t>
            </a:fld>
            <a:endParaRPr lang="fr-FR"/>
          </a:p>
        </p:txBody>
      </p:sp>
      <p:sp>
        <p:nvSpPr>
          <p:cNvPr id="9" name="Espace réservé du texte 2"/>
          <p:cNvSpPr>
            <a:spLocks noGrp="1"/>
          </p:cNvSpPr>
          <p:nvPr>
            <p:ph type="body" idx="11" hasCustomPrompt="1"/>
          </p:nvPr>
        </p:nvSpPr>
        <p:spPr>
          <a:xfrm>
            <a:off x="2301240" y="1570185"/>
            <a:ext cx="4268124" cy="460306"/>
          </a:xfrm>
        </p:spPr>
        <p:txBody>
          <a:bodyPr lIns="0" tIns="0" rIns="0" bIns="0" anchor="ctr" anchorCtr="0">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10" name="Espace réservé du contenu 3"/>
          <p:cNvSpPr>
            <a:spLocks noGrp="1"/>
          </p:cNvSpPr>
          <p:nvPr>
            <p:ph sz="half" idx="12" hasCustomPrompt="1"/>
          </p:nvPr>
        </p:nvSpPr>
        <p:spPr>
          <a:xfrm>
            <a:off x="2301240" y="2678545"/>
            <a:ext cx="4268124" cy="3509819"/>
          </a:xfrm>
        </p:spPr>
        <p:txBody>
          <a:bodyPr lIns="0" tIns="0" rIns="0" bIns="0">
            <a:normAutofit/>
          </a:bodyPr>
          <a:lstStyle>
            <a:lvl1pPr marL="0" indent="0">
              <a:buNone/>
              <a:defRPr sz="1600"/>
            </a:lvl1pPr>
            <a:lvl2pPr>
              <a:defRPr sz="1600"/>
            </a:lvl2pPr>
            <a:lvl3pPr>
              <a:defRPr sz="1600"/>
            </a:lvl3pPr>
            <a:lvl4pPr>
              <a:defRPr sz="1600"/>
            </a:lvl4pPr>
            <a:lvl5pPr>
              <a:defRPr sz="1600"/>
            </a:lvl5pPr>
          </a:lstStyle>
          <a:p>
            <a:pPr lvl="0"/>
            <a:r>
              <a:rPr lang="fr-FR" dirty="0"/>
              <a:t>Cliquez pour modifier les styles du texte du masque</a:t>
            </a:r>
          </a:p>
        </p:txBody>
      </p:sp>
      <p:cxnSp>
        <p:nvCxnSpPr>
          <p:cNvPr id="11" name="Straight Connector 10"/>
          <p:cNvCxnSpPr/>
          <p:nvPr userDrawn="1"/>
        </p:nvCxnSpPr>
        <p:spPr>
          <a:xfrm>
            <a:off x="2301240" y="2354518"/>
            <a:ext cx="42681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09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2301241" y="785081"/>
            <a:ext cx="9313486" cy="5403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a:xfrm>
            <a:off x="8871526" y="6280785"/>
            <a:ext cx="2743200" cy="365125"/>
          </a:xfrm>
        </p:spPr>
        <p:txBody>
          <a:bodyPr/>
          <a:lstStyle>
            <a:lvl1pPr algn="r">
              <a:defRPr/>
            </a:lvl1pPr>
          </a:lstStyle>
          <a:p>
            <a:fld id="{2F0A707A-6A7E-C041-B502-B644280B95D6}" type="datetime1">
              <a:rPr lang="en-CA" smtClean="0"/>
              <a:t>2020-09-08</a:t>
            </a:fld>
            <a:endParaRPr lang="fr-FR"/>
          </a:p>
        </p:txBody>
      </p:sp>
    </p:spTree>
    <p:extLst>
      <p:ext uri="{BB962C8B-B14F-4D97-AF65-F5344CB8AC3E}">
        <p14:creationId xmlns:p14="http://schemas.microsoft.com/office/powerpoint/2010/main" val="33387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00120" y="2466744"/>
            <a:ext cx="7976062" cy="935182"/>
          </a:xfrm>
        </p:spPr>
        <p:txBody>
          <a:bodyPr lIns="0" tIns="0" rIns="0" bIns="0" anchor="ctr" anchorCtr="0">
            <a:normAutofit/>
          </a:bodyPr>
          <a:lstStyle>
            <a:lvl1pPr>
              <a:defRPr sz="5000">
                <a:solidFill>
                  <a:srgbClr val="FFFFFF"/>
                </a:solidFill>
              </a:defRPr>
            </a:lvl1pPr>
          </a:lstStyle>
          <a:p>
            <a:r>
              <a:rPr lang="fr-FR" dirty="0"/>
              <a:t>Merci</a:t>
            </a:r>
          </a:p>
        </p:txBody>
      </p:sp>
      <p:sp>
        <p:nvSpPr>
          <p:cNvPr id="4" name="Espace réservé de la date 3"/>
          <p:cNvSpPr>
            <a:spLocks noGrp="1"/>
          </p:cNvSpPr>
          <p:nvPr>
            <p:ph type="dt" sz="half" idx="10"/>
          </p:nvPr>
        </p:nvSpPr>
        <p:spPr>
          <a:xfrm>
            <a:off x="3500119" y="5901517"/>
            <a:ext cx="6255789" cy="365125"/>
          </a:xfrm>
        </p:spPr>
        <p:txBody>
          <a:bodyPr/>
          <a:lstStyle>
            <a:lvl1pPr>
              <a:defRPr>
                <a:solidFill>
                  <a:srgbClr val="FFFFFF"/>
                </a:solidFill>
              </a:defRPr>
            </a:lvl1pPr>
          </a:lstStyle>
          <a:p>
            <a:fld id="{09E1FEE3-8C01-D14C-BA7B-6EC3E32BF9D6}" type="datetime1">
              <a:rPr lang="en-CA" smtClean="0"/>
              <a:t>2020-09-08</a:t>
            </a:fld>
            <a:endParaRPr lang="fr-FR" dirty="0"/>
          </a:p>
        </p:txBody>
      </p:sp>
    </p:spTree>
    <p:extLst>
      <p:ext uri="{BB962C8B-B14F-4D97-AF65-F5344CB8AC3E}">
        <p14:creationId xmlns:p14="http://schemas.microsoft.com/office/powerpoint/2010/main" val="1032861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CEA7F3C4-306A-7C48-87AE-33B919A8584E}" type="datetime1">
              <a:rPr lang="en-CA" smtClean="0"/>
              <a:t>2020-09-08</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D0B4CE6A-F5F5-8F43-8961-DAA57D2297FC}" type="slidenum">
              <a:rPr lang="fr-FR" smtClean="0"/>
              <a:pPr/>
              <a:t>‹N°›</a:t>
            </a:fld>
            <a:endParaRPr lang="fr-FR"/>
          </a:p>
        </p:txBody>
      </p:sp>
    </p:spTree>
    <p:extLst>
      <p:ext uri="{BB962C8B-B14F-4D97-AF65-F5344CB8AC3E}">
        <p14:creationId xmlns:p14="http://schemas.microsoft.com/office/powerpoint/2010/main" val="176485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l="9736" r="4870"/>
          <a:stretch/>
        </p:blipFill>
        <p:spPr>
          <a:xfrm>
            <a:off x="1658986" y="-39186"/>
            <a:ext cx="10533014" cy="5103575"/>
          </a:xfrm>
          <a:prstGeom prst="rect">
            <a:avLst/>
          </a:prstGeom>
        </p:spPr>
      </p:pic>
      <p:sp>
        <p:nvSpPr>
          <p:cNvPr id="9" name="Espace réservé du texte 3"/>
          <p:cNvSpPr>
            <a:spLocks noGrp="1"/>
          </p:cNvSpPr>
          <p:nvPr>
            <p:ph type="body" idx="1"/>
          </p:nvPr>
        </p:nvSpPr>
        <p:spPr>
          <a:xfrm>
            <a:off x="1901582" y="5306182"/>
            <a:ext cx="9245208" cy="490252"/>
          </a:xfrm>
        </p:spPr>
        <p:txBody>
          <a:bodyPr>
            <a:normAutofit/>
          </a:bodyPr>
          <a:lstStyle/>
          <a:p>
            <a:r>
              <a:rPr lang="en-CA" sz="3000" b="1" dirty="0"/>
              <a:t> The Red Cross is there</a:t>
            </a:r>
            <a:endParaRPr lang="en-CA" dirty="0"/>
          </a:p>
        </p:txBody>
      </p:sp>
      <p:sp>
        <p:nvSpPr>
          <p:cNvPr id="10" name="ZoneTexte 9"/>
          <p:cNvSpPr txBox="1"/>
          <p:nvPr/>
        </p:nvSpPr>
        <p:spPr>
          <a:xfrm>
            <a:off x="1901582" y="5769157"/>
            <a:ext cx="7568989" cy="523220"/>
          </a:xfrm>
          <a:prstGeom prst="rect">
            <a:avLst/>
          </a:prstGeom>
          <a:noFill/>
        </p:spPr>
        <p:txBody>
          <a:bodyPr wrap="square" rtlCol="0">
            <a:spAutoFit/>
          </a:bodyPr>
          <a:lstStyle/>
          <a:p>
            <a:r>
              <a:rPr lang="en-CA" sz="2800" dirty="0">
                <a:latin typeface="Arial"/>
                <a:cs typeface="Arial"/>
              </a:rPr>
              <a:t>Every day, we are present in your community.</a:t>
            </a:r>
          </a:p>
        </p:txBody>
      </p:sp>
    </p:spTree>
    <p:extLst>
      <p:ext uri="{BB962C8B-B14F-4D97-AF65-F5344CB8AC3E}">
        <p14:creationId xmlns:p14="http://schemas.microsoft.com/office/powerpoint/2010/main" val="399267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582" y="782369"/>
            <a:ext cx="9206133" cy="726209"/>
          </a:xfrm>
        </p:spPr>
        <p:txBody>
          <a:bodyPr>
            <a:normAutofit fontScale="90000"/>
          </a:bodyPr>
          <a:lstStyle/>
          <a:p>
            <a:r>
              <a:rPr lang="en-CA" dirty="0"/>
              <a:t>Our humanitarian commitment in Canada</a:t>
            </a:r>
          </a:p>
        </p:txBody>
      </p:sp>
      <p:sp>
        <p:nvSpPr>
          <p:cNvPr id="6" name="Espace réservé du contenu 5"/>
          <p:cNvSpPr>
            <a:spLocks noGrp="1"/>
          </p:cNvSpPr>
          <p:nvPr>
            <p:ph sz="half" idx="12"/>
          </p:nvPr>
        </p:nvSpPr>
        <p:spPr>
          <a:xfrm>
            <a:off x="2142699" y="2115231"/>
            <a:ext cx="5150730" cy="4127089"/>
          </a:xfrm>
          <a:solidFill>
            <a:schemeClr val="bg1"/>
          </a:solidFill>
        </p:spPr>
        <p:txBody>
          <a:bodyPr>
            <a:normAutofit lnSpcReduction="10000"/>
          </a:bodyPr>
          <a:lstStyle/>
          <a:p>
            <a:pPr marL="457200" lvl="2" indent="-457200">
              <a:spcAft>
                <a:spcPts val="1200"/>
              </a:spcAft>
              <a:buFont typeface="Wingdings" panose="05000000000000000000" pitchFamily="2" charset="2"/>
              <a:buChar char="§"/>
            </a:pPr>
            <a:r>
              <a:rPr lang="en-CA" sz="3000" b="1" dirty="0"/>
              <a:t>Every 3 hours</a:t>
            </a:r>
            <a:r>
              <a:rPr lang="en-CA" sz="3000" dirty="0"/>
              <a:t>, Canadian families call on our help and we assist on average </a:t>
            </a:r>
            <a:r>
              <a:rPr lang="en-CA" sz="3000" b="1" dirty="0"/>
              <a:t>158 Canadians </a:t>
            </a:r>
            <a:r>
              <a:rPr lang="en-CA" sz="3000" dirty="0"/>
              <a:t>daily</a:t>
            </a:r>
          </a:p>
          <a:p>
            <a:pPr marL="457200" lvl="2" indent="-457200">
              <a:spcAft>
                <a:spcPts val="1200"/>
              </a:spcAft>
              <a:buFont typeface="Wingdings" panose="05000000000000000000" pitchFamily="2" charset="2"/>
              <a:buChar char="§"/>
            </a:pPr>
            <a:r>
              <a:rPr lang="en-CA" sz="3000" b="1" dirty="0"/>
              <a:t>12,000 volunteers </a:t>
            </a:r>
            <a:r>
              <a:rPr lang="en-CA" sz="3000" dirty="0"/>
              <a:t>are</a:t>
            </a:r>
            <a:r>
              <a:rPr lang="en-CA" sz="3000" b="1" dirty="0"/>
              <a:t> </a:t>
            </a:r>
            <a:r>
              <a:rPr lang="en-CA" sz="3000" dirty="0"/>
              <a:t>active in our communities</a:t>
            </a:r>
          </a:p>
          <a:p>
            <a:pPr marL="457200" lvl="2" indent="-457200">
              <a:spcAft>
                <a:spcPts val="1200"/>
              </a:spcAft>
              <a:buFont typeface="Wingdings" panose="05000000000000000000" pitchFamily="2" charset="2"/>
              <a:buChar char="§"/>
            </a:pPr>
            <a:r>
              <a:rPr lang="en-CA" sz="3000" dirty="0"/>
              <a:t>Our teams are ready to help those affected by disasters, </a:t>
            </a:r>
            <a:r>
              <a:rPr lang="en-CA" sz="3000" b="1" dirty="0"/>
              <a:t>24/7</a:t>
            </a:r>
          </a:p>
          <a:p>
            <a:endParaRPr lang="en-CA" dirty="0"/>
          </a:p>
        </p:txBody>
      </p:sp>
      <p:cxnSp>
        <p:nvCxnSpPr>
          <p:cNvPr id="5" name="Connecteur droit 4"/>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8" descr="A person standing in front of a building&#10;&#10;Description automatically generated">
            <a:extLst>
              <a:ext uri="{FF2B5EF4-FFF2-40B4-BE49-F238E27FC236}">
                <a16:creationId xmlns:a16="http://schemas.microsoft.com/office/drawing/2014/main" id="{1BEE3CD3-647A-46DA-BBE2-0CF59DDC92E6}"/>
              </a:ext>
            </a:extLst>
          </p:cNvPr>
          <p:cNvPicPr>
            <a:picLocks noChangeAspect="1"/>
          </p:cNvPicPr>
          <p:nvPr/>
        </p:nvPicPr>
        <p:blipFill rotWithShape="1">
          <a:blip r:embed="rId3">
            <a:extLst>
              <a:ext uri="{28A0092B-C50C-407E-A947-70E740481C1C}">
                <a14:useLocalDpi xmlns:a14="http://schemas.microsoft.com/office/drawing/2010/main" val="0"/>
              </a:ext>
            </a:extLst>
          </a:blip>
          <a:srcRect b="14209"/>
          <a:stretch/>
        </p:blipFill>
        <p:spPr>
          <a:xfrm>
            <a:off x="7618509" y="1777507"/>
            <a:ext cx="3733114" cy="4802538"/>
          </a:xfrm>
          <a:prstGeom prst="rect">
            <a:avLst/>
          </a:prstGeom>
        </p:spPr>
      </p:pic>
    </p:spTree>
    <p:extLst>
      <p:ext uri="{BB962C8B-B14F-4D97-AF65-F5344CB8AC3E}">
        <p14:creationId xmlns:p14="http://schemas.microsoft.com/office/powerpoint/2010/main" val="4046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1239" y="634482"/>
            <a:ext cx="9050384" cy="932791"/>
          </a:xfrm>
        </p:spPr>
        <p:txBody>
          <a:bodyPr>
            <a:normAutofit fontScale="90000"/>
          </a:bodyPr>
          <a:lstStyle/>
          <a:p>
            <a:r>
              <a:rPr lang="en-CA" dirty="0"/>
              <a:t>Our volunteers provide the essentials </a:t>
            </a:r>
            <a:br>
              <a:rPr lang="en-CA" dirty="0"/>
            </a:br>
            <a:r>
              <a:rPr lang="en-CA" dirty="0"/>
              <a:t>on a daily basis</a:t>
            </a:r>
          </a:p>
        </p:txBody>
      </p:sp>
      <p:sp>
        <p:nvSpPr>
          <p:cNvPr id="6" name="Espace réservé du contenu 5"/>
          <p:cNvSpPr>
            <a:spLocks noGrp="1"/>
          </p:cNvSpPr>
          <p:nvPr>
            <p:ph sz="half" idx="12"/>
          </p:nvPr>
        </p:nvSpPr>
        <p:spPr>
          <a:xfrm>
            <a:off x="7541680" y="2804429"/>
            <a:ext cx="4018949" cy="3703940"/>
          </a:xfrm>
          <a:solidFill>
            <a:schemeClr val="bg1"/>
          </a:solidFill>
        </p:spPr>
        <p:txBody>
          <a:bodyPr>
            <a:normAutofit/>
          </a:bodyPr>
          <a:lstStyle/>
          <a:p>
            <a:pPr marL="457200" lvl="2" indent="-457200">
              <a:spcAft>
                <a:spcPts val="1200"/>
              </a:spcAft>
              <a:buFont typeface="Wingdings" panose="05000000000000000000" pitchFamily="2" charset="2"/>
              <a:buChar char="§"/>
            </a:pPr>
            <a:r>
              <a:rPr lang="en-CA" sz="3000" dirty="0"/>
              <a:t>Comfort, support and information</a:t>
            </a:r>
          </a:p>
          <a:p>
            <a:pPr marL="457200" lvl="2" indent="-457200">
              <a:spcAft>
                <a:spcPts val="1200"/>
              </a:spcAft>
              <a:buFont typeface="Wingdings" panose="05000000000000000000" pitchFamily="2" charset="2"/>
              <a:buChar char="§"/>
            </a:pPr>
            <a:r>
              <a:rPr lang="en-CA" sz="3000" dirty="0"/>
              <a:t>Shelter, food and emergency clothing</a:t>
            </a:r>
          </a:p>
          <a:p>
            <a:pPr marL="457200" lvl="2" indent="-457200">
              <a:spcAft>
                <a:spcPts val="1200"/>
              </a:spcAft>
              <a:buFont typeface="Wingdings" panose="05000000000000000000" pitchFamily="2" charset="2"/>
              <a:buChar char="§"/>
            </a:pPr>
            <a:r>
              <a:rPr lang="en-CA" sz="3000" dirty="0"/>
              <a:t>First aid and personal services</a:t>
            </a:r>
            <a:endParaRPr lang="en-CA" dirty="0"/>
          </a:p>
        </p:txBody>
      </p:sp>
      <p:cxnSp>
        <p:nvCxnSpPr>
          <p:cNvPr id="4" name="Connecteur droit 3"/>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3" descr="A picture containing person, man, outdoor&#10;&#10;Description automatically generated">
            <a:extLst>
              <a:ext uri="{FF2B5EF4-FFF2-40B4-BE49-F238E27FC236}">
                <a16:creationId xmlns:a16="http://schemas.microsoft.com/office/drawing/2014/main" id="{48AC32B3-036E-4DAB-BB95-7676FB70CCDF}"/>
              </a:ext>
            </a:extLst>
          </p:cNvPr>
          <p:cNvPicPr>
            <a:picLocks noChangeAspect="1"/>
          </p:cNvPicPr>
          <p:nvPr/>
        </p:nvPicPr>
        <p:blipFill rotWithShape="1">
          <a:blip r:embed="rId3">
            <a:extLst>
              <a:ext uri="{28A0092B-C50C-407E-A947-70E740481C1C}">
                <a14:useLocalDpi xmlns:a14="http://schemas.microsoft.com/office/drawing/2010/main" val="0"/>
              </a:ext>
            </a:extLst>
          </a:blip>
          <a:srcRect l="15532" r="9894"/>
          <a:stretch/>
        </p:blipFill>
        <p:spPr>
          <a:xfrm>
            <a:off x="2325582" y="2096427"/>
            <a:ext cx="4935230" cy="4411941"/>
          </a:xfrm>
          <a:prstGeom prst="rect">
            <a:avLst/>
          </a:prstGeom>
        </p:spPr>
      </p:pic>
    </p:spTree>
    <p:extLst>
      <p:ext uri="{BB962C8B-B14F-4D97-AF65-F5344CB8AC3E}">
        <p14:creationId xmlns:p14="http://schemas.microsoft.com/office/powerpoint/2010/main" val="54730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700" y="785080"/>
            <a:ext cx="9394876" cy="726209"/>
          </a:xfrm>
        </p:spPr>
        <p:txBody>
          <a:bodyPr>
            <a:normAutofit fontScale="90000"/>
          </a:bodyPr>
          <a:lstStyle/>
          <a:p>
            <a:r>
              <a:rPr lang="en-CA" dirty="0"/>
              <a:t>Your impact, in the midst of an emergency</a:t>
            </a:r>
          </a:p>
        </p:txBody>
      </p:sp>
      <p:sp>
        <p:nvSpPr>
          <p:cNvPr id="6" name="Espace réservé du contenu 5"/>
          <p:cNvSpPr>
            <a:spLocks noGrp="1"/>
          </p:cNvSpPr>
          <p:nvPr>
            <p:ph sz="half" idx="12"/>
          </p:nvPr>
        </p:nvSpPr>
        <p:spPr>
          <a:xfrm>
            <a:off x="7620001" y="2167063"/>
            <a:ext cx="3917576" cy="4390537"/>
          </a:xfrm>
          <a:solidFill>
            <a:schemeClr val="bg1"/>
          </a:solidFill>
        </p:spPr>
        <p:txBody>
          <a:bodyPr>
            <a:noAutofit/>
          </a:bodyPr>
          <a:lstStyle/>
          <a:p>
            <a:pPr marL="0" lvl="2" indent="0">
              <a:spcAft>
                <a:spcPts val="1200"/>
              </a:spcAft>
              <a:buNone/>
            </a:pPr>
            <a:r>
              <a:rPr lang="en-US" sz="2200" dirty="0"/>
              <a:t>Arnold and his friend received emergency assistance from the Red Cross after a tornado destroyed their home in LaSalle, Ontario. </a:t>
            </a:r>
            <a:endParaRPr lang="en-CA" sz="2200" dirty="0"/>
          </a:p>
          <a:p>
            <a:pPr marL="0" lvl="2" indent="0">
              <a:spcAft>
                <a:spcPts val="1200"/>
              </a:spcAft>
              <a:buNone/>
            </a:pPr>
            <a:r>
              <a:rPr lang="en-US" sz="2200" dirty="0"/>
              <a:t>“We were sitting in the carport when the storm came at us. We had no warning or time to prepare. It hit me really hard. </a:t>
            </a:r>
            <a:br>
              <a:rPr lang="en-US" sz="2200" dirty="0"/>
            </a:br>
            <a:r>
              <a:rPr lang="en-US" sz="2200" dirty="0"/>
              <a:t>The Red Cross came in and they helped me. They took care of me. ”</a:t>
            </a:r>
            <a:endParaRPr lang="en-CA" sz="2200" dirty="0"/>
          </a:p>
        </p:txBody>
      </p:sp>
      <p:pic>
        <p:nvPicPr>
          <p:cNvPr id="11" name="Espace réservé pour une image  10"/>
          <p:cNvPicPr>
            <a:picLocks noGrp="1" noChangeAspect="1"/>
          </p:cNvPicPr>
          <p:nvPr>
            <p:ph type="pic" idx="1"/>
          </p:nvPr>
        </p:nvPicPr>
        <p:blipFill>
          <a:blip r:embed="rId3"/>
          <a:stretch>
            <a:fillRect/>
          </a:stretch>
        </p:blipFill>
        <p:spPr>
          <a:xfrm>
            <a:off x="2142700" y="2167063"/>
            <a:ext cx="4852169" cy="3166935"/>
          </a:xfrm>
        </p:spPr>
      </p:pic>
      <p:cxnSp>
        <p:nvCxnSpPr>
          <p:cNvPr id="4" name="Connecteur droit 3"/>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42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582" y="782369"/>
            <a:ext cx="9206133" cy="726209"/>
          </a:xfrm>
        </p:spPr>
        <p:txBody>
          <a:bodyPr>
            <a:normAutofit/>
          </a:bodyPr>
          <a:lstStyle/>
          <a:p>
            <a:r>
              <a:rPr lang="en-CA" dirty="0"/>
              <a:t>Covid-19 – Novel Coronavirus</a:t>
            </a:r>
          </a:p>
        </p:txBody>
      </p:sp>
      <p:sp>
        <p:nvSpPr>
          <p:cNvPr id="6" name="Espace réservé du contenu 5"/>
          <p:cNvSpPr>
            <a:spLocks noGrp="1"/>
          </p:cNvSpPr>
          <p:nvPr>
            <p:ph sz="half" idx="12"/>
          </p:nvPr>
        </p:nvSpPr>
        <p:spPr>
          <a:xfrm>
            <a:off x="2142699" y="2061275"/>
            <a:ext cx="4476209" cy="4127089"/>
          </a:xfrm>
          <a:solidFill>
            <a:schemeClr val="bg1"/>
          </a:solidFill>
        </p:spPr>
        <p:txBody>
          <a:bodyPr>
            <a:normAutofit/>
          </a:bodyPr>
          <a:lstStyle/>
          <a:p>
            <a:pPr marL="457200" lvl="2" indent="-457200">
              <a:spcAft>
                <a:spcPts val="1200"/>
              </a:spcAft>
              <a:buFont typeface="Wingdings" panose="05000000000000000000" pitchFamily="2" charset="2"/>
              <a:buChar char="§"/>
            </a:pPr>
            <a:r>
              <a:rPr lang="en-CA" sz="3000" b="1" dirty="0"/>
              <a:t>During this pandemic, </a:t>
            </a:r>
            <a:r>
              <a:rPr lang="en-CA" sz="3000" dirty="0"/>
              <a:t>we are all impacted by a disaster</a:t>
            </a:r>
          </a:p>
          <a:p>
            <a:pPr marL="457200" lvl="2" indent="-457200">
              <a:spcAft>
                <a:spcPts val="1200"/>
              </a:spcAft>
              <a:buFont typeface="Wingdings" panose="05000000000000000000" pitchFamily="2" charset="2"/>
              <a:buChar char="§"/>
            </a:pPr>
            <a:r>
              <a:rPr lang="en-CA" sz="3000" b="1" dirty="0"/>
              <a:t>Our staff and volunteers </a:t>
            </a:r>
            <a:r>
              <a:rPr lang="en-CA" sz="3000" dirty="0"/>
              <a:t>continue to provide essential Red Cross humanitarian assistance.</a:t>
            </a:r>
            <a:endParaRPr lang="fr-CA" sz="3000" dirty="0"/>
          </a:p>
          <a:p>
            <a:endParaRPr lang="en-CA" dirty="0"/>
          </a:p>
        </p:txBody>
      </p:sp>
      <p:cxnSp>
        <p:nvCxnSpPr>
          <p:cNvPr id="5" name="Connecteur droit 4"/>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1400443-CE04-4E58-A15E-C696380CA10B}"/>
              </a:ext>
            </a:extLst>
          </p:cNvPr>
          <p:cNvPicPr>
            <a:picLocks noChangeAspect="1"/>
          </p:cNvPicPr>
          <p:nvPr/>
        </p:nvPicPr>
        <p:blipFill>
          <a:blip r:embed="rId3"/>
          <a:stretch>
            <a:fillRect/>
          </a:stretch>
        </p:blipFill>
        <p:spPr>
          <a:xfrm>
            <a:off x="6928648" y="1763486"/>
            <a:ext cx="4719181" cy="4702628"/>
          </a:xfrm>
          <a:prstGeom prst="rect">
            <a:avLst/>
          </a:prstGeom>
        </p:spPr>
      </p:pic>
    </p:spTree>
    <p:extLst>
      <p:ext uri="{BB962C8B-B14F-4D97-AF65-F5344CB8AC3E}">
        <p14:creationId xmlns:p14="http://schemas.microsoft.com/office/powerpoint/2010/main" val="217764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582" y="782369"/>
            <a:ext cx="9206133" cy="726209"/>
          </a:xfrm>
        </p:spPr>
        <p:txBody>
          <a:bodyPr>
            <a:normAutofit/>
          </a:bodyPr>
          <a:lstStyle/>
          <a:p>
            <a:r>
              <a:rPr lang="en-US" dirty="0"/>
              <a:t>Financial snapshot (2019)</a:t>
            </a:r>
            <a:endParaRPr lang="en-CA" dirty="0"/>
          </a:p>
        </p:txBody>
      </p:sp>
      <p:cxnSp>
        <p:nvCxnSpPr>
          <p:cNvPr id="5" name="Connecteur droit 4"/>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3" descr="A picture containing clipart&#10;&#10;Description automatically generated">
            <a:extLst>
              <a:ext uri="{FF2B5EF4-FFF2-40B4-BE49-F238E27FC236}">
                <a16:creationId xmlns:a16="http://schemas.microsoft.com/office/drawing/2014/main" id="{01511A18-1B11-45B3-A470-78DE12B3B579}"/>
              </a:ext>
            </a:extLst>
          </p:cNvPr>
          <p:cNvPicPr>
            <a:picLocks noChangeAspect="1"/>
          </p:cNvPicPr>
          <p:nvPr/>
        </p:nvPicPr>
        <p:blipFill rotWithShape="1">
          <a:blip r:embed="rId3">
            <a:extLst>
              <a:ext uri="{28A0092B-C50C-407E-A947-70E740481C1C}">
                <a14:useLocalDpi xmlns:a14="http://schemas.microsoft.com/office/drawing/2010/main" val="0"/>
              </a:ext>
            </a:extLst>
          </a:blip>
          <a:srcRect l="11435"/>
          <a:stretch/>
        </p:blipFill>
        <p:spPr>
          <a:xfrm>
            <a:off x="2067059" y="2281984"/>
            <a:ext cx="9464656" cy="4171509"/>
          </a:xfrm>
          <a:prstGeom prst="rect">
            <a:avLst/>
          </a:prstGeom>
        </p:spPr>
      </p:pic>
      <p:sp>
        <p:nvSpPr>
          <p:cNvPr id="8" name="12,000 active volunteers and 2,300 staff across Canada">
            <a:extLst>
              <a:ext uri="{FF2B5EF4-FFF2-40B4-BE49-F238E27FC236}">
                <a16:creationId xmlns:a16="http://schemas.microsoft.com/office/drawing/2014/main" id="{D6CCA0A9-ACE1-458D-8462-6AD85407F01B}"/>
              </a:ext>
            </a:extLst>
          </p:cNvPr>
          <p:cNvSpPr txBox="1"/>
          <p:nvPr/>
        </p:nvSpPr>
        <p:spPr>
          <a:xfrm>
            <a:off x="8642348" y="3713650"/>
            <a:ext cx="1662686" cy="654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p>
            <a:pPr>
              <a:defRPr sz="4000">
                <a:latin typeface="+mn-lt"/>
                <a:ea typeface="+mn-ea"/>
                <a:cs typeface="+mn-cs"/>
                <a:sym typeface="Arial"/>
              </a:defRPr>
            </a:pPr>
            <a:r>
              <a:rPr lang="en-US" sz="2200" dirty="0">
                <a:sym typeface="Arial"/>
              </a:rPr>
              <a:t>TOTAL SPENDING</a:t>
            </a:r>
            <a:endParaRPr lang="en-US" sz="2200" dirty="0"/>
          </a:p>
        </p:txBody>
      </p:sp>
      <p:sp>
        <p:nvSpPr>
          <p:cNvPr id="9" name="12,000 active volunteers and 2,300 staff across Canada">
            <a:extLst>
              <a:ext uri="{FF2B5EF4-FFF2-40B4-BE49-F238E27FC236}">
                <a16:creationId xmlns:a16="http://schemas.microsoft.com/office/drawing/2014/main" id="{0AE26038-C7C2-414B-AEED-82D9D56637F2}"/>
              </a:ext>
            </a:extLst>
          </p:cNvPr>
          <p:cNvSpPr txBox="1"/>
          <p:nvPr/>
        </p:nvSpPr>
        <p:spPr>
          <a:xfrm>
            <a:off x="2662359" y="2677055"/>
            <a:ext cx="2711450" cy="654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p>
            <a:pPr algn="r">
              <a:defRPr sz="4000">
                <a:latin typeface="+mn-lt"/>
                <a:ea typeface="+mn-ea"/>
                <a:cs typeface="+mn-cs"/>
                <a:sym typeface="Arial"/>
              </a:defRPr>
            </a:pPr>
            <a:r>
              <a:rPr lang="en-US" sz="2200" b="1" dirty="0">
                <a:latin typeface="Arial" panose="020B0604020202020204" pitchFamily="34" charset="0"/>
                <a:cs typeface="Arial" panose="020B0604020202020204" pitchFamily="34" charset="0"/>
                <a:sym typeface="Arial"/>
              </a:rPr>
              <a:t>87% </a:t>
            </a:r>
          </a:p>
          <a:p>
            <a:pPr algn="r">
              <a:defRPr sz="4000">
                <a:latin typeface="+mn-lt"/>
                <a:ea typeface="+mn-ea"/>
                <a:cs typeface="+mn-cs"/>
                <a:sym typeface="Arial"/>
              </a:defRPr>
            </a:pPr>
            <a:r>
              <a:rPr lang="en-US" sz="2200" dirty="0">
                <a:latin typeface="Arial" panose="020B0604020202020204" pitchFamily="34" charset="0"/>
                <a:cs typeface="Arial" panose="020B0604020202020204" pitchFamily="34" charset="0"/>
                <a:sym typeface="Arial"/>
              </a:rPr>
              <a:t>Program expenses</a:t>
            </a:r>
            <a:endParaRPr sz="2200" dirty="0">
              <a:latin typeface="Arial" panose="020B0604020202020204" pitchFamily="34" charset="0"/>
              <a:cs typeface="Arial" panose="020B0604020202020204" pitchFamily="34" charset="0"/>
            </a:endParaRPr>
          </a:p>
        </p:txBody>
      </p:sp>
      <p:sp>
        <p:nvSpPr>
          <p:cNvPr id="10" name="12,000 active volunteers and 2,300 staff across Canada">
            <a:extLst>
              <a:ext uri="{FF2B5EF4-FFF2-40B4-BE49-F238E27FC236}">
                <a16:creationId xmlns:a16="http://schemas.microsoft.com/office/drawing/2014/main" id="{D9F1AA48-2321-419D-8498-869A9BE67673}"/>
              </a:ext>
            </a:extLst>
          </p:cNvPr>
          <p:cNvSpPr txBox="1"/>
          <p:nvPr/>
        </p:nvSpPr>
        <p:spPr>
          <a:xfrm>
            <a:off x="2662359" y="3603041"/>
            <a:ext cx="2711450" cy="8341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p>
            <a:pPr algn="r">
              <a:defRPr sz="4000">
                <a:latin typeface="+mn-lt"/>
                <a:ea typeface="+mn-ea"/>
                <a:cs typeface="+mn-cs"/>
                <a:sym typeface="Arial"/>
              </a:defRPr>
            </a:pPr>
            <a:r>
              <a:rPr lang="en-US" sz="2200" b="1" dirty="0">
                <a:latin typeface="Arial" panose="020B0604020202020204" pitchFamily="34" charset="0"/>
                <a:cs typeface="Arial" panose="020B0604020202020204" pitchFamily="34" charset="0"/>
                <a:sym typeface="Arial"/>
              </a:rPr>
              <a:t>10% </a:t>
            </a:r>
          </a:p>
          <a:p>
            <a:pPr algn="r">
              <a:defRPr sz="4000">
                <a:latin typeface="+mn-lt"/>
                <a:ea typeface="+mn-ea"/>
                <a:cs typeface="+mn-cs"/>
                <a:sym typeface="Arial"/>
              </a:defRPr>
            </a:pPr>
            <a:r>
              <a:rPr lang="en-US" sz="2100" dirty="0">
                <a:latin typeface="Arial" panose="020B0604020202020204" pitchFamily="34" charset="0"/>
                <a:cs typeface="Arial" panose="020B0604020202020204" pitchFamily="34" charset="0"/>
                <a:sym typeface="Arial"/>
              </a:rPr>
              <a:t>Fundraising expenses</a:t>
            </a:r>
            <a:endParaRPr sz="2100" dirty="0">
              <a:latin typeface="Arial" panose="020B0604020202020204" pitchFamily="34" charset="0"/>
              <a:cs typeface="Arial" panose="020B0604020202020204" pitchFamily="34" charset="0"/>
            </a:endParaRPr>
          </a:p>
        </p:txBody>
      </p:sp>
      <p:sp>
        <p:nvSpPr>
          <p:cNvPr id="11" name="12,000 active volunteers and 2,300 staff across Canada">
            <a:extLst>
              <a:ext uri="{FF2B5EF4-FFF2-40B4-BE49-F238E27FC236}">
                <a16:creationId xmlns:a16="http://schemas.microsoft.com/office/drawing/2014/main" id="{A4378D9F-0B8F-47E1-9E9F-49A314F85453}"/>
              </a:ext>
            </a:extLst>
          </p:cNvPr>
          <p:cNvSpPr txBox="1"/>
          <p:nvPr/>
        </p:nvSpPr>
        <p:spPr>
          <a:xfrm>
            <a:off x="2067059" y="4692249"/>
            <a:ext cx="3306751" cy="1036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p>
            <a:pPr algn="r">
              <a:defRPr sz="4000">
                <a:latin typeface="+mn-lt"/>
                <a:ea typeface="+mn-ea"/>
                <a:cs typeface="+mn-cs"/>
                <a:sym typeface="Arial"/>
              </a:defRPr>
            </a:pPr>
            <a:r>
              <a:rPr lang="en-US" sz="2100" b="1" dirty="0">
                <a:latin typeface="Arial" panose="020B0604020202020204" pitchFamily="34" charset="0"/>
                <a:cs typeface="Arial" panose="020B0604020202020204" pitchFamily="34" charset="0"/>
                <a:sym typeface="Arial"/>
              </a:rPr>
              <a:t>3%</a:t>
            </a:r>
          </a:p>
          <a:p>
            <a:pPr algn="r">
              <a:defRPr sz="4000">
                <a:latin typeface="+mn-lt"/>
                <a:ea typeface="+mn-ea"/>
                <a:cs typeface="+mn-cs"/>
                <a:sym typeface="Arial"/>
              </a:defRPr>
            </a:pPr>
            <a:r>
              <a:rPr lang="en-US" sz="2100" dirty="0">
                <a:latin typeface="Arial" panose="020B0604020202020204" pitchFamily="34" charset="0"/>
                <a:cs typeface="Arial" panose="020B0604020202020204" pitchFamily="34" charset="0"/>
                <a:sym typeface="Arial"/>
              </a:rPr>
              <a:t>Governance &amp; General Management expenses</a:t>
            </a:r>
            <a:endParaRP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71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582" y="782369"/>
            <a:ext cx="9206133" cy="726209"/>
          </a:xfrm>
        </p:spPr>
        <p:txBody>
          <a:bodyPr>
            <a:normAutofit/>
          </a:bodyPr>
          <a:lstStyle/>
          <a:p>
            <a:r>
              <a:rPr lang="en-CA" dirty="0"/>
              <a:t>Your generosity at work</a:t>
            </a:r>
          </a:p>
        </p:txBody>
      </p:sp>
      <p:sp>
        <p:nvSpPr>
          <p:cNvPr id="6" name="Espace réservé du contenu 5"/>
          <p:cNvSpPr>
            <a:spLocks noGrp="1"/>
          </p:cNvSpPr>
          <p:nvPr>
            <p:ph sz="half" idx="12"/>
          </p:nvPr>
        </p:nvSpPr>
        <p:spPr>
          <a:xfrm>
            <a:off x="7833751" y="2257218"/>
            <a:ext cx="3517872" cy="4127089"/>
          </a:xfrm>
          <a:solidFill>
            <a:schemeClr val="bg1"/>
          </a:solidFill>
        </p:spPr>
        <p:txBody>
          <a:bodyPr>
            <a:normAutofit/>
          </a:bodyPr>
          <a:lstStyle/>
          <a:p>
            <a:pPr marL="0" lvl="2" indent="0">
              <a:spcAft>
                <a:spcPts val="1200"/>
              </a:spcAft>
              <a:buNone/>
            </a:pPr>
            <a:r>
              <a:rPr lang="en-CA" sz="2400" b="1" dirty="0"/>
              <a:t>1.2 million Canadian donors</a:t>
            </a:r>
            <a:r>
              <a:rPr lang="en-CA" sz="2400" dirty="0"/>
              <a:t> have given more than $1 billion in funds since 2010</a:t>
            </a:r>
          </a:p>
          <a:p>
            <a:pPr marL="0" lvl="2" indent="0">
              <a:spcAft>
                <a:spcPts val="1200"/>
              </a:spcAft>
              <a:buNone/>
            </a:pPr>
            <a:r>
              <a:rPr lang="en-CA" sz="2400" b="1" dirty="0"/>
              <a:t>Every year, you are there.</a:t>
            </a:r>
          </a:p>
          <a:p>
            <a:pPr marL="0" lvl="2" indent="0">
              <a:spcAft>
                <a:spcPts val="1200"/>
              </a:spcAft>
              <a:buNone/>
            </a:pPr>
            <a:r>
              <a:rPr lang="en-CA" sz="2400" b="1" dirty="0"/>
              <a:t>Thanks to donors like you</a:t>
            </a:r>
            <a:r>
              <a:rPr lang="en-CA" sz="2400" dirty="0"/>
              <a:t>, the Red Cross is ready to assist those in need.</a:t>
            </a:r>
            <a:endParaRPr lang="fr-CA" sz="2400" dirty="0"/>
          </a:p>
        </p:txBody>
      </p:sp>
      <p:cxnSp>
        <p:nvCxnSpPr>
          <p:cNvPr id="5" name="Connecteur droit 4"/>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A couple of people that are standing in a room&#10;&#10;Description automatically generated">
            <a:extLst>
              <a:ext uri="{FF2B5EF4-FFF2-40B4-BE49-F238E27FC236}">
                <a16:creationId xmlns:a16="http://schemas.microsoft.com/office/drawing/2014/main" id="{F22945A4-57EF-4EF7-9C44-DFDC6DCEFC18}"/>
              </a:ext>
            </a:extLst>
          </p:cNvPr>
          <p:cNvPicPr>
            <a:picLocks noChangeAspect="1"/>
          </p:cNvPicPr>
          <p:nvPr/>
        </p:nvPicPr>
        <p:blipFill rotWithShape="1">
          <a:blip r:embed="rId3">
            <a:extLst>
              <a:ext uri="{28A0092B-C50C-407E-A947-70E740481C1C}">
                <a14:useLocalDpi xmlns:a14="http://schemas.microsoft.com/office/drawing/2010/main" val="0"/>
              </a:ext>
            </a:extLst>
          </a:blip>
          <a:srcRect l="8164" t="10275" r="15685"/>
          <a:stretch/>
        </p:blipFill>
        <p:spPr>
          <a:xfrm>
            <a:off x="2142699" y="2018395"/>
            <a:ext cx="5252574" cy="4127089"/>
          </a:xfrm>
          <a:prstGeom prst="rect">
            <a:avLst/>
          </a:prstGeom>
        </p:spPr>
      </p:pic>
    </p:spTree>
    <p:extLst>
      <p:ext uri="{BB962C8B-B14F-4D97-AF65-F5344CB8AC3E}">
        <p14:creationId xmlns:p14="http://schemas.microsoft.com/office/powerpoint/2010/main" val="417708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4172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Word" ma:contentTypeID="0x01010014596794154A0645AEB189B63A0DE978" ma:contentTypeVersion="6" ma:contentTypeDescription="Crée un document Word." ma:contentTypeScope="" ma:versionID="60a1d1f762df46a2dc9363600f32e244">
  <xsd:schema xmlns:xsd="http://www.w3.org/2001/XMLSchema" xmlns:xs="http://www.w3.org/2001/XMLSchema" xmlns:p="http://schemas.microsoft.com/office/2006/metadata/properties" xmlns:ns1="http://schemas.microsoft.com/sharepoint/v3" xmlns:ns2="66671af8-d25e-438b-ae50-95d83c40747e" targetNamespace="http://schemas.microsoft.com/office/2006/metadata/properties" ma:root="true" ma:fieldsID="cd129d694de6676bb3b20dbbdaa037ad" ns1:_="" ns2:_="">
    <xsd:import namespace="http://schemas.microsoft.com/sharepoint/v3"/>
    <xsd:import namespace="66671af8-d25e-438b-ae50-95d83c40747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Date de début de planification" ma:hidden="true" ma:internalName="PublishingStartDate" ma:readOnly="false">
      <xsd:simpleType>
        <xsd:restriction base="dms:Unknown"/>
      </xsd:simpleType>
    </xsd:element>
    <xsd:element name="PublishingExpirationDate" ma:index="12" nillable="true" ma:displayName="Date de fin de planifica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671af8-d25e-438b-ae50-95d83c40747e"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6671af8-d25e-438b-ae50-95d83c40747e">77SX4NUAT3TA-5-136352</_dlc_DocId>
    <_dlc_DocIdUrl xmlns="66671af8-d25e-438b-ae50-95d83c40747e">
      <Url>https://sharepoint/sites/cesam/_layouts/DocIdRedir.aspx?ID=77SX4NUAT3TA-5-136352</Url>
      <Description>77SX4NUAT3TA-5-136352</Description>
    </_dlc_DocIdUrl>
  </documentManagement>
</p:properties>
</file>

<file path=customXml/itemProps1.xml><?xml version="1.0" encoding="utf-8"?>
<ds:datastoreItem xmlns:ds="http://schemas.openxmlformats.org/officeDocument/2006/customXml" ds:itemID="{E03753F8-5CA7-4DED-A6ED-27B9BD670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671af8-d25e-438b-ae50-95d83c407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64A780-3C57-41E0-AE38-CA4744C69DF1}">
  <ds:schemaRefs>
    <ds:schemaRef ds:uri="http://schemas.microsoft.com/sharepoint/events"/>
  </ds:schemaRefs>
</ds:datastoreItem>
</file>

<file path=customXml/itemProps3.xml><?xml version="1.0" encoding="utf-8"?>
<ds:datastoreItem xmlns:ds="http://schemas.openxmlformats.org/officeDocument/2006/customXml" ds:itemID="{96595EF4-4A26-4FC5-AC66-9217CB99353F}">
  <ds:schemaRefs>
    <ds:schemaRef ds:uri="http://schemas.microsoft.com/sharepoint/v3/contenttype/forms"/>
  </ds:schemaRefs>
</ds:datastoreItem>
</file>

<file path=customXml/itemProps4.xml><?xml version="1.0" encoding="utf-8"?>
<ds:datastoreItem xmlns:ds="http://schemas.openxmlformats.org/officeDocument/2006/customXml" ds:itemID="{0BD00093-EB36-44EA-9E98-38A9014BBE9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6671af8-d25e-438b-ae50-95d83c4074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1912</TotalTime>
  <Words>1377</Words>
  <Application>Microsoft Office PowerPoint</Application>
  <PresentationFormat>Grand écran</PresentationFormat>
  <Paragraphs>97</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Wingdings</vt:lpstr>
      <vt:lpstr>Thème Office</vt:lpstr>
      <vt:lpstr>Présentation PowerPoint</vt:lpstr>
      <vt:lpstr>Our humanitarian commitment in Canada</vt:lpstr>
      <vt:lpstr>Our volunteers provide the essentials  on a daily basis</vt:lpstr>
      <vt:lpstr>Your impact, in the midst of an emergency</vt:lpstr>
      <vt:lpstr>Covid-19 – Novel Coronavirus</vt:lpstr>
      <vt:lpstr>Financial snapshot (2019)</vt:lpstr>
      <vt:lpstr>Your generosity at work</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Larouche</dc:creator>
  <cp:lastModifiedBy>Katharina Bourgin</cp:lastModifiedBy>
  <cp:revision>197</cp:revision>
  <dcterms:created xsi:type="dcterms:W3CDTF">2017-03-01T14:55:28Z</dcterms:created>
  <dcterms:modified xsi:type="dcterms:W3CDTF">2020-09-08T21:11:16Z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0x01010014596794154A0645AEB189B63A0DE978</vt:lpwstr>
  </property>
  <property fmtid="{D5CDD505-2E9C-101B-9397-08002B2CF9AE}" pid="3" name="_dlc_DocIdItemGuid">
    <vt:lpwstr>81ff533d-ebb2-45ee-af27-893ab6dc1d73</vt:lpwstr>
  </property>
</Properties>
</file>