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1.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comment2.xml" ContentType="application/vnd.openxmlformats-officedocument.presentationml.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32"/>
  </p:notesMasterIdLst>
  <p:sldIdLst>
    <p:sldId id="256" r:id="rId5"/>
    <p:sldId id="270" r:id="rId6"/>
    <p:sldId id="271" r:id="rId7"/>
    <p:sldId id="272" r:id="rId8"/>
    <p:sldId id="273" r:id="rId9"/>
    <p:sldId id="274" r:id="rId10"/>
    <p:sldId id="275" r:id="rId11"/>
    <p:sldId id="276" r:id="rId12"/>
    <p:sldId id="277" r:id="rId13"/>
    <p:sldId id="278" r:id="rId14"/>
    <p:sldId id="279" r:id="rId15"/>
    <p:sldId id="280" r:id="rId16"/>
    <p:sldId id="257" r:id="rId17"/>
    <p:sldId id="258" r:id="rId18"/>
    <p:sldId id="265" r:id="rId19"/>
    <p:sldId id="260" r:id="rId20"/>
    <p:sldId id="266" r:id="rId21"/>
    <p:sldId id="269" r:id="rId22"/>
    <p:sldId id="259" r:id="rId23"/>
    <p:sldId id="263" r:id="rId24"/>
    <p:sldId id="282" r:id="rId25"/>
    <p:sldId id="264" r:id="rId26"/>
    <p:sldId id="268" r:id="rId27"/>
    <p:sldId id="281" r:id="rId28"/>
    <p:sldId id="267" r:id="rId29"/>
    <p:sldId id="261" r:id="rId30"/>
    <p:sldId id="262" r:id="rId31"/>
  </p:sldIdLst>
  <p:sldSz cx="24384000" cy="13716000"/>
  <p:notesSz cx="6858000" cy="1514475"/>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ine Kinyanjui" initials="CK" lastIdx="2" clrIdx="0">
    <p:extLst>
      <p:ext uri="{19B8F6BF-5375-455C-9EA6-DF929625EA0E}">
        <p15:presenceInfo xmlns:p15="http://schemas.microsoft.com/office/powerpoint/2012/main" userId="S::ckinyanjui@redcross.ca::d4773c49-edfc-45f8-a8ac-d091b0f51e13" providerId="AD"/>
      </p:ext>
    </p:extLst>
  </p:cmAuthor>
  <p:cmAuthor id="2" name="Andrew Steele" initials="AS" lastIdx="2" clrIdx="1">
    <p:extLst>
      <p:ext uri="{19B8F6BF-5375-455C-9EA6-DF929625EA0E}">
        <p15:presenceInfo xmlns:p15="http://schemas.microsoft.com/office/powerpoint/2012/main" userId="S::asteele@redcross.ca::2ea00366-97c1-48ad-afe3-f8f7b678448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7CFBAE-2100-4841-834A-DC6247EA0175}" v="16" dt="2020-06-01T12:30:55.946"/>
    <p1510:client id="{9A6EBD4C-209F-476F-8891-6198A8161C83}" v="1" dt="2020-06-01T14:25:37.285"/>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34" d="100"/>
          <a:sy n="34" d="100"/>
        </p:scale>
        <p:origin x="834" y="8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0-06-01T08:09:41.255" idx="1">
    <p:pos x="154" y="442"/>
    <p:text>Removed reference to TY poster having a space to write store's fundraised amount this - as this was removed.</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0-06-01T08:15:50.435" idx="2">
    <p:pos x="10" y="10"/>
    <p:text>Can we do role play on the training where one CE staff plays WM and another plays Ambassador. This will allow us to model the calls. We can then offer Ambassadors to try it themselves with CE RM (offline of the training) as needed.</p:text>
    <p:extLst>
      <p:ext uri="{C676402C-5697-4E1C-873F-D02D1690AC5C}">
        <p15:threadingInfo xmlns:p15="http://schemas.microsoft.com/office/powerpoint/2012/main" timeZoneBias="240"/>
      </p:ext>
    </p:extLst>
  </p:cm>
</p:cmLst>
</file>

<file path=ppt/drawings/_rels/vmlDrawing1.v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image" Target="../media/image1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61712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sz="2200">
                <a:effectLst/>
                <a:latin typeface="Helvetica Neue"/>
                <a:ea typeface="Helvetica Neue"/>
                <a:cs typeface="Helvetica Neue"/>
                <a:sym typeface="Helvetica Neue"/>
              </a:rPr>
              <a:t>Goal Poster: The goal poster is a thermometer style design that keeps associates updated on their progress toward the store’s campaign goal.</a:t>
            </a:r>
            <a:endParaRPr lang="en-CA" sz="2200">
              <a:effectLst/>
              <a:latin typeface="Helvetica Neue"/>
              <a:ea typeface="Helvetica Neue"/>
              <a:cs typeface="Helvetica Neue"/>
              <a:sym typeface="Helvetica Neue"/>
            </a:endParaRPr>
          </a:p>
          <a:p>
            <a:pPr lvl="0"/>
            <a:endParaRPr lang="en-US" sz="2200">
              <a:effectLst/>
              <a:latin typeface="Helvetica Neue"/>
              <a:ea typeface="Helvetica Neue"/>
              <a:cs typeface="Helvetica Neue"/>
              <a:sym typeface="Helvetica Neue"/>
            </a:endParaRPr>
          </a:p>
          <a:p>
            <a:r>
              <a:rPr lang="en-US" sz="2200">
                <a:effectLst/>
                <a:latin typeface="Helvetica Neue"/>
                <a:ea typeface="Helvetica Neue"/>
                <a:cs typeface="Helvetica Neue"/>
                <a:sym typeface="Helvetica Neue"/>
              </a:rPr>
              <a:t>Thank You Poster: Thanks customers (and Associates) for their support during and after the campaign</a:t>
            </a:r>
            <a:endParaRPr lang="en-CA"/>
          </a:p>
        </p:txBody>
      </p:sp>
    </p:spTree>
    <p:extLst>
      <p:ext uri="{BB962C8B-B14F-4D97-AF65-F5344CB8AC3E}">
        <p14:creationId xmlns:p14="http://schemas.microsoft.com/office/powerpoint/2010/main" val="23591276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Red Cross Campaign Box – shipped to stores to arrive by June 26, 2020</a:t>
            </a:r>
          </a:p>
          <a:p>
            <a:endParaRPr lang="en-US"/>
          </a:p>
          <a:p>
            <a:r>
              <a:rPr lang="en-US"/>
              <a:t>•	Campaign Playbook: Everything that the store lead needs to support a successful campaign in a 16-page booklet.</a:t>
            </a:r>
          </a:p>
          <a:p>
            <a:r>
              <a:rPr lang="en-US"/>
              <a:t>•	Buttons (bag of 100): Encourage associates to wear buttons to show their support and promote the campaign. This year they are bigger and more of them!</a:t>
            </a:r>
          </a:p>
          <a:p>
            <a:r>
              <a:rPr lang="en-US"/>
              <a:t>•	Campaign Quick Reference: Allows associates to get the quick details about the Red Cross campaign.</a:t>
            </a:r>
          </a:p>
          <a:p>
            <a:r>
              <a:rPr lang="en-US"/>
              <a:t>•	Fundraising Star Tracking Sheet: Used to record associates who raise $500 or more. Fundraising Stars are recognized with a certificate and Fundraising Star pin!</a:t>
            </a:r>
          </a:p>
          <a:p>
            <a:pPr marL="0" marR="0" lvl="0" indent="0" defTabSz="457200" eaLnBrk="1" fontAlgn="auto" latinLnBrk="0" hangingPunct="1">
              <a:lnSpc>
                <a:spcPct val="117999"/>
              </a:lnSpc>
              <a:spcBef>
                <a:spcPts val="0"/>
              </a:spcBef>
              <a:spcAft>
                <a:spcPts val="0"/>
              </a:spcAft>
              <a:buClrTx/>
              <a:buSzTx/>
              <a:buFontTx/>
              <a:buNone/>
              <a:tabLst/>
              <a:defRPr/>
            </a:pPr>
            <a:r>
              <a:rPr lang="en-US"/>
              <a:t>	Can also be found on Walmart’s intranet (The Wire).</a:t>
            </a:r>
          </a:p>
          <a:p>
            <a:r>
              <a:rPr lang="en-US"/>
              <a:t>•	Fundraising Star Pins: A supply of these to recognize the Fundraising Stars in your store. Issued along with certificate.</a:t>
            </a:r>
            <a:endParaRPr lang="en-CA"/>
          </a:p>
        </p:txBody>
      </p:sp>
    </p:spTree>
    <p:extLst>
      <p:ext uri="{BB962C8B-B14F-4D97-AF65-F5344CB8AC3E}">
        <p14:creationId xmlns:p14="http://schemas.microsoft.com/office/powerpoint/2010/main" val="3647532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New this year, the following material will be posted on the Walmart Intranet – The Wire</a:t>
            </a:r>
          </a:p>
          <a:p>
            <a:pPr marL="0" lvl="0" indent="0">
              <a:buFont typeface="Arial" panose="020B0604020202020204" pitchFamily="34" charset="0"/>
              <a:buNone/>
            </a:pPr>
            <a:r>
              <a:rPr lang="en-US"/>
              <a:t>•	Campaign Video: 1-minute photo montage with a thank you message. Ask your store lead to play where appropriate (e.g. front of store).</a:t>
            </a:r>
          </a:p>
          <a:p>
            <a:pPr marL="0" lvl="0" indent="0">
              <a:buFont typeface="Arial" panose="020B0604020202020204" pitchFamily="34" charset="0"/>
              <a:buNone/>
            </a:pPr>
            <a:r>
              <a:rPr lang="en-US"/>
              <a:t>•	Editable Event Poster: This poster is an excellent tool for in-store fundraising events – associates simply fill in their store event details in the editable fields, print, and 	distribute as appropriate. </a:t>
            </a:r>
          </a:p>
          <a:p>
            <a:pPr marL="0" lvl="0" indent="0">
              <a:buFont typeface="Arial" panose="020B0604020202020204" pitchFamily="34" charset="0"/>
              <a:buNone/>
            </a:pPr>
            <a:r>
              <a:rPr lang="en-US"/>
              <a:t>•	Fundraising Star Certificate : It is important to identify those associates who go above and beyond what is expected of them. The Red Cross has developed the Fundraising Star program to recognize associates who raise $500 or more through POS donations or other fundraising initiatives. Each Fundraising Star receives a Fundraising Star certificate to celebrate their efforts. </a:t>
            </a:r>
          </a:p>
          <a:p>
            <a:pPr marL="0" lvl="0" indent="0">
              <a:buFont typeface="Arial" panose="020B0604020202020204" pitchFamily="34" charset="0"/>
              <a:buNone/>
            </a:pPr>
            <a:r>
              <a:rPr lang="en-US"/>
              <a:t>•	Campaign Newsletters: Serve as a great engagement piece to share with associates. Each issue contains a Red Cross story, campaign highlights and photos, and a letter of encouragement from a Red Cross staff lead. </a:t>
            </a:r>
          </a:p>
          <a:p>
            <a:pPr marL="0" lvl="0" indent="0">
              <a:buFont typeface="Arial" panose="020B0604020202020204" pitchFamily="34" charset="0"/>
              <a:buNone/>
            </a:pPr>
            <a:r>
              <a:rPr lang="en-US"/>
              <a:t>	During your campaign check-in meetings, be sure ask the campaign lead or store manager if they have received the latest weekly newsletter and if they haven’t, offer to share a digital copy with them.  </a:t>
            </a:r>
          </a:p>
          <a:p>
            <a:pPr marL="0" lvl="0" indent="0">
              <a:buFont typeface="Arial" panose="020B0604020202020204" pitchFamily="34" charset="0"/>
              <a:buNone/>
            </a:pPr>
            <a:r>
              <a:rPr lang="en-US"/>
              <a:t>•	Weekly Campaign Update Video: This short weekly video will be sent to the store by you (or possibly the Operations Assistant) and will provide a quick update on the campaign, key activities and a shot of inspiration.</a:t>
            </a:r>
          </a:p>
          <a:p>
            <a:endParaRPr lang="en-CA"/>
          </a:p>
        </p:txBody>
      </p:sp>
    </p:spTree>
    <p:extLst>
      <p:ext uri="{BB962C8B-B14F-4D97-AF65-F5344CB8AC3E}">
        <p14:creationId xmlns:p14="http://schemas.microsoft.com/office/powerpoint/2010/main" val="13811149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As we all adjust to our respective “new </a:t>
            </a:r>
            <a:r>
              <a:rPr lang="en-US" err="1"/>
              <a:t>normals</a:t>
            </a:r>
            <a:r>
              <a:rPr lang="en-US"/>
              <a:t>”, physical distancing has become a part of everyday interactions for just about everyone. In adherence with health officer guidelines and an obligation to keep CRC volunteers/staff and Walmart Associates safe, Ambassadors will support the campaign virtually through phone contact and if possible, video meetings. </a:t>
            </a:r>
          </a:p>
          <a:p>
            <a:r>
              <a:rPr lang="en-US"/>
              <a:t> </a:t>
            </a:r>
          </a:p>
          <a:p>
            <a:r>
              <a:rPr lang="en-US"/>
              <a:t>CE staff may wish to talk about local restrictions (or relaxed restrictions) and managing expectations of stores that request in-person support or meetings.</a:t>
            </a:r>
          </a:p>
          <a:p>
            <a:endParaRPr lang="en-CA"/>
          </a:p>
        </p:txBody>
      </p:sp>
    </p:spTree>
    <p:extLst>
      <p:ext uri="{BB962C8B-B14F-4D97-AF65-F5344CB8AC3E}">
        <p14:creationId xmlns:p14="http://schemas.microsoft.com/office/powerpoint/2010/main" val="25846617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Refer to Timelines and Key Activities in the Volunteer Resources-Reference Guide.  </a:t>
            </a:r>
          </a:p>
          <a:p>
            <a:r>
              <a:rPr lang="en-US"/>
              <a:t>This lists available tools like scripts/talking points, checklists and video. For each of these key touch points, be sure to reference Ambassador Talking Points in the Volunteer Resources-Reference Guide for virtual meeting content guidelines.</a:t>
            </a:r>
          </a:p>
          <a:p>
            <a:endParaRPr lang="en-CA"/>
          </a:p>
          <a:p>
            <a:pPr rtl="0" fontAlgn="base"/>
            <a:r>
              <a:rPr lang="en-CA" sz="2200" b="1" i="0">
                <a:effectLst/>
                <a:latin typeface="Helvetica Neue"/>
                <a:ea typeface="Helvetica Neue"/>
                <a:cs typeface="Helvetica Neue"/>
                <a:sym typeface="Helvetica Neue"/>
              </a:rPr>
              <a:t>Following training</a:t>
            </a:r>
            <a:r>
              <a:rPr lang="en-CA" b="1"/>
              <a:t> as early as June 18</a:t>
            </a:r>
            <a:r>
              <a:rPr lang="en-CA" sz="2200" b="0" i="0">
                <a:effectLst/>
                <a:latin typeface="Helvetica Neue"/>
                <a:ea typeface="Helvetica Neue"/>
                <a:cs typeface="Helvetica Neue"/>
                <a:sym typeface="Helvetica Neue"/>
              </a:rPr>
              <a:t>, Ambassadors should:</a:t>
            </a:r>
            <a:r>
              <a:rPr lang="en-US" sz="2200" b="0" i="0">
                <a:effectLst/>
                <a:latin typeface="Helvetica Neue"/>
                <a:ea typeface="Helvetica Neue"/>
                <a:cs typeface="Helvetica Neue"/>
                <a:sym typeface="Helvetica Neue"/>
              </a:rPr>
              <a:t> </a:t>
            </a:r>
            <a:endParaRPr lang="en-US" b="0" i="0">
              <a:effectLst/>
            </a:endParaRPr>
          </a:p>
          <a:p>
            <a:pPr marL="342900" indent="-342900" rtl="0" fontAlgn="base">
              <a:buFont typeface="Arial" panose="020B0604020202020204" pitchFamily="34" charset="0"/>
              <a:buChar char="•"/>
            </a:pPr>
            <a:r>
              <a:rPr lang="en-CA" sz="2200" b="0" i="0">
                <a:effectLst/>
                <a:latin typeface="Helvetica Neue"/>
                <a:ea typeface="Helvetica Neue"/>
                <a:cs typeface="Helvetica Neue"/>
                <a:sym typeface="Helvetica Neue"/>
              </a:rPr>
              <a:t>Reach out to make initial contact with store managers </a:t>
            </a:r>
            <a:r>
              <a:rPr lang="en-US" sz="2200" b="0" i="0">
                <a:effectLst/>
                <a:latin typeface="Helvetica Neue"/>
                <a:ea typeface="Helvetica Neue"/>
                <a:cs typeface="Helvetica Neue"/>
                <a:sym typeface="Helvetica Neue"/>
              </a:rPr>
              <a:t> </a:t>
            </a:r>
          </a:p>
          <a:p>
            <a:pPr marL="342900" indent="-342900" rtl="0" fontAlgn="base">
              <a:buFont typeface="Arial" panose="020B0604020202020204" pitchFamily="34" charset="0"/>
              <a:buChar char="•"/>
            </a:pPr>
            <a:r>
              <a:rPr lang="en-CA" sz="2200" b="0" i="0">
                <a:effectLst/>
                <a:latin typeface="Helvetica Neue"/>
                <a:ea typeface="Helvetica Neue"/>
                <a:cs typeface="Helvetica Neue"/>
                <a:sym typeface="Helvetica Neue"/>
              </a:rPr>
              <a:t>Identify and introduce as CRC Ambassador</a:t>
            </a:r>
            <a:r>
              <a:rPr lang="en-US" sz="2200" b="0" i="0">
                <a:effectLst/>
                <a:latin typeface="Helvetica Neue"/>
                <a:ea typeface="Helvetica Neue"/>
                <a:cs typeface="Helvetica Neue"/>
                <a:sym typeface="Helvetica Neue"/>
              </a:rPr>
              <a:t> </a:t>
            </a:r>
          </a:p>
          <a:p>
            <a:pPr marL="342900" indent="-342900" rtl="0" fontAlgn="base">
              <a:buFont typeface="Arial" panose="020B0604020202020204" pitchFamily="34" charset="0"/>
              <a:buChar char="•"/>
            </a:pPr>
            <a:r>
              <a:rPr lang="en-CA" sz="2200" b="0" i="0">
                <a:effectLst/>
                <a:latin typeface="Helvetica Neue"/>
                <a:ea typeface="Helvetica Neue"/>
                <a:cs typeface="Helvetica Neue"/>
                <a:sym typeface="Helvetica Neue"/>
              </a:rPr>
              <a:t>Determine charity lead(s)</a:t>
            </a:r>
            <a:r>
              <a:rPr lang="en-US" sz="2200" b="0" i="0">
                <a:effectLst/>
                <a:latin typeface="Helvetica Neue"/>
                <a:ea typeface="Helvetica Neue"/>
                <a:cs typeface="Helvetica Neue"/>
                <a:sym typeface="Helvetica Neue"/>
              </a:rPr>
              <a:t> </a:t>
            </a:r>
          </a:p>
          <a:p>
            <a:pPr marL="342900" indent="-342900" rtl="0" fontAlgn="base">
              <a:buFont typeface="Arial" panose="020B0604020202020204" pitchFamily="34" charset="0"/>
              <a:buChar char="•"/>
            </a:pPr>
            <a:r>
              <a:rPr lang="en-CA" sz="2200" b="0" i="0">
                <a:effectLst/>
                <a:latin typeface="Helvetica Neue"/>
                <a:ea typeface="Helvetica Neue"/>
                <a:cs typeface="Helvetica Neue"/>
                <a:sym typeface="Helvetica Neue"/>
              </a:rPr>
              <a:t>Check if materials have arrived</a:t>
            </a:r>
            <a:r>
              <a:rPr lang="en-US" sz="2200" b="0" i="0">
                <a:effectLst/>
                <a:latin typeface="Helvetica Neue"/>
                <a:ea typeface="Helvetica Neue"/>
                <a:cs typeface="Helvetica Neue"/>
                <a:sym typeface="Helvetica Neue"/>
              </a:rPr>
              <a:t> </a:t>
            </a:r>
          </a:p>
          <a:p>
            <a:pPr marL="342900" indent="-342900" rtl="0" fontAlgn="base">
              <a:buFont typeface="Arial" panose="020B0604020202020204" pitchFamily="34" charset="0"/>
              <a:buChar char="•"/>
            </a:pPr>
            <a:r>
              <a:rPr lang="en-CA" sz="2200" b="0" i="0">
                <a:effectLst/>
                <a:latin typeface="Helvetica Neue"/>
                <a:ea typeface="Helvetica Neue"/>
                <a:cs typeface="Helvetica Neue"/>
                <a:sym typeface="Helvetica Neue"/>
              </a:rPr>
              <a:t>Book a kick-off call date and time. </a:t>
            </a:r>
            <a:r>
              <a:rPr lang="en-US" sz="2200" b="0" i="0">
                <a:effectLst/>
                <a:latin typeface="Helvetica Neue"/>
                <a:ea typeface="Helvetica Neue"/>
                <a:cs typeface="Helvetica Neue"/>
                <a:sym typeface="Helvetica Neue"/>
              </a:rPr>
              <a:t> </a:t>
            </a:r>
          </a:p>
          <a:p>
            <a:pPr rtl="0" fontAlgn="base"/>
            <a:r>
              <a:rPr lang="en-CA" sz="2200" b="0" i="0">
                <a:effectLst/>
                <a:latin typeface="Helvetica Neue"/>
                <a:ea typeface="Helvetica Neue"/>
                <a:cs typeface="Helvetica Neue"/>
                <a:sym typeface="Helvetica Neue"/>
              </a:rPr>
              <a:t>Note: charitable campaigns may be dealt with differently from store to store or different terminology may be used, i.e. campaign champion, charity committee, compliance officer, etc. Be sure to record pertinent store related information like Store and/or Front-end Manager names, charitable committee leads and any preferences around timing of calls.</a:t>
            </a:r>
            <a:r>
              <a:rPr lang="en-US" sz="2200" b="0" i="0">
                <a:effectLst/>
                <a:latin typeface="Helvetica Neue"/>
                <a:ea typeface="Helvetica Neue"/>
                <a:cs typeface="Helvetica Neue"/>
                <a:sym typeface="Helvetica Neue"/>
              </a:rPr>
              <a:t> </a:t>
            </a:r>
            <a:endParaRPr lang="en-US" b="0" i="0">
              <a:effectLst/>
            </a:endParaRPr>
          </a:p>
          <a:p>
            <a:pPr rtl="0" fontAlgn="base"/>
            <a:r>
              <a:rPr lang="en-US" sz="2200" b="0" i="0">
                <a:effectLst/>
                <a:latin typeface="Helvetica Neue"/>
                <a:ea typeface="Helvetica Neue"/>
                <a:cs typeface="Helvetica Neue"/>
                <a:sym typeface="Helvetica Neue"/>
              </a:rPr>
              <a:t> </a:t>
            </a:r>
            <a:endParaRPr lang="en-US" b="0" i="0">
              <a:effectLst/>
            </a:endParaRPr>
          </a:p>
          <a:p>
            <a:pPr rtl="0" fontAlgn="base"/>
            <a:r>
              <a:rPr lang="en-CA" sz="2200" b="1" i="0">
                <a:effectLst/>
                <a:latin typeface="Helvetica Neue"/>
                <a:ea typeface="Helvetica Neue"/>
                <a:cs typeface="Helvetica Neue"/>
                <a:sym typeface="Helvetica Neue"/>
              </a:rPr>
              <a:t>Prior to the beginning of the campaign on July 2</a:t>
            </a:r>
            <a:r>
              <a:rPr lang="en-CA" sz="2200" b="0" i="0">
                <a:effectLst/>
                <a:latin typeface="Helvetica Neue"/>
                <a:ea typeface="Helvetica Neue"/>
                <a:cs typeface="Helvetica Neue"/>
                <a:sym typeface="Helvetica Neue"/>
              </a:rPr>
              <a:t> schedule and complete a Kick-off call with the store. The key accountabilities for the Kick-off are to:</a:t>
            </a:r>
            <a:r>
              <a:rPr lang="en-US" sz="2200" b="0" i="0">
                <a:effectLst/>
                <a:latin typeface="Helvetica Neue"/>
                <a:ea typeface="Helvetica Neue"/>
                <a:cs typeface="Helvetica Neue"/>
                <a:sym typeface="Helvetica Neue"/>
              </a:rPr>
              <a:t> </a:t>
            </a:r>
            <a:endParaRPr lang="en-US" b="0" i="0">
              <a:effectLst/>
            </a:endParaRPr>
          </a:p>
          <a:p>
            <a:pPr marL="342900" indent="-342900" rtl="0" fontAlgn="base">
              <a:buFont typeface="Arial" panose="020B0604020202020204" pitchFamily="34" charset="0"/>
              <a:buChar char="•"/>
            </a:pPr>
            <a:r>
              <a:rPr lang="en-CA" sz="2200" b="0" i="0">
                <a:effectLst/>
                <a:latin typeface="Helvetica Neue"/>
                <a:ea typeface="Helvetica Neue"/>
                <a:cs typeface="Helvetica Neue"/>
                <a:sym typeface="Helvetica Neue"/>
              </a:rPr>
              <a:t>Welcome store and Associates to the Campaign</a:t>
            </a:r>
            <a:r>
              <a:rPr lang="en-US" sz="2200" b="0" i="0">
                <a:effectLst/>
                <a:latin typeface="Helvetica Neue"/>
                <a:ea typeface="Helvetica Neue"/>
                <a:cs typeface="Helvetica Neue"/>
                <a:sym typeface="Helvetica Neue"/>
              </a:rPr>
              <a:t> </a:t>
            </a:r>
          </a:p>
          <a:p>
            <a:pPr marL="342900" indent="-342900" rtl="0" fontAlgn="base">
              <a:buFont typeface="Arial" panose="020B0604020202020204" pitchFamily="34" charset="0"/>
              <a:buChar char="•"/>
            </a:pPr>
            <a:r>
              <a:rPr lang="en-CA" sz="2200" b="0" i="0">
                <a:effectLst/>
                <a:latin typeface="Helvetica Neue"/>
                <a:ea typeface="Helvetica Neue"/>
                <a:cs typeface="Helvetica Neue"/>
                <a:sym typeface="Helvetica Neue"/>
              </a:rPr>
              <a:t>Deliver message of thanks to Associates for the work that will go into the Campaign</a:t>
            </a:r>
            <a:r>
              <a:rPr lang="en-US" sz="2200" b="0" i="0">
                <a:effectLst/>
                <a:latin typeface="Helvetica Neue"/>
                <a:ea typeface="Helvetica Neue"/>
                <a:cs typeface="Helvetica Neue"/>
                <a:sym typeface="Helvetica Neue"/>
              </a:rPr>
              <a:t> </a:t>
            </a:r>
          </a:p>
          <a:p>
            <a:pPr marL="342900" indent="-342900" rtl="0" fontAlgn="base">
              <a:buFont typeface="Arial" panose="020B0604020202020204" pitchFamily="34" charset="0"/>
              <a:buChar char="•"/>
            </a:pPr>
            <a:r>
              <a:rPr lang="en-CA" sz="2200" b="0" i="0">
                <a:effectLst/>
                <a:latin typeface="Helvetica Neue"/>
                <a:ea typeface="Helvetica Neue"/>
                <a:cs typeface="Helvetica Neue"/>
                <a:sym typeface="Helvetica Neue"/>
              </a:rPr>
              <a:t>Review details, inspire store lead and associates by educating on the impact Campaign has on RC work</a:t>
            </a:r>
            <a:r>
              <a:rPr lang="en-US" sz="2200" b="0" i="0">
                <a:effectLst/>
                <a:latin typeface="Helvetica Neue"/>
                <a:ea typeface="Helvetica Neue"/>
                <a:cs typeface="Helvetica Neue"/>
                <a:sym typeface="Helvetica Neue"/>
              </a:rPr>
              <a:t> </a:t>
            </a:r>
          </a:p>
          <a:p>
            <a:pPr marL="342900" indent="-342900" rtl="0" fontAlgn="base">
              <a:buFont typeface="Arial" panose="020B0604020202020204" pitchFamily="34" charset="0"/>
              <a:buChar char="•"/>
            </a:pPr>
            <a:r>
              <a:rPr lang="en-CA" sz="2200" b="0" i="0">
                <a:effectLst/>
                <a:latin typeface="Helvetica Neue"/>
                <a:ea typeface="Helvetica Neue"/>
                <a:cs typeface="Helvetica Neue"/>
                <a:sym typeface="Helvetica Neue"/>
              </a:rPr>
              <a:t>Review Fundraising Stars initiative. </a:t>
            </a:r>
            <a:r>
              <a:rPr lang="en-US" sz="2200" b="0" i="0">
                <a:effectLst/>
                <a:latin typeface="Helvetica Neue"/>
                <a:ea typeface="Helvetica Neue"/>
                <a:cs typeface="Helvetica Neue"/>
                <a:sym typeface="Helvetica Neue"/>
              </a:rPr>
              <a:t> </a:t>
            </a:r>
          </a:p>
          <a:p>
            <a:pPr rtl="0" fontAlgn="base"/>
            <a:r>
              <a:rPr lang="en-US" sz="2200" b="0" i="0">
                <a:effectLst/>
                <a:latin typeface="Helvetica Neue"/>
                <a:ea typeface="Helvetica Neue"/>
                <a:cs typeface="Helvetica Neue"/>
                <a:sym typeface="Helvetica Neue"/>
              </a:rPr>
              <a:t> </a:t>
            </a:r>
            <a:endParaRPr lang="en-US" b="0" i="0">
              <a:effectLst/>
            </a:endParaRPr>
          </a:p>
          <a:p>
            <a:pPr rtl="0" fontAlgn="base"/>
            <a:r>
              <a:rPr lang="en-CA" sz="2200" b="1" i="0">
                <a:effectLst/>
                <a:latin typeface="Helvetica Neue"/>
                <a:ea typeface="Helvetica Neue"/>
                <a:cs typeface="Helvetica Neue"/>
                <a:sym typeface="Helvetica Neue"/>
              </a:rPr>
              <a:t>Weekly check-ins </a:t>
            </a:r>
            <a:r>
              <a:rPr lang="en-CA" sz="2200" b="0" i="0">
                <a:effectLst/>
                <a:latin typeface="Helvetica Neue"/>
                <a:ea typeface="Helvetica Neue"/>
                <a:cs typeface="Helvetica Neue"/>
                <a:sym typeface="Helvetica Neue"/>
              </a:rPr>
              <a:t>and follow-up are a chance for Ambassadors to:</a:t>
            </a:r>
            <a:r>
              <a:rPr lang="en-US" sz="2200" b="0" i="0">
                <a:effectLst/>
                <a:latin typeface="Helvetica Neue"/>
                <a:ea typeface="Helvetica Neue"/>
                <a:cs typeface="Helvetica Neue"/>
                <a:sym typeface="Helvetica Neue"/>
              </a:rPr>
              <a:t> </a:t>
            </a:r>
            <a:endParaRPr lang="en-US" b="0" i="0">
              <a:effectLst/>
            </a:endParaRPr>
          </a:p>
          <a:p>
            <a:pPr marL="342900" indent="-342900" rtl="0" fontAlgn="base">
              <a:buFont typeface="Arial" panose="020B0604020202020204" pitchFamily="34" charset="0"/>
              <a:buChar char="•"/>
            </a:pPr>
            <a:r>
              <a:rPr lang="en-CA" sz="2200" b="0" i="0">
                <a:effectLst/>
                <a:latin typeface="Helvetica Neue"/>
                <a:ea typeface="Helvetica Neue"/>
                <a:cs typeface="Helvetica Neue"/>
                <a:sym typeface="Helvetica Neue"/>
              </a:rPr>
              <a:t>Give and receive store updates like store totals and newsletters that will be relayed to Ambassadors regularly to use as talking point</a:t>
            </a:r>
            <a:r>
              <a:rPr lang="en-US" sz="2200" b="0" i="0">
                <a:effectLst/>
                <a:latin typeface="Helvetica Neue"/>
                <a:ea typeface="Helvetica Neue"/>
                <a:cs typeface="Helvetica Neue"/>
                <a:sym typeface="Helvetica Neue"/>
              </a:rPr>
              <a:t> </a:t>
            </a:r>
          </a:p>
          <a:p>
            <a:pPr marL="342900" indent="-342900" rtl="0" fontAlgn="base">
              <a:buFont typeface="Arial" panose="020B0604020202020204" pitchFamily="34" charset="0"/>
              <a:buChar char="•"/>
            </a:pPr>
            <a:r>
              <a:rPr lang="en-CA" sz="2200" b="0" i="0">
                <a:effectLst/>
                <a:latin typeface="Helvetica Neue"/>
                <a:ea typeface="Helvetica Neue"/>
                <a:cs typeface="Helvetica Neue"/>
                <a:sym typeface="Helvetica Neue"/>
              </a:rPr>
              <a:t>Collect any feedback or input from stores</a:t>
            </a:r>
            <a:r>
              <a:rPr lang="en-US" sz="2200" b="0" i="0">
                <a:effectLst/>
                <a:latin typeface="Helvetica Neue"/>
                <a:ea typeface="Helvetica Neue"/>
                <a:cs typeface="Helvetica Neue"/>
                <a:sym typeface="Helvetica Neue"/>
              </a:rPr>
              <a:t> </a:t>
            </a:r>
          </a:p>
          <a:p>
            <a:pPr marL="342900" indent="-342900" rtl="0" fontAlgn="base">
              <a:buFont typeface="Arial" panose="020B0604020202020204" pitchFamily="34" charset="0"/>
              <a:buChar char="•"/>
            </a:pPr>
            <a:r>
              <a:rPr lang="en-CA" sz="2200" b="0" i="0">
                <a:effectLst/>
                <a:latin typeface="Helvetica Neue"/>
                <a:ea typeface="Helvetica Neue"/>
                <a:cs typeface="Helvetica Neue"/>
                <a:sym typeface="Helvetica Neue"/>
              </a:rPr>
              <a:t>Learn about and recognize Fundraising stars</a:t>
            </a:r>
            <a:r>
              <a:rPr lang="en-US" sz="2200" b="0" i="0">
                <a:effectLst/>
                <a:latin typeface="Helvetica Neue"/>
                <a:ea typeface="Helvetica Neue"/>
                <a:cs typeface="Helvetica Neue"/>
                <a:sym typeface="Helvetica Neue"/>
              </a:rPr>
              <a:t> </a:t>
            </a:r>
          </a:p>
          <a:p>
            <a:pPr marL="342900" indent="-342900" rtl="0" fontAlgn="base">
              <a:buFont typeface="Arial" panose="020B0604020202020204" pitchFamily="34" charset="0"/>
              <a:buChar char="•"/>
            </a:pPr>
            <a:r>
              <a:rPr lang="en-CA" sz="2200" b="0" i="0">
                <a:effectLst/>
                <a:latin typeface="Helvetica Neue"/>
                <a:ea typeface="Helvetica Neue"/>
                <a:cs typeface="Helvetica Neue"/>
                <a:sym typeface="Helvetica Neue"/>
              </a:rPr>
              <a:t>Gather any stories or pictures (with info release forms) that might be suitable for newsletters or future campaign materials.</a:t>
            </a:r>
            <a:r>
              <a:rPr lang="en-US" sz="2200" b="0" i="0">
                <a:effectLst/>
                <a:latin typeface="Helvetica Neue"/>
                <a:ea typeface="Helvetica Neue"/>
                <a:cs typeface="Helvetica Neue"/>
                <a:sym typeface="Helvetica Neue"/>
              </a:rPr>
              <a:t> </a:t>
            </a:r>
          </a:p>
          <a:p>
            <a:pPr marL="342900" indent="-342900">
              <a:buFont typeface="Arial" panose="020B0604020202020204" pitchFamily="34" charset="0"/>
              <a:buChar char="•"/>
            </a:pPr>
            <a:endParaRPr lang="en-US" sz="2200" b="0" i="0">
              <a:effectLst/>
              <a:latin typeface="Helvetica Neue"/>
              <a:ea typeface="Helvetica Neue"/>
              <a:cs typeface="Helvetica Neue"/>
              <a:sym typeface="Helvetica Neue"/>
            </a:endParaRPr>
          </a:p>
          <a:p>
            <a:r>
              <a:rPr lang="en-US" b="1"/>
              <a:t>Interviews with store associate</a:t>
            </a:r>
            <a:endParaRPr lang="en-US"/>
          </a:p>
          <a:p>
            <a:r>
              <a:rPr lang="en-US" i="1" u="sng"/>
              <a:t>INSERT DESCRIPTION RATIONALE AND INTENDED USE</a:t>
            </a:r>
            <a:endParaRPr lang="en-US" b="1" i="1"/>
          </a:p>
          <a:p>
            <a:pPr marL="285750" indent="-285750">
              <a:buFont typeface="Arial"/>
              <a:buChar char="•"/>
            </a:pPr>
            <a:r>
              <a:rPr lang="en-US" u="sng"/>
              <a:t>Ambassadors can submit collected interview information via link to smart sheet</a:t>
            </a:r>
          </a:p>
          <a:p>
            <a:pPr marL="285750" indent="-285750">
              <a:buFont typeface="Arial"/>
              <a:buChar char="•"/>
            </a:pPr>
            <a:endParaRPr lang="en-US" b="1"/>
          </a:p>
          <a:p>
            <a:pPr marL="342900" indent="-342900" rtl="0" fontAlgn="base">
              <a:buFont typeface="Arial" panose="020B0604020202020204" pitchFamily="34" charset="0"/>
              <a:buChar char="•"/>
            </a:pPr>
            <a:endParaRPr lang="en-US"/>
          </a:p>
          <a:p>
            <a:pPr rtl="0" fontAlgn="base"/>
            <a:r>
              <a:rPr lang="en-CA" sz="2200" b="1" i="0">
                <a:effectLst/>
                <a:latin typeface="Helvetica Neue"/>
                <a:ea typeface="Helvetica Neue"/>
                <a:cs typeface="Helvetica Neue"/>
                <a:sym typeface="Helvetica Neue"/>
              </a:rPr>
              <a:t>Thank you calls should be made immediately following the end of the campaign (July 31)</a:t>
            </a:r>
            <a:r>
              <a:rPr lang="en-CA" sz="2200" b="0" i="0">
                <a:effectLst/>
                <a:latin typeface="Helvetica Neue"/>
                <a:ea typeface="Helvetica Neue"/>
                <a:cs typeface="Helvetica Neue"/>
                <a:sym typeface="Helvetica Neue"/>
              </a:rPr>
              <a:t>. </a:t>
            </a:r>
            <a:r>
              <a:rPr lang="en-US" sz="2200" b="0" i="0">
                <a:effectLst/>
                <a:latin typeface="Helvetica Neue"/>
                <a:ea typeface="Helvetica Neue"/>
                <a:cs typeface="Helvetica Neue"/>
                <a:sym typeface="Helvetica Neue"/>
              </a:rPr>
              <a:t> </a:t>
            </a:r>
            <a:endParaRPr lang="en-US" b="0" i="0">
              <a:effectLst/>
            </a:endParaRPr>
          </a:p>
          <a:p>
            <a:pPr marL="342900" indent="-342900" rtl="0" fontAlgn="base">
              <a:buFont typeface="Arial" panose="020B0604020202020204" pitchFamily="34" charset="0"/>
              <a:buChar char="•"/>
            </a:pPr>
            <a:r>
              <a:rPr lang="en-CA" sz="2200" b="0" i="0">
                <a:effectLst/>
                <a:latin typeface="Helvetica Neue"/>
                <a:ea typeface="Helvetica Neue"/>
                <a:cs typeface="Helvetica Neue"/>
                <a:sym typeface="Helvetica Neue"/>
              </a:rPr>
              <a:t>Relay campaign updates and store results</a:t>
            </a:r>
            <a:r>
              <a:rPr lang="en-US" sz="2200" b="0" i="0">
                <a:effectLst/>
                <a:latin typeface="Helvetica Neue"/>
                <a:ea typeface="Helvetica Neue"/>
                <a:cs typeface="Helvetica Neue"/>
                <a:sym typeface="Helvetica Neue"/>
              </a:rPr>
              <a:t> </a:t>
            </a:r>
          </a:p>
          <a:p>
            <a:pPr marL="342900" indent="-342900" rtl="0" fontAlgn="base">
              <a:buFont typeface="Arial" panose="020B0604020202020204" pitchFamily="34" charset="0"/>
              <a:buChar char="•"/>
            </a:pPr>
            <a:r>
              <a:rPr lang="en-CA" sz="2200" b="0" i="0">
                <a:effectLst/>
                <a:latin typeface="Helvetica Neue"/>
                <a:ea typeface="Helvetica Neue"/>
                <a:cs typeface="Helvetica Neue"/>
                <a:sym typeface="Helvetica Neue"/>
              </a:rPr>
              <a:t>Recognize and thank store/charity leads</a:t>
            </a:r>
            <a:r>
              <a:rPr lang="en-US" sz="2200" b="0" i="0">
                <a:effectLst/>
                <a:latin typeface="Helvetica Neue"/>
                <a:ea typeface="Helvetica Neue"/>
                <a:cs typeface="Helvetica Neue"/>
                <a:sym typeface="Helvetica Neue"/>
              </a:rPr>
              <a:t> </a:t>
            </a:r>
          </a:p>
          <a:p>
            <a:pPr marL="342900" indent="-342900" rtl="0" fontAlgn="base">
              <a:buFont typeface="Arial" panose="020B0604020202020204" pitchFamily="34" charset="0"/>
              <a:buChar char="•"/>
            </a:pPr>
            <a:r>
              <a:rPr lang="en-CA" sz="2200" b="0" i="0">
                <a:effectLst/>
                <a:latin typeface="Helvetica Neue"/>
                <a:ea typeface="Helvetica Neue"/>
                <a:cs typeface="Helvetica Neue"/>
                <a:sym typeface="Helvetica Neue"/>
              </a:rPr>
              <a:t>Collect any additional information on Fundraising Stars </a:t>
            </a:r>
            <a:r>
              <a:rPr lang="en-US" sz="2200" b="0" i="0">
                <a:effectLst/>
                <a:latin typeface="Helvetica Neue"/>
                <a:ea typeface="Helvetica Neue"/>
                <a:cs typeface="Helvetica Neue"/>
                <a:sym typeface="Helvetica Neue"/>
              </a:rPr>
              <a:t> </a:t>
            </a:r>
          </a:p>
          <a:p>
            <a:endParaRPr lang="en-CA"/>
          </a:p>
        </p:txBody>
      </p:sp>
    </p:spTree>
    <p:extLst>
      <p:ext uri="{BB962C8B-B14F-4D97-AF65-F5344CB8AC3E}">
        <p14:creationId xmlns:p14="http://schemas.microsoft.com/office/powerpoint/2010/main" val="1779503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a:t>As outlined above, Associates raising $500+ are recognized with a pin and certificate. </a:t>
            </a:r>
          </a:p>
          <a:p>
            <a:endParaRPr lang="en-CA">
              <a:solidFill>
                <a:srgbClr val="000000"/>
              </a:solidFill>
            </a:endParaRPr>
          </a:p>
          <a:p>
            <a:r>
              <a:rPr lang="en-CA">
                <a:solidFill>
                  <a:srgbClr val="000000"/>
                </a:solidFill>
              </a:rPr>
              <a:t>Ambassadors should inquire about names of Associates achieving this goal during weekly check-in/follow up calls and relay collected information to provincial Community Engagement staff.</a:t>
            </a:r>
          </a:p>
        </p:txBody>
      </p:sp>
    </p:spTree>
    <p:extLst>
      <p:ext uri="{BB962C8B-B14F-4D97-AF65-F5344CB8AC3E}">
        <p14:creationId xmlns:p14="http://schemas.microsoft.com/office/powerpoint/2010/main" val="16650293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fontAlgn="base"/>
            <a:r>
              <a:rPr lang="en-CA" sz="2200" b="0" i="0">
                <a:effectLst/>
                <a:latin typeface="Helvetica Neue"/>
                <a:ea typeface="Helvetica Neue"/>
                <a:cs typeface="Helvetica Neue"/>
                <a:sym typeface="Helvetica Neue"/>
              </a:rPr>
              <a:t>As a national charity partner to Walmart, there is an expectation of store managers and leaders to have some knowledge of the Canadian Red Cross campaign and be responsible for driving enthusiasm of associates and customers to support. Know that feedback from Walmart Home Office (corporate headquarters) </a:t>
            </a:r>
            <a:r>
              <a:rPr lang="en-CA"/>
              <a:t>on </a:t>
            </a:r>
            <a:r>
              <a:rPr lang="en-CA" sz="2200" b="0" i="0">
                <a:effectLst/>
                <a:latin typeface="Helvetica Neue"/>
                <a:ea typeface="Helvetica Neue"/>
                <a:cs typeface="Helvetica Neue"/>
                <a:sym typeface="Helvetica Neue"/>
              </a:rPr>
              <a:t>Canadian Red Cross volunteer support to stores locally is consistently positive and encouraged each year when strategizing campaign details at the leadership level. </a:t>
            </a:r>
            <a:r>
              <a:rPr lang="en-US" sz="2200" b="0" i="0">
                <a:effectLst/>
                <a:latin typeface="Helvetica Neue"/>
                <a:ea typeface="Helvetica Neue"/>
                <a:cs typeface="Helvetica Neue"/>
                <a:sym typeface="Helvetica Neue"/>
              </a:rPr>
              <a:t> </a:t>
            </a:r>
            <a:endParaRPr lang="en-US" b="0" i="0">
              <a:effectLst/>
            </a:endParaRPr>
          </a:p>
          <a:p>
            <a:pPr rtl="0" fontAlgn="base"/>
            <a:r>
              <a:rPr lang="en-US" sz="2200" b="0" i="0">
                <a:effectLst/>
                <a:latin typeface="Helvetica Neue"/>
                <a:ea typeface="Helvetica Neue"/>
                <a:cs typeface="Helvetica Neue"/>
                <a:sym typeface="Helvetica Neue"/>
              </a:rPr>
              <a:t> </a:t>
            </a:r>
            <a:endParaRPr lang="en-US" b="0" i="0">
              <a:effectLst/>
            </a:endParaRPr>
          </a:p>
          <a:p>
            <a:pPr rtl="0" fontAlgn="base"/>
            <a:r>
              <a:rPr lang="en-CA" sz="2200" b="0" i="0">
                <a:effectLst/>
                <a:latin typeface="Helvetica Neue"/>
                <a:ea typeface="Helvetica Neue"/>
                <a:cs typeface="Helvetica Neue"/>
                <a:sym typeface="Helvetica Neue"/>
              </a:rPr>
              <a:t>For the most part, Ambassadors report positive and sometimes inspiring or heart-warming interactions with stores and associates through this campaign. However, there are many factors that will affect the response to your outreach and touchpoints that you should be aware of:</a:t>
            </a:r>
            <a:r>
              <a:rPr lang="en-US" sz="2200" b="0" i="0">
                <a:effectLst/>
                <a:latin typeface="Helvetica Neue"/>
                <a:ea typeface="Helvetica Neue"/>
                <a:cs typeface="Helvetica Neue"/>
                <a:sym typeface="Helvetica Neue"/>
              </a:rPr>
              <a:t> </a:t>
            </a:r>
            <a:endParaRPr lang="en-US" b="0" i="0">
              <a:effectLst/>
            </a:endParaRPr>
          </a:p>
          <a:p>
            <a:endParaRPr lang="en-US"/>
          </a:p>
          <a:p>
            <a:pPr marL="342900" indent="-342900" rtl="0" fontAlgn="base">
              <a:buFont typeface="Arial" panose="020B0604020202020204" pitchFamily="34" charset="0"/>
              <a:buChar char="•"/>
            </a:pPr>
            <a:r>
              <a:rPr lang="en-CA" sz="2200" b="0" i="0">
                <a:effectLst/>
                <a:latin typeface="Helvetica Neue"/>
                <a:ea typeface="Helvetica Neue"/>
                <a:cs typeface="Helvetica Neue"/>
                <a:sym typeface="Helvetica Neue"/>
              </a:rPr>
              <a:t>Walmart is committed to positively impacting the communities they serve. As such, they run fundraising campaigns for other worthy charitable partners throughout the year in addition to fundraising for local grass roots initiatives. “Campaign fatigue” and consequently “donor fatigue” may be cited as a challenge. Stick to key messages and re-iterate the impact this campaign has on our work.</a:t>
            </a:r>
            <a:r>
              <a:rPr lang="en-US" sz="2200" b="0" i="0">
                <a:effectLst/>
                <a:latin typeface="Helvetica Neue"/>
                <a:ea typeface="Helvetica Neue"/>
                <a:cs typeface="Helvetica Neue"/>
                <a:sym typeface="Helvetica Neue"/>
              </a:rPr>
              <a:t> </a:t>
            </a:r>
          </a:p>
          <a:p>
            <a:pPr marL="342900" indent="-342900" rtl="0" fontAlgn="base">
              <a:buFont typeface="Arial" panose="020B0604020202020204" pitchFamily="34" charset="0"/>
              <a:buChar char="•"/>
            </a:pPr>
            <a:r>
              <a:rPr lang="en-CA"/>
              <a:t>Mind</a:t>
            </a:r>
            <a:r>
              <a:rPr lang="en-CA" sz="2200" b="0" i="0">
                <a:effectLst/>
                <a:latin typeface="Helvetica Neue"/>
                <a:ea typeface="Helvetica Neue"/>
                <a:cs typeface="Helvetica Neue"/>
                <a:sym typeface="Helvetica Neue"/>
              </a:rPr>
              <a:t> that many managers and campaign leads are familiar with the campaign and have done it for many years</a:t>
            </a:r>
            <a:r>
              <a:rPr lang="en-CA"/>
              <a:t>, be prepared and concise in conveying your message.</a:t>
            </a:r>
            <a:r>
              <a:rPr lang="en-US" sz="2200" b="0" i="0">
                <a:effectLst/>
                <a:latin typeface="Helvetica Neue"/>
                <a:ea typeface="Helvetica Neue"/>
                <a:cs typeface="Helvetica Neue"/>
                <a:sym typeface="Helvetica Neue"/>
              </a:rPr>
              <a:t> </a:t>
            </a:r>
          </a:p>
          <a:p>
            <a:pPr marL="342900" indent="-342900" rtl="0" fontAlgn="base">
              <a:buFont typeface="Arial" panose="020B0604020202020204" pitchFamily="34" charset="0"/>
              <a:buChar char="•"/>
            </a:pPr>
            <a:r>
              <a:rPr lang="en-CA" sz="2200" b="0" i="0">
                <a:effectLst/>
                <a:latin typeface="Helvetica Neue"/>
                <a:ea typeface="Helvetica Neue"/>
                <a:cs typeface="Helvetica Neue"/>
                <a:sym typeface="Helvetica Neue"/>
              </a:rPr>
              <a:t>There are certain times of the day stores may see high customer volume or staffing levels may be too lean to take your call. Try to determine the best days and times, don’t be afraid to be persistent. </a:t>
            </a:r>
            <a:r>
              <a:rPr lang="en-US" sz="2200" b="0" i="0">
                <a:effectLst/>
                <a:latin typeface="Helvetica Neue"/>
                <a:ea typeface="Helvetica Neue"/>
                <a:cs typeface="Helvetica Neue"/>
                <a:sym typeface="Helvetica Neue"/>
              </a:rPr>
              <a:t> </a:t>
            </a:r>
          </a:p>
          <a:p>
            <a:pPr marL="342900" indent="-342900" rtl="0" fontAlgn="base">
              <a:buFont typeface="Arial" panose="020B0604020202020204" pitchFamily="34" charset="0"/>
              <a:buChar char="•"/>
            </a:pPr>
            <a:r>
              <a:rPr lang="en-CA" sz="2200" b="0" i="0">
                <a:effectLst/>
                <a:latin typeface="Helvetica Neue"/>
                <a:ea typeface="Helvetica Neue"/>
                <a:cs typeface="Helvetica Neue"/>
                <a:sym typeface="Helvetica Neue"/>
              </a:rPr>
              <a:t>Manager</a:t>
            </a:r>
            <a:r>
              <a:rPr lang="en-CA"/>
              <a:t>/</a:t>
            </a:r>
            <a:r>
              <a:rPr lang="en-CA" sz="2200" b="0" i="0">
                <a:effectLst/>
                <a:latin typeface="Helvetica Neue"/>
                <a:ea typeface="Helvetica Neue"/>
                <a:cs typeface="Helvetica Neue"/>
                <a:sym typeface="Helvetica Neue"/>
              </a:rPr>
              <a:t>Associate re-assignments and turnover can be frequent which can make getting in contact with the appropriate staff lead challenging. Again, courteous and respectful persistence is key.</a:t>
            </a:r>
            <a:r>
              <a:rPr lang="en-US" sz="2200" b="0" i="0">
                <a:effectLst/>
                <a:latin typeface="Helvetica Neue"/>
                <a:ea typeface="Helvetica Neue"/>
                <a:cs typeface="Helvetica Neue"/>
                <a:sym typeface="Helvetica Neue"/>
              </a:rPr>
              <a:t> </a:t>
            </a:r>
          </a:p>
          <a:p>
            <a:pPr marL="342900" indent="-342900" rtl="0" fontAlgn="base">
              <a:buFont typeface="Arial" panose="020B0604020202020204" pitchFamily="34" charset="0"/>
              <a:buChar char="•"/>
            </a:pPr>
            <a:r>
              <a:rPr lang="en-CA" sz="2200" b="0" i="0">
                <a:effectLst/>
                <a:latin typeface="Helvetica Neue"/>
                <a:ea typeface="Helvetica Neue"/>
                <a:cs typeface="Helvetica Neue"/>
                <a:sym typeface="Helvetica Neue"/>
              </a:rPr>
              <a:t>Staffing levels added responsibilities and compliance with current health and safety measures while the nation copes and adapts to life in the age of COVID-19 may potentially affect the resources available to respond to your inquiries. As Red Cross actively supports COVID-19 related response work, empathize with managers/staff and reassure them that your role is to support them in reaching their fundraising goal.</a:t>
            </a:r>
            <a:r>
              <a:rPr lang="en-US" sz="2200" b="0" i="0">
                <a:effectLst/>
                <a:latin typeface="Helvetica Neue"/>
                <a:ea typeface="Helvetica Neue"/>
                <a:cs typeface="Helvetica Neue"/>
                <a:sym typeface="Helvetica Neue"/>
              </a:rPr>
              <a:t> </a:t>
            </a:r>
          </a:p>
          <a:p>
            <a:pPr marL="342900" indent="-342900" rtl="0" fontAlgn="base">
              <a:buFont typeface="Arial" panose="020B0604020202020204" pitchFamily="34" charset="0"/>
              <a:buChar char="•"/>
            </a:pPr>
            <a:r>
              <a:rPr lang="en-CA" sz="2200" b="0" i="0">
                <a:effectLst/>
                <a:latin typeface="Helvetica Neue"/>
                <a:ea typeface="Helvetica Neue"/>
                <a:cs typeface="Helvetica Neue"/>
                <a:sym typeface="Helvetica Neue"/>
              </a:rPr>
              <a:t>Stores that face pressing and urgent priorities (high rates of theft, high volume/high traffic locations) may seem uninterested in engaging. Reiterate your appreciation for all they do and express your willingness to support, relay feedback or resolve any campaign related issues.</a:t>
            </a:r>
            <a:r>
              <a:rPr lang="en-US" sz="2200" b="0" i="0">
                <a:effectLst/>
                <a:latin typeface="Helvetica Neue"/>
                <a:ea typeface="Helvetica Neue"/>
                <a:cs typeface="Helvetica Neue"/>
                <a:sym typeface="Helvetica Neue"/>
              </a:rPr>
              <a:t> </a:t>
            </a:r>
          </a:p>
          <a:p>
            <a:endParaRPr lang="en-CA"/>
          </a:p>
          <a:p>
            <a:endParaRPr lang="en-CA"/>
          </a:p>
        </p:txBody>
      </p:sp>
    </p:spTree>
    <p:extLst>
      <p:ext uri="{BB962C8B-B14F-4D97-AF65-F5344CB8AC3E}">
        <p14:creationId xmlns:p14="http://schemas.microsoft.com/office/powerpoint/2010/main" val="7797089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fontAlgn="base"/>
            <a:r>
              <a:rPr lang="en-CA" sz="2200" b="0" i="0">
                <a:effectLst/>
                <a:latin typeface="Helvetica Neue"/>
                <a:ea typeface="Helvetica Neue"/>
                <a:cs typeface="Helvetica Neue"/>
                <a:sym typeface="Helvetica Neue"/>
              </a:rPr>
              <a:t>Relationship managers will play the role of Walmart staff to allow Ambassadors to see how an interaction with stores may turn out. Try to give a positive and a more challenging example for at least the Initial Contact Call and a Kick-Off Meeting Call. </a:t>
            </a:r>
          </a:p>
          <a:p>
            <a:pPr rtl="0" fontAlgn="base"/>
            <a:r>
              <a:rPr lang="en-US" sz="2200" b="0" i="0">
                <a:effectLst/>
                <a:latin typeface="Helvetica Neue"/>
                <a:ea typeface="Helvetica Neue"/>
                <a:cs typeface="Helvetica Neue"/>
                <a:sym typeface="Helvetica Neue"/>
              </a:rPr>
              <a:t> </a:t>
            </a:r>
          </a:p>
          <a:p>
            <a:pPr rtl="0" fontAlgn="base"/>
            <a:r>
              <a:rPr lang="en-CA" sz="2200" b="0" i="0">
                <a:effectLst/>
                <a:latin typeface="Helvetica Neue"/>
                <a:ea typeface="Helvetica Neue"/>
                <a:cs typeface="Helvetica Neue"/>
                <a:sym typeface="Helvetica Neue"/>
              </a:rPr>
              <a:t>Initial Contact and Intro Call</a:t>
            </a:r>
            <a:r>
              <a:rPr lang="en-US" sz="2200" b="0" i="0">
                <a:effectLst/>
                <a:latin typeface="Helvetica Neue"/>
                <a:ea typeface="Helvetica Neue"/>
                <a:cs typeface="Helvetica Neue"/>
                <a:sym typeface="Helvetica Neue"/>
              </a:rPr>
              <a:t> </a:t>
            </a:r>
          </a:p>
          <a:p>
            <a:pPr rtl="0" fontAlgn="base"/>
            <a:r>
              <a:rPr lang="en-CA" sz="2200" b="0" i="0">
                <a:effectLst/>
                <a:latin typeface="Helvetica Neue"/>
                <a:ea typeface="Helvetica Neue"/>
                <a:cs typeface="Helvetica Neue"/>
                <a:sym typeface="Helvetica Neue"/>
              </a:rPr>
              <a:t>Positive Interaction – give the Ambassador the answers and details needed to confirm key information like charity lead(s), preferred date and time to have a kick-off meeting, equipment/technology needs for a kick-off call, etc.</a:t>
            </a:r>
            <a:r>
              <a:rPr lang="en-US" sz="2200" b="0" i="0">
                <a:effectLst/>
                <a:latin typeface="Helvetica Neue"/>
                <a:ea typeface="Helvetica Neue"/>
                <a:cs typeface="Helvetica Neue"/>
                <a:sym typeface="Helvetica Neue"/>
              </a:rPr>
              <a:t> </a:t>
            </a:r>
          </a:p>
          <a:p>
            <a:pPr rtl="0" fontAlgn="base"/>
            <a:r>
              <a:rPr lang="en-CA" sz="2200" b="0" i="0">
                <a:effectLst/>
                <a:latin typeface="Helvetica Neue"/>
                <a:ea typeface="Helvetica Neue"/>
                <a:cs typeface="Helvetica Neue"/>
                <a:sym typeface="Helvetica Neue"/>
              </a:rPr>
              <a:t>Challenging Interaction – make it difficult for Ambassador to relay or solicit information by being rushed, not providing key information, requiring multiple call-backs, expressing no knowledge of campaign, etc. Reiterate the need for patience, appreciation of WM staff and their support, and the impact of the campaign</a:t>
            </a:r>
            <a:r>
              <a:rPr lang="en-US" sz="2200" b="0" i="0">
                <a:effectLst/>
                <a:latin typeface="Helvetica Neue"/>
                <a:ea typeface="Helvetica Neue"/>
                <a:cs typeface="Helvetica Neue"/>
                <a:sym typeface="Helvetica Neue"/>
              </a:rPr>
              <a:t> </a:t>
            </a:r>
          </a:p>
          <a:p>
            <a:pPr rtl="0" fontAlgn="base"/>
            <a:r>
              <a:rPr lang="en-US" sz="2200" b="0" i="0">
                <a:effectLst/>
                <a:latin typeface="Helvetica Neue"/>
                <a:ea typeface="Helvetica Neue"/>
                <a:cs typeface="Helvetica Neue"/>
                <a:sym typeface="Helvetica Neue"/>
              </a:rPr>
              <a:t> </a:t>
            </a:r>
          </a:p>
          <a:p>
            <a:pPr rtl="0" fontAlgn="base"/>
            <a:r>
              <a:rPr lang="en-CA" sz="2200" b="0" i="0">
                <a:effectLst/>
                <a:latin typeface="Helvetica Neue"/>
                <a:ea typeface="Helvetica Neue"/>
                <a:cs typeface="Helvetica Neue"/>
                <a:sym typeface="Helvetica Neue"/>
              </a:rPr>
              <a:t>Kick-off Meeting – Role Play &amp; Feedback</a:t>
            </a:r>
            <a:r>
              <a:rPr lang="en-US" sz="2200" b="0" i="0">
                <a:effectLst/>
                <a:latin typeface="Helvetica Neue"/>
                <a:ea typeface="Helvetica Neue"/>
                <a:cs typeface="Helvetica Neue"/>
                <a:sym typeface="Helvetica Neue"/>
              </a:rPr>
              <a:t> </a:t>
            </a:r>
          </a:p>
          <a:p>
            <a:pPr rtl="0" fontAlgn="base"/>
            <a:r>
              <a:rPr lang="en-CA" sz="2200" b="0" i="0">
                <a:effectLst/>
                <a:latin typeface="Helvetica Neue"/>
                <a:ea typeface="Helvetica Neue"/>
                <a:cs typeface="Helvetica Neue"/>
                <a:sym typeface="Helvetica Neue"/>
              </a:rPr>
              <a:t>Positive Interaction – receive Ambassadors call promptly, allowing for Ambassador to relay information, ask questions when appropriate, express appreciation for meeting/messaging, etc.</a:t>
            </a:r>
            <a:r>
              <a:rPr lang="en-US" sz="2200" b="0" i="0">
                <a:effectLst/>
                <a:latin typeface="Helvetica Neue"/>
                <a:ea typeface="Helvetica Neue"/>
                <a:cs typeface="Helvetica Neue"/>
                <a:sym typeface="Helvetica Neue"/>
              </a:rPr>
              <a:t> </a:t>
            </a:r>
          </a:p>
          <a:p>
            <a:pPr rtl="0" fontAlgn="base"/>
            <a:r>
              <a:rPr lang="en-CA" sz="2200" b="0" i="0">
                <a:effectLst/>
                <a:latin typeface="Helvetica Neue"/>
                <a:ea typeface="Helvetica Neue"/>
                <a:cs typeface="Helvetica Neue"/>
                <a:sym typeface="Helvetica Neue"/>
              </a:rPr>
              <a:t>Challenging Interaction – require Ambassador to make call-back(s), re-schedule meeting, interrupt or cut Ambassador short, role-play technical difficulties, </a:t>
            </a:r>
            <a:r>
              <a:rPr lang="en-CA" sz="2200" b="0" i="0" err="1">
                <a:effectLst/>
                <a:latin typeface="Helvetica Neue"/>
                <a:ea typeface="Helvetica Neue"/>
                <a:cs typeface="Helvetica Neue"/>
                <a:sym typeface="Helvetica Neue"/>
              </a:rPr>
              <a:t>etc</a:t>
            </a:r>
            <a:endParaRPr lang="en-US" sz="2200" b="0" i="0">
              <a:effectLst/>
              <a:latin typeface="Helvetica Neue"/>
              <a:ea typeface="Helvetica Neue"/>
              <a:cs typeface="Helvetica Neue"/>
              <a:sym typeface="Helvetica Neue"/>
            </a:endParaRPr>
          </a:p>
          <a:p>
            <a:endParaRPr lang="en-CA"/>
          </a:p>
        </p:txBody>
      </p:sp>
    </p:spTree>
    <p:extLst>
      <p:ext uri="{BB962C8B-B14F-4D97-AF65-F5344CB8AC3E}">
        <p14:creationId xmlns:p14="http://schemas.microsoft.com/office/powerpoint/2010/main" val="20887716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solidFill>
                <a:srgbClr val="000000"/>
              </a:solidFill>
              <a:latin typeface="Calibri"/>
              <a:cs typeface="Calibri"/>
            </a:endParaRPr>
          </a:p>
        </p:txBody>
      </p:sp>
    </p:spTree>
    <p:extLst>
      <p:ext uri="{BB962C8B-B14F-4D97-AF65-F5344CB8AC3E}">
        <p14:creationId xmlns:p14="http://schemas.microsoft.com/office/powerpoint/2010/main" val="4672191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endParaRPr lang="en-CA"/>
          </a:p>
          <a:p>
            <a:pPr marL="342900" indent="-342900" algn="l">
              <a:buFont typeface="Arial"/>
              <a:buChar char="•"/>
            </a:pPr>
            <a:r>
              <a:rPr lang="en-CA"/>
              <a:t>Primary contact with stores will be made by telephone. Where comfort with and availability of video conferencing (via Zoom, for example) exists, video meetings can also be considered.</a:t>
            </a:r>
          </a:p>
          <a:p>
            <a:pPr marL="342900" indent="-342900" algn="l">
              <a:buFont typeface="Arial"/>
              <a:buChar char="•"/>
            </a:pPr>
            <a:r>
              <a:rPr lang="en-CA"/>
              <a:t>Confirm in advance of setting any meetings what your comfort level with various communication tools is.</a:t>
            </a:r>
          </a:p>
          <a:p>
            <a:pPr marL="342900" indent="-342900" algn="l">
              <a:buFont typeface="Arial"/>
              <a:buChar char="•"/>
            </a:pPr>
            <a:r>
              <a:rPr lang="en-CA"/>
              <a:t>Be sure to test technologies ahead of time, especially if using a tool or resource that is new to you.</a:t>
            </a:r>
          </a:p>
          <a:p>
            <a:pPr marL="342900" indent="-342900" algn="l">
              <a:buFont typeface="Arial"/>
              <a:buChar char="•"/>
            </a:pPr>
            <a:r>
              <a:rPr lang="en-CA"/>
              <a:t>Using a conferencing number and access code or a Philanthropy Zoom account will require scheduling with your provincial CRC staff contact.</a:t>
            </a:r>
          </a:p>
        </p:txBody>
      </p:sp>
    </p:spTree>
    <p:extLst>
      <p:ext uri="{BB962C8B-B14F-4D97-AF65-F5344CB8AC3E}">
        <p14:creationId xmlns:p14="http://schemas.microsoft.com/office/powerpoint/2010/main" val="1873320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42154840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CA"/>
              <a:t>Ambassadors play a crucial role as the eyes and ears of the campaign. You will receive tools and instructions throughout the campaign to compile and submit feedback from stores based on your interactions as well as your own personal experiences. </a:t>
            </a:r>
            <a:endParaRPr lang="en-US"/>
          </a:p>
          <a:p>
            <a:pPr algn="l"/>
            <a:endParaRPr lang="en-CA"/>
          </a:p>
          <a:p>
            <a:pPr algn="l"/>
            <a:r>
              <a:rPr lang="en-CA"/>
              <a:t>Refer to Store Contact Information Sheet.</a:t>
            </a:r>
          </a:p>
          <a:p>
            <a:pPr marL="342900" indent="-342900" algn="l">
              <a:buFont typeface="Arial"/>
              <a:buChar char="•"/>
            </a:pPr>
            <a:r>
              <a:rPr lang="en-CA"/>
              <a:t>Information capture will be circulated to Ambassadors via link to Smart Sheet which can be completed by computer or even smart phone.</a:t>
            </a:r>
          </a:p>
          <a:p>
            <a:pPr marL="342900" lvl="5" indent="-342900" algn="l">
              <a:lnSpc>
                <a:spcPct val="100000"/>
              </a:lnSpc>
              <a:spcBef>
                <a:spcPts val="5900"/>
              </a:spcBef>
              <a:buFont typeface="Arial,Sans-Serif"/>
              <a:buChar char="•"/>
            </a:pPr>
            <a:endParaRPr lang="en-US"/>
          </a:p>
          <a:p>
            <a:pPr algn="l"/>
            <a:r>
              <a:rPr lang="en-CA"/>
              <a:t> Expenses: (To include note on how to address this.)</a:t>
            </a:r>
          </a:p>
          <a:p>
            <a:pPr algn="l"/>
            <a:r>
              <a:rPr lang="en-CA"/>
              <a:t> </a:t>
            </a:r>
          </a:p>
          <a:p>
            <a:endParaRPr lang="en-CA"/>
          </a:p>
        </p:txBody>
      </p:sp>
    </p:spTree>
    <p:extLst>
      <p:ext uri="{BB962C8B-B14F-4D97-AF65-F5344CB8AC3E}">
        <p14:creationId xmlns:p14="http://schemas.microsoft.com/office/powerpoint/2010/main" val="1235574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fontAlgn="base"/>
            <a:r>
              <a:rPr lang="en-CA" sz="2200" b="0" i="0">
                <a:effectLst/>
                <a:latin typeface="Helvetica Neue"/>
                <a:ea typeface="Helvetica Neue"/>
                <a:cs typeface="Helvetica Neue"/>
                <a:sym typeface="Helvetica Neue"/>
              </a:rPr>
              <a:t>Impact stories: </a:t>
            </a:r>
          </a:p>
          <a:p>
            <a:pPr rtl="0" fontAlgn="base"/>
            <a:r>
              <a:rPr lang="en-CA" sz="2200" b="0" i="0">
                <a:effectLst/>
                <a:latin typeface="Helvetica Neue"/>
                <a:ea typeface="Helvetica Neue"/>
                <a:cs typeface="Helvetica Neue"/>
                <a:sym typeface="Helvetica Neue"/>
              </a:rPr>
              <a:t>Share 1 or 2 stories of how funds are used  </a:t>
            </a:r>
          </a:p>
          <a:p>
            <a:pPr rtl="0" fontAlgn="base"/>
            <a:r>
              <a:rPr lang="en-CA" sz="2200" b="0" i="0">
                <a:effectLst/>
                <a:latin typeface="Helvetica Neue"/>
                <a:ea typeface="Helvetica Neue"/>
                <a:cs typeface="Helvetica Neue"/>
                <a:sym typeface="Helvetica Neue"/>
              </a:rPr>
              <a:t>Invite EM staff or volunteer to be present for this portion of the call to tell a story. </a:t>
            </a:r>
            <a:r>
              <a:rPr lang="en-US" sz="2200" b="0" i="0">
                <a:effectLst/>
                <a:latin typeface="Helvetica Neue"/>
                <a:ea typeface="Helvetica Neue"/>
                <a:cs typeface="Helvetica Neue"/>
                <a:sym typeface="Helvetica Neue"/>
              </a:rPr>
              <a:t> </a:t>
            </a:r>
            <a:endParaRPr lang="en-US" b="0" i="0">
              <a:effectLst/>
            </a:endParaRPr>
          </a:p>
          <a:p>
            <a:pPr rtl="0" fontAlgn="base"/>
            <a:r>
              <a:rPr lang="en-US" sz="2200" b="0" i="0">
                <a:effectLst/>
                <a:latin typeface="Helvetica Neue"/>
                <a:ea typeface="Helvetica Neue"/>
                <a:cs typeface="Helvetica Neue"/>
                <a:sym typeface="Helvetica Neue"/>
              </a:rPr>
              <a:t> </a:t>
            </a:r>
            <a:endParaRPr lang="en-US" b="0" i="0">
              <a:effectLst/>
            </a:endParaRPr>
          </a:p>
          <a:p>
            <a:pPr rtl="0" fontAlgn="base"/>
            <a:r>
              <a:rPr lang="en-CA" sz="2200" b="0" i="0">
                <a:effectLst/>
                <a:latin typeface="Helvetica Neue"/>
                <a:ea typeface="Helvetica Neue"/>
                <a:cs typeface="Helvetica Neue"/>
                <a:sym typeface="Helvetica Neue"/>
              </a:rPr>
              <a:t>*If EM staff or volunteers are unavailable to tell a story firsthand, try to have one relay a powerful instance to you to share. Or maybe you have had interactions with beneficiaries that illustrate the impact of our work. </a:t>
            </a:r>
            <a:r>
              <a:rPr lang="en-CA" sz="2200" b="0" i="0" u="sng">
                <a:effectLst/>
                <a:latin typeface="Helvetica Neue"/>
                <a:ea typeface="Helvetica Neue"/>
                <a:cs typeface="Helvetica Neue"/>
                <a:sym typeface="Helvetica Neue"/>
              </a:rPr>
              <a:t>ALWAYS be sure to protect privacy of those involved, do not use specific identifiers like name, place, date, etc. </a:t>
            </a:r>
            <a:endParaRPr lang="en-US" b="0" i="0" u="sng">
              <a:effectLst/>
            </a:endParaRPr>
          </a:p>
          <a:p>
            <a:pPr rtl="0" fontAlgn="base"/>
            <a:endParaRPr lang="en-US" b="0" i="0" u="sng">
              <a:effectLst/>
            </a:endParaRPr>
          </a:p>
          <a:p>
            <a:endParaRPr lang="en-CA"/>
          </a:p>
        </p:txBody>
      </p:sp>
    </p:spTree>
    <p:extLst>
      <p:ext uri="{BB962C8B-B14F-4D97-AF65-F5344CB8AC3E}">
        <p14:creationId xmlns:p14="http://schemas.microsoft.com/office/powerpoint/2010/main" val="963904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indent="-342900" algn="just" rtl="0" fontAlgn="base">
              <a:lnSpc>
                <a:spcPct val="150000"/>
              </a:lnSpc>
              <a:buFont typeface="Arial" panose="020B0604020202020204" pitchFamily="34" charset="0"/>
              <a:buChar char="•"/>
            </a:pPr>
            <a:r>
              <a:rPr lang="en-US" sz="2400" b="0" i="0">
                <a:solidFill>
                  <a:srgbClr val="000000"/>
                </a:solidFill>
                <a:effectLst/>
                <a:latin typeface="Arial" panose="020B0604020202020204" pitchFamily="34" charset="0"/>
              </a:rPr>
              <a:t>Since 2003, Walmart stores across Canada have dedicated several weeks each year to support the Canadian Red Cross with a fundraising campaign.  </a:t>
            </a:r>
          </a:p>
          <a:p>
            <a:pPr marL="342900" indent="-342900" algn="just" rtl="0" fontAlgn="base">
              <a:lnSpc>
                <a:spcPct val="150000"/>
              </a:lnSpc>
              <a:buFont typeface="Arial" panose="020B0604020202020204" pitchFamily="34" charset="0"/>
              <a:buChar char="•"/>
            </a:pPr>
            <a:r>
              <a:rPr lang="en-US" sz="2400" b="0" i="0">
                <a:solidFill>
                  <a:srgbClr val="000000"/>
                </a:solidFill>
                <a:effectLst/>
                <a:latin typeface="Arial" panose="020B0604020202020204" pitchFamily="34" charset="0"/>
              </a:rPr>
              <a:t>The campaign now in its 17</a:t>
            </a:r>
            <a:r>
              <a:rPr lang="en-US" sz="1600" b="0" i="0" baseline="30000">
                <a:solidFill>
                  <a:srgbClr val="000000"/>
                </a:solidFill>
                <a:effectLst/>
                <a:latin typeface="Arial" panose="020B0604020202020204" pitchFamily="34" charset="0"/>
              </a:rPr>
              <a:t>th</a:t>
            </a:r>
            <a:r>
              <a:rPr lang="en-US" sz="2400" b="0" i="0">
                <a:solidFill>
                  <a:srgbClr val="000000"/>
                </a:solidFill>
                <a:effectLst/>
                <a:latin typeface="Arial" panose="020B0604020202020204" pitchFamily="34" charset="0"/>
              </a:rPr>
              <a:t> year has been a cornerstone in disaster response and preparedness and has raised and donated over $50 million </a:t>
            </a:r>
          </a:p>
          <a:p>
            <a:pPr marL="342900" indent="-342900" algn="just" rtl="0" fontAlgn="base">
              <a:lnSpc>
                <a:spcPct val="150000"/>
              </a:lnSpc>
              <a:buFont typeface="Arial" panose="020B0604020202020204" pitchFamily="34" charset="0"/>
              <a:buChar char="•"/>
            </a:pPr>
            <a:r>
              <a:rPr lang="en-US" sz="2400" b="0" i="0">
                <a:solidFill>
                  <a:srgbClr val="000000"/>
                </a:solidFill>
                <a:effectLst/>
                <a:latin typeface="Arial" panose="020B0604020202020204" pitchFamily="34" charset="0"/>
              </a:rPr>
              <a:t>Funds raised from this nation-wide campaign provide vital dollars in support of disaster response in Canada. </a:t>
            </a:r>
          </a:p>
          <a:p>
            <a:pPr marL="342900" indent="-342900" algn="just" rtl="0" fontAlgn="base">
              <a:lnSpc>
                <a:spcPct val="150000"/>
              </a:lnSpc>
              <a:buFont typeface="Arial" panose="020B0604020202020204" pitchFamily="34" charset="0"/>
              <a:buChar char="•"/>
            </a:pPr>
            <a:r>
              <a:rPr lang="en-US" sz="2400" b="0" i="0">
                <a:solidFill>
                  <a:srgbClr val="000000"/>
                </a:solidFill>
                <a:effectLst/>
                <a:latin typeface="Arial" panose="020B0604020202020204" pitchFamily="34" charset="0"/>
              </a:rPr>
              <a:t>Natural disasters are occurring more frequently than ever before. Large scale forest fires, significant floods and ice-storms have affected tens of thousands of Canadians in the past few years. </a:t>
            </a:r>
          </a:p>
          <a:p>
            <a:pPr marL="342900" indent="-342900" algn="just" rtl="0" fontAlgn="base">
              <a:lnSpc>
                <a:spcPct val="150000"/>
              </a:lnSpc>
              <a:buFont typeface="Arial" panose="020B0604020202020204" pitchFamily="34" charset="0"/>
              <a:buChar char="•"/>
            </a:pPr>
            <a:r>
              <a:rPr lang="en-US" sz="2400" b="0" i="0">
                <a:solidFill>
                  <a:srgbClr val="000000"/>
                </a:solidFill>
                <a:effectLst/>
                <a:latin typeface="Arial" panose="020B0604020202020204" pitchFamily="34" charset="0"/>
              </a:rPr>
              <a:t>This year so far has been no less challenging for all Canadians with the onset of the global COVID-19 pandemic. </a:t>
            </a:r>
          </a:p>
          <a:p>
            <a:pPr marL="342900" indent="-342900" algn="just" rtl="0" fontAlgn="base">
              <a:lnSpc>
                <a:spcPct val="150000"/>
              </a:lnSpc>
              <a:buFont typeface="Arial" panose="020B0604020202020204" pitchFamily="34" charset="0"/>
              <a:buChar char="•"/>
            </a:pPr>
            <a:r>
              <a:rPr lang="en-US" sz="2400" b="0" i="0">
                <a:solidFill>
                  <a:srgbClr val="000000"/>
                </a:solidFill>
                <a:effectLst/>
                <a:latin typeface="Arial" panose="020B0604020202020204" pitchFamily="34" charset="0"/>
              </a:rPr>
              <a:t>The national goal for this year’s campaign is $2.5 million plus Walmart will match up to $2000 per store and up to $820,000. </a:t>
            </a:r>
          </a:p>
          <a:p>
            <a:endParaRPr lang="en-CA"/>
          </a:p>
        </p:txBody>
      </p:sp>
    </p:spTree>
    <p:extLst>
      <p:ext uri="{BB962C8B-B14F-4D97-AF65-F5344CB8AC3E}">
        <p14:creationId xmlns:p14="http://schemas.microsoft.com/office/powerpoint/2010/main" val="2626153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indent="-342900" rtl="0" fontAlgn="base">
              <a:buFont typeface="Arial" panose="020B0604020202020204" pitchFamily="34" charset="0"/>
              <a:buChar char="•"/>
            </a:pPr>
            <a:r>
              <a:rPr lang="en-US" sz="2200" b="0" i="0">
                <a:effectLst/>
                <a:latin typeface="Helvetica Neue"/>
                <a:ea typeface="Helvetica Neue"/>
                <a:cs typeface="Helvetica Neue"/>
                <a:sym typeface="Helvetica Neue"/>
              </a:rPr>
              <a:t>This annual 4-week initiative is an “ask at cash” campaign that is executed at the store level by the associates and is supported by the management and Market Leaders at Walmart. </a:t>
            </a:r>
          </a:p>
          <a:p>
            <a:pPr marL="342900" indent="-342900" rtl="0" fontAlgn="base">
              <a:buFont typeface="Arial" panose="020B0604020202020204" pitchFamily="34" charset="0"/>
              <a:buChar char="•"/>
            </a:pPr>
            <a:r>
              <a:rPr lang="en-US" sz="2200" b="0" i="0">
                <a:effectLst/>
                <a:latin typeface="Helvetica Neue"/>
                <a:ea typeface="Helvetica Neue"/>
                <a:cs typeface="Helvetica Neue"/>
                <a:sym typeface="Helvetica Neue"/>
              </a:rPr>
              <a:t>When a customer comes through their till, cashiers will ask customers if they “would you like to support families who need the Red Cross?” If customer says yes, the associate scans the card. Each scan of the icon’s barcode adds $1 to the customer’s bill. If the customer would like to make a larger donation, the cashier will scan the card to equate to the customer’s requested donation amount OR, the cashier can scan the bar code on the info card and input the dollar value of the donation. This is helpful if the customer wishes to donate $5 or $10 dollars or more. </a:t>
            </a:r>
          </a:p>
          <a:p>
            <a:pPr marL="342900" indent="-342900" rtl="0" fontAlgn="base">
              <a:buFont typeface="Arial" panose="020B0604020202020204" pitchFamily="34" charset="0"/>
              <a:buChar char="•"/>
            </a:pPr>
            <a:r>
              <a:rPr lang="en-US" sz="2200" b="0" i="0">
                <a:effectLst/>
                <a:latin typeface="Helvetica Neue"/>
                <a:ea typeface="Helvetica Neue"/>
                <a:cs typeface="Helvetica Neue"/>
                <a:sym typeface="Helvetica Neue"/>
              </a:rPr>
              <a:t>Customers can also donate at the self-checkout kiosks. The customer will be prompted to donate $1, $2, $5, or given the option to decline. </a:t>
            </a:r>
          </a:p>
          <a:p>
            <a:pPr marL="342900" indent="-342900" rtl="0" fontAlgn="base">
              <a:buFont typeface="Arial" panose="020B0604020202020204" pitchFamily="34" charset="0"/>
              <a:buChar char="•"/>
            </a:pPr>
            <a:r>
              <a:rPr lang="en-US" sz="2200" b="0" i="0">
                <a:effectLst/>
                <a:latin typeface="Helvetica Neue"/>
                <a:ea typeface="Helvetica Neue"/>
                <a:cs typeface="Helvetica Neue"/>
                <a:sym typeface="Helvetica Neue"/>
              </a:rPr>
              <a:t>Walmart will match donations raised in their stores up to $2,000 per store.  </a:t>
            </a:r>
          </a:p>
          <a:p>
            <a:pPr marL="342900" indent="-342900" rtl="0" fontAlgn="base">
              <a:buFont typeface="Arial" panose="020B0604020202020204" pitchFamily="34" charset="0"/>
              <a:buChar char="•"/>
            </a:pPr>
            <a:r>
              <a:rPr lang="en-US" sz="2200" b="0" i="0">
                <a:effectLst/>
                <a:latin typeface="Helvetica Neue"/>
                <a:ea typeface="Helvetica Neue"/>
                <a:cs typeface="Helvetica Neue"/>
                <a:sym typeface="Helvetica Neue"/>
              </a:rPr>
              <a:t>These matching dollars are helpful in motivating the associates and our Red Cross Walmart Ambassadors to ensure we receive the maximum amount of matching dollars. </a:t>
            </a:r>
          </a:p>
          <a:p>
            <a:endParaRPr lang="en-CA"/>
          </a:p>
        </p:txBody>
      </p:sp>
    </p:spTree>
    <p:extLst>
      <p:ext uri="{BB962C8B-B14F-4D97-AF65-F5344CB8AC3E}">
        <p14:creationId xmlns:p14="http://schemas.microsoft.com/office/powerpoint/2010/main" val="4019349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indent="-342900" rtl="0" fontAlgn="base">
              <a:buFont typeface="Arial" panose="020B0604020202020204" pitchFamily="34" charset="0"/>
              <a:buChar char="•"/>
            </a:pPr>
            <a:r>
              <a:rPr lang="en-US" sz="2200" b="0" i="0">
                <a:effectLst/>
                <a:latin typeface="Helvetica Neue"/>
                <a:ea typeface="Helvetica Neue"/>
                <a:cs typeface="Helvetica Neue"/>
                <a:sym typeface="Helvetica Neue"/>
              </a:rPr>
              <a:t>Red Cross Walmart Virtual Ambassadors play a crucial role in our annual in-store campaign </a:t>
            </a:r>
          </a:p>
          <a:p>
            <a:pPr marL="342900" indent="-342900" rtl="0" fontAlgn="base">
              <a:buFont typeface="Arial" panose="020B0604020202020204" pitchFamily="34" charset="0"/>
              <a:buChar char="•"/>
            </a:pPr>
            <a:r>
              <a:rPr lang="en-US" sz="2200" b="0" i="0">
                <a:effectLst/>
                <a:latin typeface="Helvetica Neue"/>
                <a:ea typeface="Helvetica Neue"/>
                <a:cs typeface="Helvetica Neue"/>
                <a:sym typeface="Helvetica Neue"/>
              </a:rPr>
              <a:t>Walmart conducts nation-wide fundraisers for other organizations, but Canadian Red Cross is the only organization that has volunteers who support the campaign in every store across the country. This makes Red Cross unique and stand out.  </a:t>
            </a:r>
          </a:p>
          <a:p>
            <a:pPr marL="342900" indent="-342900" rtl="0" fontAlgn="base">
              <a:buFont typeface="Arial" panose="020B0604020202020204" pitchFamily="34" charset="0"/>
              <a:buChar char="•"/>
            </a:pPr>
            <a:r>
              <a:rPr lang="en-US" sz="2200" b="0" i="0">
                <a:effectLst/>
                <a:latin typeface="Helvetica Neue"/>
                <a:ea typeface="Helvetica Neue"/>
                <a:cs typeface="Helvetica Neue"/>
                <a:sym typeface="Helvetica Neue"/>
              </a:rPr>
              <a:t>Red Cross ambassadors provide the information, attention and recognition required by Walmart associates, managers and customers that make this campaign as successful as it is each year. </a:t>
            </a:r>
          </a:p>
          <a:p>
            <a:endParaRPr lang="en-CA"/>
          </a:p>
        </p:txBody>
      </p:sp>
    </p:spTree>
    <p:extLst>
      <p:ext uri="{BB962C8B-B14F-4D97-AF65-F5344CB8AC3E}">
        <p14:creationId xmlns:p14="http://schemas.microsoft.com/office/powerpoint/2010/main" val="1400800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indent="-342900" rtl="0" fontAlgn="base">
              <a:buFont typeface="Arial" panose="020B0604020202020204" pitchFamily="34" charset="0"/>
              <a:buChar char="•"/>
            </a:pPr>
            <a:r>
              <a:rPr lang="en-US" sz="2200" b="0" i="0">
                <a:effectLst/>
                <a:latin typeface="Helvetica Neue"/>
                <a:ea typeface="Helvetica Neue"/>
                <a:cs typeface="Helvetica Neue"/>
                <a:sym typeface="Helvetica Neue"/>
              </a:rPr>
              <a:t>Refer to Volunteer Resource guide</a:t>
            </a:r>
            <a:r>
              <a:rPr lang="en-US"/>
              <a:t> &amp; reference table</a:t>
            </a:r>
            <a:endParaRPr lang="en-US" sz="2200" b="0" i="0">
              <a:effectLst/>
              <a:latin typeface="Helvetica Neue"/>
              <a:ea typeface="Helvetica Neue"/>
              <a:cs typeface="Helvetica Neue"/>
              <a:sym typeface="Helvetica Neue"/>
            </a:endParaRPr>
          </a:p>
          <a:p>
            <a:pPr marL="342900" indent="-342900" rtl="0" fontAlgn="base">
              <a:buFont typeface="Arial" panose="020B0604020202020204" pitchFamily="34" charset="0"/>
              <a:buChar char="•"/>
            </a:pPr>
            <a:r>
              <a:rPr lang="en-US" sz="2200" b="0" i="0">
                <a:effectLst/>
                <a:latin typeface="Helvetica Neue"/>
                <a:ea typeface="Helvetica Neue"/>
                <a:cs typeface="Helvetica Neue"/>
                <a:sym typeface="Helvetica Neue"/>
              </a:rPr>
              <a:t>Emphasize on Purpose and Assets &amp; Action required  </a:t>
            </a:r>
          </a:p>
          <a:p>
            <a:pPr marL="342900" indent="-342900" rtl="0" fontAlgn="base">
              <a:buFont typeface="Arial" panose="020B0604020202020204" pitchFamily="34" charset="0"/>
              <a:buChar char="•"/>
            </a:pPr>
            <a:r>
              <a:rPr lang="en-US" sz="2200" b="0" i="0">
                <a:effectLst/>
                <a:latin typeface="Helvetica Neue"/>
                <a:ea typeface="Helvetica Neue"/>
                <a:cs typeface="Helvetica Neue"/>
                <a:sym typeface="Helvetica Neue"/>
              </a:rPr>
              <a:t>Key emphasis on yellow highlights</a:t>
            </a:r>
            <a:r>
              <a:rPr lang="en-US"/>
              <a:t> </a:t>
            </a:r>
            <a:endParaRPr lang="en-US" sz="2200" b="0">
              <a:effectLst/>
              <a:latin typeface="Helvetica Neue"/>
              <a:ea typeface="Helvetica Neue"/>
              <a:cs typeface="Helvetica Neue"/>
              <a:sym typeface="Helvetica Neue"/>
            </a:endParaRPr>
          </a:p>
          <a:p>
            <a:endParaRPr lang="en-CA"/>
          </a:p>
        </p:txBody>
      </p:sp>
    </p:spTree>
    <p:extLst>
      <p:ext uri="{BB962C8B-B14F-4D97-AF65-F5344CB8AC3E}">
        <p14:creationId xmlns:p14="http://schemas.microsoft.com/office/powerpoint/2010/main" val="1700409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2089712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b="1">
                <a:effectLst/>
                <a:latin typeface="Helvetica Neue"/>
                <a:ea typeface="Helvetica Neue"/>
                <a:cs typeface="Helvetica Neue"/>
                <a:sym typeface="Helvetica Neue"/>
              </a:rPr>
              <a:t>Walmart produced Materials</a:t>
            </a:r>
            <a:endParaRPr lang="en-CA" sz="2200">
              <a:effectLst/>
              <a:latin typeface="Helvetica Neue"/>
              <a:ea typeface="Helvetica Neue"/>
              <a:cs typeface="Helvetica Neue"/>
              <a:sym typeface="Helvetica Neue"/>
            </a:endParaRPr>
          </a:p>
          <a:p>
            <a:r>
              <a:rPr lang="en-US" sz="2200">
                <a:effectLst/>
                <a:latin typeface="Helvetica Neue"/>
                <a:ea typeface="Helvetica Neue"/>
                <a:cs typeface="Helvetica Neue"/>
                <a:sym typeface="Helvetica Neue"/>
              </a:rPr>
              <a:t>These items are designed by Red Cross, printed by Walmart and distributed to their stores prior to the campaign via Walmart’s Blue Bag (internal mail).</a:t>
            </a:r>
            <a:r>
              <a:rPr lang="en-US"/>
              <a:t> </a:t>
            </a:r>
            <a:endParaRPr lang="en-CA" sz="2200">
              <a:effectLst/>
              <a:latin typeface="Helvetica Neue"/>
              <a:ea typeface="Helvetica Neue"/>
              <a:cs typeface="Helvetica Neue"/>
              <a:sym typeface="Helvetica Neue"/>
            </a:endParaRPr>
          </a:p>
          <a:p>
            <a:r>
              <a:rPr lang="en-US" sz="2200">
                <a:effectLst/>
                <a:latin typeface="Helvetica Neue"/>
                <a:ea typeface="Helvetica Neue"/>
                <a:cs typeface="Helvetica Neue"/>
                <a:sym typeface="Helvetica Neue"/>
              </a:rPr>
              <a:t> </a:t>
            </a:r>
            <a:endParaRPr lang="en-CA" sz="2200">
              <a:effectLst/>
              <a:latin typeface="Helvetica Neue"/>
              <a:ea typeface="Helvetica Neue"/>
              <a:cs typeface="Helvetica Neue"/>
              <a:sym typeface="Helvetica Neue"/>
            </a:endParaRPr>
          </a:p>
          <a:p>
            <a:pPr marL="342900" indent="-342900">
              <a:buFont typeface="Arial" panose="020B0604020202020204" pitchFamily="34" charset="0"/>
              <a:buChar char="•"/>
            </a:pPr>
            <a:r>
              <a:rPr lang="en-US" sz="2200">
                <a:effectLst/>
                <a:latin typeface="Helvetica Neue"/>
                <a:ea typeface="Helvetica Neue"/>
                <a:cs typeface="Helvetica Neue"/>
                <a:sym typeface="Helvetica Neue"/>
              </a:rPr>
              <a:t>Cash Register Cling: Clings with campaign creative will be posted on the light boxes above the cash registers.</a:t>
            </a:r>
            <a:r>
              <a:rPr lang="en-US"/>
              <a:t> </a:t>
            </a:r>
            <a:endParaRPr lang="en-CA" sz="2200">
              <a:effectLst/>
              <a:latin typeface="Helvetica Neue"/>
              <a:ea typeface="Helvetica Neue"/>
              <a:cs typeface="Helvetica Neue"/>
              <a:sym typeface="Helvetica Neue"/>
            </a:endParaRPr>
          </a:p>
          <a:p>
            <a:pPr marL="342900" lvl="0" indent="-342900">
              <a:buFont typeface="Arial" panose="020B0604020202020204" pitchFamily="34" charset="0"/>
              <a:buChar char="•"/>
            </a:pPr>
            <a:r>
              <a:rPr lang="en-US" sz="2200">
                <a:effectLst/>
                <a:latin typeface="Helvetica Neue"/>
                <a:ea typeface="Helvetica Neue"/>
                <a:cs typeface="Helvetica Neue"/>
                <a:sym typeface="Helvetica Neue"/>
              </a:rPr>
              <a:t>Check Out Sign (Plexi-poster): These campaign information posters will be posted in or around the checkout area, commonly on </a:t>
            </a:r>
            <a:r>
              <a:rPr lang="en-US" sz="2200" err="1">
                <a:effectLst/>
                <a:latin typeface="Helvetica Neue"/>
                <a:ea typeface="Helvetica Neue"/>
                <a:cs typeface="Helvetica Neue"/>
                <a:sym typeface="Helvetica Neue"/>
              </a:rPr>
              <a:t>plexi</a:t>
            </a:r>
            <a:r>
              <a:rPr lang="en-US" sz="2200">
                <a:effectLst/>
                <a:latin typeface="Helvetica Neue"/>
                <a:ea typeface="Helvetica Neue"/>
                <a:cs typeface="Helvetica Neue"/>
                <a:sym typeface="Helvetica Neue"/>
              </a:rPr>
              <a:t>-glass screens that are being used to help protect customers and associates during COVID-19.</a:t>
            </a:r>
            <a:endParaRPr lang="en-CA" sz="2200">
              <a:effectLst/>
              <a:latin typeface="Helvetica Neue"/>
              <a:ea typeface="Helvetica Neue"/>
              <a:cs typeface="Helvetica Neue"/>
              <a:sym typeface="Helvetica Neue"/>
            </a:endParaRPr>
          </a:p>
          <a:p>
            <a:pPr marL="342900" indent="-342900" algn="l">
              <a:buFont typeface="Arial" panose="020B0604020202020204" pitchFamily="34" charset="0"/>
              <a:buChar char="•"/>
            </a:pPr>
            <a:r>
              <a:rPr lang="en-US"/>
              <a:t>Not shown is the Info card: This is the card that associates use to scan donations from customer.</a:t>
            </a:r>
            <a:endParaRPr lang="en-CA"/>
          </a:p>
          <a:p>
            <a:endParaRPr lang="en-CA"/>
          </a:p>
        </p:txBody>
      </p:sp>
    </p:spTree>
    <p:extLst>
      <p:ext uri="{BB962C8B-B14F-4D97-AF65-F5344CB8AC3E}">
        <p14:creationId xmlns:p14="http://schemas.microsoft.com/office/powerpoint/2010/main" val="35087218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a:effectLst/>
                <a:latin typeface="Helvetica Neue"/>
                <a:ea typeface="Helvetica Neue"/>
                <a:cs typeface="Helvetica Neue"/>
                <a:sym typeface="Helvetica Neue"/>
              </a:rPr>
              <a:t>There is also imagery in the self-checkout kiosks. The customer will be prompted to donate $1, $2, $5, or given the option to decline</a:t>
            </a:r>
            <a:endParaRPr lang="en-CA" sz="2200">
              <a:effectLst/>
              <a:latin typeface="Helvetica Neue"/>
              <a:ea typeface="Helvetica Neue"/>
              <a:cs typeface="Helvetica Neue"/>
              <a:sym typeface="Helvetica Neue"/>
            </a:endParaRPr>
          </a:p>
          <a:p>
            <a:endParaRPr lang="en-US"/>
          </a:p>
          <a:p>
            <a:endParaRPr lang="en-US"/>
          </a:p>
          <a:p>
            <a:endParaRPr lang="en-CA"/>
          </a:p>
        </p:txBody>
      </p:sp>
    </p:spTree>
    <p:extLst>
      <p:ext uri="{BB962C8B-B14F-4D97-AF65-F5344CB8AC3E}">
        <p14:creationId xmlns:p14="http://schemas.microsoft.com/office/powerpoint/2010/main" val="13643056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12" name="Body Level One…"/>
          <p:cNvSpPr txBox="1">
            <a:spLocks noGrp="1"/>
          </p:cNvSpPr>
          <p:nvPr>
            <p:ph type="body" sz="half" idx="1"/>
          </p:nvPr>
        </p:nvSpPr>
        <p:spPr>
          <a:xfrm>
            <a:off x="1778000" y="7073900"/>
            <a:ext cx="20828000" cy="4760963"/>
          </a:xfrm>
          <a:prstGeom prst="rect">
            <a:avLst/>
          </a:prstGeom>
        </p:spPr>
        <p:txBody>
          <a:bodyPr anchor="t">
            <a:noAutofit/>
          </a:bodyPr>
          <a:lstStyle>
            <a:lvl1pPr marL="0" indent="0" algn="ctr">
              <a:spcBef>
                <a:spcPts val="0"/>
              </a:spcBef>
              <a:buSzTx/>
              <a:buNone/>
              <a:defRPr sz="5400"/>
            </a:lvl1pPr>
            <a:lvl2pPr marL="0" indent="228600" algn="ctr">
              <a:spcBef>
                <a:spcPts val="0"/>
              </a:spcBef>
              <a:buSzTx/>
              <a:buNone/>
              <a:defRPr sz="5400"/>
            </a:lvl2pPr>
            <a:lvl3pPr marL="0" indent="457200" algn="ctr">
              <a:spcBef>
                <a:spcPts val="0"/>
              </a:spcBef>
              <a:buSzTx/>
              <a:buNone/>
              <a:defRPr sz="5400"/>
            </a:lvl3pPr>
            <a:lvl4pPr marL="0" indent="685800" algn="ctr">
              <a:spcBef>
                <a:spcPts val="0"/>
              </a:spcBef>
              <a:buSzTx/>
              <a:buNone/>
              <a:defRPr sz="5400"/>
            </a:lvl4pPr>
            <a:lvl5pPr marL="0" indent="91440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2387600" y="8953500"/>
            <a:ext cx="19621500" cy="584200"/>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Type a quote here.”"/>
          <p:cNvSpPr txBox="1">
            <a:spLocks noGrp="1"/>
          </p:cNvSpPr>
          <p:nvPr>
            <p:ph type="body" sz="quarter" idx="14"/>
          </p:nvPr>
        </p:nvSpPr>
        <p:spPr>
          <a:xfrm>
            <a:off x="2387600" y="6076950"/>
            <a:ext cx="19621500" cy="825500"/>
          </a:xfrm>
          <a:prstGeom prst="rect">
            <a:avLst/>
          </a:prstGeom>
        </p:spPr>
        <p:txBody>
          <a:bodyPr>
            <a:spAutoFit/>
          </a:bodyPr>
          <a:lstStyle>
            <a:lvl1pPr marL="0" indent="0" algn="ctr">
              <a:spcBef>
                <a:spcPts val="0"/>
              </a:spcBef>
              <a:buSzTx/>
              <a:buNone/>
              <a:defRPr sz="4800"/>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24384000" cy="16264467"/>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3124200" y="-38100"/>
            <a:ext cx="18135600" cy="12096698"/>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635000" y="9512300"/>
            <a:ext cx="23114000" cy="2006600"/>
          </a:xfrm>
          <a:prstGeom prst="rect">
            <a:avLst/>
          </a:prstGeom>
        </p:spPr>
        <p:txBody>
          <a:bodyPr anchor="b"/>
          <a:lstStyle/>
          <a:p>
            <a:r>
              <a:t>Title Text</a:t>
            </a:r>
          </a:p>
        </p:txBody>
      </p:sp>
      <p:sp>
        <p:nvSpPr>
          <p:cNvPr id="22" name="Body Level One…"/>
          <p:cNvSpPr txBox="1">
            <a:spLocks noGrp="1"/>
          </p:cNvSpPr>
          <p:nvPr>
            <p:ph type="body" sz="quarter" idx="1"/>
          </p:nvPr>
        </p:nvSpPr>
        <p:spPr>
          <a:xfrm>
            <a:off x="635000" y="11442700"/>
            <a:ext cx="23114000" cy="1587500"/>
          </a:xfrm>
          <a:prstGeom prst="rect">
            <a:avLst/>
          </a:prstGeom>
        </p:spPr>
        <p:txBody>
          <a:bodyPr anchor="t">
            <a:noAutofit/>
          </a:bodyPr>
          <a:lstStyle>
            <a:lvl1pPr marL="0" indent="0" algn="ctr">
              <a:spcBef>
                <a:spcPts val="0"/>
              </a:spcBef>
              <a:buSzTx/>
              <a:buNone/>
              <a:defRPr sz="5400"/>
            </a:lvl1pPr>
            <a:lvl2pPr marL="0" indent="228600" algn="ctr">
              <a:spcBef>
                <a:spcPts val="0"/>
              </a:spcBef>
              <a:buSzTx/>
              <a:buNone/>
              <a:defRPr sz="5400"/>
            </a:lvl2pPr>
            <a:lvl3pPr marL="0" indent="457200" algn="ctr">
              <a:spcBef>
                <a:spcPts val="0"/>
              </a:spcBef>
              <a:buSzTx/>
              <a:buNone/>
              <a:defRPr sz="5400"/>
            </a:lvl3pPr>
            <a:lvl4pPr marL="0" indent="685800" algn="ctr">
              <a:spcBef>
                <a:spcPts val="0"/>
              </a:spcBef>
              <a:buSzTx/>
              <a:buNone/>
              <a:defRPr sz="5400"/>
            </a:lvl4pPr>
            <a:lvl5pPr marL="0" indent="91440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13"/>
          </p:nvPr>
        </p:nvSpPr>
        <p:spPr>
          <a:xfrm>
            <a:off x="7950200" y="1104900"/>
            <a:ext cx="17259302" cy="1150620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a:latin typeface="+mn-lt"/>
                <a:ea typeface="+mn-ea"/>
                <a:cs typeface="+mn-cs"/>
                <a:sym typeface="Helvetica Neue Medium"/>
              </a:defRPr>
            </a:lvl1pPr>
          </a:lstStyle>
          <a:p>
            <a:r>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noAutofit/>
          </a:bodyPr>
          <a:lstStyle>
            <a:lvl1pPr marL="0" indent="0" algn="ctr">
              <a:spcBef>
                <a:spcPts val="0"/>
              </a:spcBef>
              <a:buSzTx/>
              <a:buNone/>
              <a:defRPr sz="5400"/>
            </a:lvl1pPr>
            <a:lvl2pPr marL="0" indent="228600" algn="ctr">
              <a:spcBef>
                <a:spcPts val="0"/>
              </a:spcBef>
              <a:buSzTx/>
              <a:buNone/>
              <a:defRPr sz="5400"/>
            </a:lvl2pPr>
            <a:lvl3pPr marL="0" indent="457200" algn="ctr">
              <a:spcBef>
                <a:spcPts val="0"/>
              </a:spcBef>
              <a:buSzTx/>
              <a:buNone/>
              <a:defRPr sz="5400"/>
            </a:lvl3pPr>
            <a:lvl4pPr marL="0" indent="685800" algn="ctr">
              <a:spcBef>
                <a:spcPts val="0"/>
              </a:spcBef>
              <a:buSzTx/>
              <a:buNone/>
              <a:defRPr sz="5400"/>
            </a:lvl4pPr>
            <a:lvl5pPr marL="0" indent="91440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noAutofit/>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10960100" y="3149600"/>
            <a:ext cx="139446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normAutofit/>
          </a:bodyPr>
          <a:lstStyle/>
          <a:p>
            <a:r>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5681340" y="7035800"/>
            <a:ext cx="8396678" cy="56007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15290800" y="1130300"/>
            <a:ext cx="8331200" cy="5554134"/>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304800" y="1130300"/>
            <a:ext cx="17202150"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j-lt"/>
          <a:ea typeface="+mj-ea"/>
          <a:cs typeface="+mj-cs"/>
          <a:sym typeface="Arial"/>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j-lt"/>
          <a:ea typeface="+mj-ea"/>
          <a:cs typeface="+mj-cs"/>
          <a:sym typeface="Arial"/>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j-lt"/>
          <a:ea typeface="+mj-ea"/>
          <a:cs typeface="+mj-cs"/>
          <a:sym typeface="Arial"/>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j-lt"/>
          <a:ea typeface="+mj-ea"/>
          <a:cs typeface="+mj-cs"/>
          <a:sym typeface="Arial"/>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j-lt"/>
          <a:ea typeface="+mj-ea"/>
          <a:cs typeface="+mj-cs"/>
          <a:sym typeface="Arial"/>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j-lt"/>
          <a:ea typeface="+mj-ea"/>
          <a:cs typeface="+mj-cs"/>
          <a:sym typeface="Arial"/>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j-lt"/>
          <a:ea typeface="+mj-ea"/>
          <a:cs typeface="+mj-cs"/>
          <a:sym typeface="Arial"/>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j-lt"/>
          <a:ea typeface="+mj-ea"/>
          <a:cs typeface="+mj-cs"/>
          <a:sym typeface="Arial"/>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j-lt"/>
          <a:ea typeface="+mj-ea"/>
          <a:cs typeface="+mj-cs"/>
          <a:sym typeface="Arial"/>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j-lt"/>
          <a:ea typeface="+mj-ea"/>
          <a:cs typeface="+mj-cs"/>
          <a:sym typeface="Arial"/>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j-lt"/>
          <a:ea typeface="+mj-ea"/>
          <a:cs typeface="+mj-cs"/>
          <a:sym typeface="Arial"/>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j-lt"/>
          <a:ea typeface="+mj-ea"/>
          <a:cs typeface="+mj-cs"/>
          <a:sym typeface="Arial"/>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j-lt"/>
          <a:ea typeface="+mj-ea"/>
          <a:cs typeface="+mj-cs"/>
          <a:sym typeface="Arial"/>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j-lt"/>
          <a:ea typeface="+mj-ea"/>
          <a:cs typeface="+mj-cs"/>
          <a:sym typeface="Arial"/>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j-lt"/>
          <a:ea typeface="+mj-ea"/>
          <a:cs typeface="+mj-cs"/>
          <a:sym typeface="Arial"/>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j-lt"/>
          <a:ea typeface="+mj-ea"/>
          <a:cs typeface="+mj-cs"/>
          <a:sym typeface="Arial"/>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j-lt"/>
          <a:ea typeface="+mj-ea"/>
          <a:cs typeface="+mj-cs"/>
          <a:sym typeface="Arial"/>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j-lt"/>
          <a:ea typeface="+mj-ea"/>
          <a:cs typeface="+mj-cs"/>
          <a:sym typeface="Arial"/>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228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457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6858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9144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11430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1371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1600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18288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notesSlide" Target="../notesSlides/notesSlide10.xml"/><Relationship Id="rId7" Type="http://schemas.openxmlformats.org/officeDocument/2006/relationships/image" Target="../media/image11.emf"/><Relationship Id="rId2" Type="http://schemas.openxmlformats.org/officeDocument/2006/relationships/slideLayout" Target="../slideLayouts/slideLayout9.xml"/><Relationship Id="rId1" Type="http://schemas.openxmlformats.org/officeDocument/2006/relationships/vmlDrawing" Target="../drawings/vmlDrawing2.vml"/><Relationship Id="rId6" Type="http://schemas.openxmlformats.org/officeDocument/2006/relationships/oleObject" Target="../embeddings/oleObject5.bin"/><Relationship Id="rId5" Type="http://schemas.openxmlformats.org/officeDocument/2006/relationships/image" Target="../media/image10.emf"/><Relationship Id="rId4" Type="http://schemas.openxmlformats.org/officeDocument/2006/relationships/oleObject" Target="../embeddings/oleObject4.bin"/></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comments" Target="../comments/commen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8.xml"/><Relationship Id="rId7" Type="http://schemas.openxmlformats.org/officeDocument/2006/relationships/image" Target="../media/image7.emf"/><Relationship Id="rId2" Type="http://schemas.openxmlformats.org/officeDocument/2006/relationships/slideLayout" Target="../slideLayouts/slideLayout9.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6.emf"/><Relationship Id="rId4" Type="http://schemas.openxmlformats.org/officeDocument/2006/relationships/oleObject" Target="../embeddings/oleObject1.bin"/><Relationship Id="rId9" Type="http://schemas.openxmlformats.org/officeDocument/2006/relationships/image" Target="../media/image8.emf"/></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3820 boul de la cote vertu 1.JPG" descr="3820 boul de la cote vertu 1.JPG"/>
          <p:cNvPicPr>
            <a:picLocks noChangeAspect="1"/>
          </p:cNvPicPr>
          <p:nvPr/>
        </p:nvPicPr>
        <p:blipFill>
          <a:blip r:embed="rId3"/>
          <a:srcRect l="1346" t="27420" r="1346" b="15692"/>
          <a:stretch>
            <a:fillRect/>
          </a:stretch>
        </p:blipFill>
        <p:spPr>
          <a:xfrm>
            <a:off x="0" y="-1"/>
            <a:ext cx="24518938" cy="10750380"/>
          </a:xfrm>
          <a:prstGeom prst="rect">
            <a:avLst/>
          </a:prstGeom>
          <a:ln w="12700">
            <a:miter lim="400000"/>
          </a:ln>
        </p:spPr>
      </p:pic>
      <p:sp>
        <p:nvSpPr>
          <p:cNvPr id="120" name="Rectangle"/>
          <p:cNvSpPr/>
          <p:nvPr/>
        </p:nvSpPr>
        <p:spPr>
          <a:xfrm>
            <a:off x="0" y="-1"/>
            <a:ext cx="24518938" cy="10750551"/>
          </a:xfrm>
          <a:prstGeom prst="rect">
            <a:avLst/>
          </a:prstGeom>
          <a:solidFill>
            <a:srgbClr val="000000">
              <a:alpha val="12336"/>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123" name="walmartlockup-FA_WM CRC BI.png" descr="walmartlockup-FA_WM CRC BI.png"/>
          <p:cNvPicPr>
            <a:picLocks noChangeAspect="1"/>
          </p:cNvPicPr>
          <p:nvPr/>
        </p:nvPicPr>
        <p:blipFill>
          <a:blip r:embed="rId4"/>
          <a:stretch>
            <a:fillRect/>
          </a:stretch>
        </p:blipFill>
        <p:spPr>
          <a:xfrm>
            <a:off x="667369" y="11304002"/>
            <a:ext cx="8390701" cy="1788249"/>
          </a:xfrm>
          <a:prstGeom prst="rect">
            <a:avLst/>
          </a:prstGeom>
          <a:ln w="12700">
            <a:miter lim="400000"/>
          </a:ln>
        </p:spPr>
      </p:pic>
      <p:sp>
        <p:nvSpPr>
          <p:cNvPr id="124" name="Presentation Title"/>
          <p:cNvSpPr txBox="1">
            <a:spLocks noGrp="1"/>
          </p:cNvSpPr>
          <p:nvPr>
            <p:ph type="subTitle" sz="quarter" idx="1"/>
          </p:nvPr>
        </p:nvSpPr>
        <p:spPr>
          <a:xfrm>
            <a:off x="774700" y="8632585"/>
            <a:ext cx="22548643" cy="1655705"/>
          </a:xfrm>
          <a:prstGeom prst="rect">
            <a:avLst/>
          </a:prstGeom>
        </p:spPr>
        <p:txBody>
          <a:bodyPr/>
          <a:lstStyle>
            <a:lvl1pPr algn="l" defTabSz="457200">
              <a:lnSpc>
                <a:spcPct val="110000"/>
              </a:lnSpc>
              <a:defRPr sz="11000" b="1">
                <a:solidFill>
                  <a:srgbClr val="FFFFFF"/>
                </a:solidFill>
              </a:defRPr>
            </a:lvl1pPr>
          </a:lstStyle>
          <a:p>
            <a:pPr>
              <a:lnSpc>
                <a:spcPct val="100000"/>
              </a:lnSpc>
            </a:pPr>
            <a:r>
              <a:rPr lang="en-US" sz="9600">
                <a:latin typeface="Arial"/>
                <a:cs typeface="Arial"/>
              </a:rPr>
              <a:t>2020 Walmart Red Cross Campaign </a:t>
            </a:r>
            <a:endParaRPr lang="en-US" sz="9600">
              <a:latin typeface="Arial" panose="020B0604020202020204" pitchFamily="34" charset="0"/>
              <a:cs typeface="Arial" panose="020B0604020202020204" pitchFamily="34" charset="0"/>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FBC8DF25-4C18-472F-ADA5-5759B9D00578}"/>
              </a:ext>
            </a:extLst>
          </p:cNvPr>
          <p:cNvGraphicFramePr>
            <a:graphicFrameLocks noChangeAspect="1"/>
          </p:cNvGraphicFramePr>
          <p:nvPr>
            <p:extLst>
              <p:ext uri="{D42A27DB-BD31-4B8C-83A1-F6EECF244321}">
                <p14:modId xmlns:p14="http://schemas.microsoft.com/office/powerpoint/2010/main" val="3198491699"/>
              </p:ext>
            </p:extLst>
          </p:nvPr>
        </p:nvGraphicFramePr>
        <p:xfrm>
          <a:off x="2016420" y="552924"/>
          <a:ext cx="8411528" cy="12616368"/>
        </p:xfrm>
        <a:graphic>
          <a:graphicData uri="http://schemas.openxmlformats.org/presentationml/2006/ole">
            <mc:AlternateContent xmlns:mc="http://schemas.openxmlformats.org/markup-compatibility/2006">
              <mc:Choice xmlns:v="urn:schemas-microsoft-com:vml" Requires="v">
                <p:oleObj spid="_x0000_s33795" name="Acrobat Document" r:id="rId4" imgW="16459200" imgH="24688800" progId="AcroExch.Document.DC">
                  <p:embed/>
                </p:oleObj>
              </mc:Choice>
              <mc:Fallback>
                <p:oleObj name="Acrobat Document" r:id="rId4" imgW="16459200" imgH="24688800" progId="AcroExch.Document.DC">
                  <p:embed/>
                  <p:pic>
                    <p:nvPicPr>
                      <p:cNvPr id="5" name="Object 4">
                        <a:extLst>
                          <a:ext uri="{FF2B5EF4-FFF2-40B4-BE49-F238E27FC236}">
                            <a16:creationId xmlns:a16="http://schemas.microsoft.com/office/drawing/2014/main" id="{FBC8DF25-4C18-472F-ADA5-5759B9D00578}"/>
                          </a:ext>
                        </a:extLst>
                      </p:cNvPr>
                      <p:cNvPicPr/>
                      <p:nvPr/>
                    </p:nvPicPr>
                    <p:blipFill>
                      <a:blip r:embed="rId5"/>
                      <a:stretch>
                        <a:fillRect/>
                      </a:stretch>
                    </p:blipFill>
                    <p:spPr>
                      <a:xfrm>
                        <a:off x="2016420" y="552924"/>
                        <a:ext cx="8411528" cy="12616368"/>
                      </a:xfrm>
                      <a:prstGeom prst="rect">
                        <a:avLst/>
                      </a:prstGeom>
                      <a:ln w="3175">
                        <a:solidFill>
                          <a:schemeClr val="bg1">
                            <a:lumMod val="65000"/>
                          </a:schemeClr>
                        </a:solidFill>
                      </a:ln>
                    </p:spPr>
                  </p:pic>
                </p:oleObj>
              </mc:Fallback>
            </mc:AlternateContent>
          </a:graphicData>
        </a:graphic>
      </p:graphicFrame>
      <p:graphicFrame>
        <p:nvGraphicFramePr>
          <p:cNvPr id="6" name="Object 5">
            <a:extLst>
              <a:ext uri="{FF2B5EF4-FFF2-40B4-BE49-F238E27FC236}">
                <a16:creationId xmlns:a16="http://schemas.microsoft.com/office/drawing/2014/main" id="{4135795E-635A-461A-BBC6-9FE2FE8462D7}"/>
              </a:ext>
            </a:extLst>
          </p:cNvPr>
          <p:cNvGraphicFramePr>
            <a:graphicFrameLocks noChangeAspect="1"/>
          </p:cNvGraphicFramePr>
          <p:nvPr/>
        </p:nvGraphicFramePr>
        <p:xfrm>
          <a:off x="13602652" y="552923"/>
          <a:ext cx="8411528" cy="12616368"/>
        </p:xfrm>
        <a:graphic>
          <a:graphicData uri="http://schemas.openxmlformats.org/presentationml/2006/ole">
            <mc:AlternateContent xmlns:mc="http://schemas.openxmlformats.org/markup-compatibility/2006">
              <mc:Choice xmlns:v="urn:schemas-microsoft-com:vml" Requires="v">
                <p:oleObj spid="_x0000_s33796" name="Acrobat Document" r:id="rId6" imgW="16459200" imgH="24688800" progId="AcroExch.Document.DC">
                  <p:embed/>
                </p:oleObj>
              </mc:Choice>
              <mc:Fallback>
                <p:oleObj name="Acrobat Document" r:id="rId6" imgW="16459200" imgH="24688800" progId="AcroExch.Document.DC">
                  <p:embed/>
                  <p:pic>
                    <p:nvPicPr>
                      <p:cNvPr id="6" name="Object 5">
                        <a:extLst>
                          <a:ext uri="{FF2B5EF4-FFF2-40B4-BE49-F238E27FC236}">
                            <a16:creationId xmlns:a16="http://schemas.microsoft.com/office/drawing/2014/main" id="{4135795E-635A-461A-BBC6-9FE2FE8462D7}"/>
                          </a:ext>
                        </a:extLst>
                      </p:cNvPr>
                      <p:cNvPicPr/>
                      <p:nvPr/>
                    </p:nvPicPr>
                    <p:blipFill>
                      <a:blip r:embed="rId7"/>
                      <a:stretch>
                        <a:fillRect/>
                      </a:stretch>
                    </p:blipFill>
                    <p:spPr>
                      <a:xfrm>
                        <a:off x="13602652" y="552923"/>
                        <a:ext cx="8411528" cy="12616368"/>
                      </a:xfrm>
                      <a:prstGeom prst="rect">
                        <a:avLst/>
                      </a:prstGeom>
                      <a:ln>
                        <a:solidFill>
                          <a:schemeClr val="bg1">
                            <a:lumMod val="65000"/>
                          </a:schemeClr>
                        </a:solidFill>
                      </a:ln>
                    </p:spPr>
                  </p:pic>
                </p:oleObj>
              </mc:Fallback>
            </mc:AlternateContent>
          </a:graphicData>
        </a:graphic>
      </p:graphicFrame>
    </p:spTree>
    <p:extLst>
      <p:ext uri="{BB962C8B-B14F-4D97-AF65-F5344CB8AC3E}">
        <p14:creationId xmlns:p14="http://schemas.microsoft.com/office/powerpoint/2010/main" val="167887659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Title goes here"/>
          <p:cNvSpPr txBox="1">
            <a:spLocks noGrp="1"/>
          </p:cNvSpPr>
          <p:nvPr>
            <p:ph type="ctrTitle"/>
          </p:nvPr>
        </p:nvSpPr>
        <p:spPr>
          <a:xfrm>
            <a:off x="863600" y="800100"/>
            <a:ext cx="20828000" cy="1336179"/>
          </a:xfrm>
          <a:prstGeom prst="rect">
            <a:avLst/>
          </a:prstGeom>
        </p:spPr>
        <p:txBody>
          <a:bodyPr anchor="t"/>
          <a:lstStyle>
            <a:lvl1pPr algn="l" defTabSz="457200">
              <a:lnSpc>
                <a:spcPts val="13100"/>
              </a:lnSpc>
              <a:defRPr sz="7200" b="1">
                <a:solidFill>
                  <a:srgbClr val="EE0000"/>
                </a:solidFill>
              </a:defRPr>
            </a:lvl1pPr>
          </a:lstStyle>
          <a:p>
            <a:pPr>
              <a:lnSpc>
                <a:spcPct val="100000"/>
              </a:lnSpc>
            </a:pPr>
            <a:r>
              <a:rPr lang="en-CA">
                <a:latin typeface="Arial" panose="020B0604020202020204" pitchFamily="34" charset="0"/>
                <a:cs typeface="Arial" panose="020B0604020202020204" pitchFamily="34" charset="0"/>
              </a:rPr>
              <a:t>Red Cross Campaign Box – shipped to stores </a:t>
            </a:r>
            <a:endParaRPr>
              <a:latin typeface="Arial" panose="020B0604020202020204" pitchFamily="34" charset="0"/>
              <a:cs typeface="Arial" panose="020B0604020202020204" pitchFamily="34" charset="0"/>
            </a:endParaRPr>
          </a:p>
        </p:txBody>
      </p:sp>
      <p:sp>
        <p:nvSpPr>
          <p:cNvPr id="131" name="Sed ut perspiciatis unde omnis iste natus error sit voluptatem accusantium doloremque laudantium, totam rem aperiam, eaque ipsa quae ab illo inventore veritatis et quasi architecto beatae vitae dicta sunt explicabo. Nemo enim ipsam voluptatem quia volupt"/>
          <p:cNvSpPr txBox="1">
            <a:spLocks noGrp="1"/>
          </p:cNvSpPr>
          <p:nvPr>
            <p:ph type="subTitle" idx="1"/>
          </p:nvPr>
        </p:nvSpPr>
        <p:spPr>
          <a:xfrm>
            <a:off x="863600" y="2806700"/>
            <a:ext cx="20828000" cy="10015290"/>
          </a:xfrm>
          <a:prstGeom prst="rect">
            <a:avLst/>
          </a:prstGeom>
        </p:spPr>
        <p:txBody>
          <a:bodyPr/>
          <a:lstStyle>
            <a:lvl1pPr algn="l" defTabSz="457200">
              <a:lnSpc>
                <a:spcPct val="110000"/>
              </a:lnSpc>
              <a:defRPr sz="3600"/>
            </a:lvl1pPr>
          </a:lstStyle>
          <a:p>
            <a:pPr marL="571500" indent="-571500" rtl="0" fontAlgn="base">
              <a:lnSpc>
                <a:spcPct val="200000"/>
              </a:lnSpc>
              <a:buFont typeface="Arial" panose="020B0604020202020204" pitchFamily="34" charset="0"/>
              <a:buChar char="•"/>
            </a:pPr>
            <a:r>
              <a:rPr lang="en-US" sz="4800"/>
              <a:t>Campaign Playbook</a:t>
            </a:r>
          </a:p>
          <a:p>
            <a:pPr marL="571500" indent="-571500" rtl="0" fontAlgn="base">
              <a:lnSpc>
                <a:spcPct val="200000"/>
              </a:lnSpc>
              <a:buFont typeface="Arial" panose="020B0604020202020204" pitchFamily="34" charset="0"/>
              <a:buChar char="•"/>
            </a:pPr>
            <a:r>
              <a:rPr lang="en-US" sz="4800"/>
              <a:t>Buttons (Bag of 100) </a:t>
            </a:r>
          </a:p>
          <a:p>
            <a:pPr marL="571500" indent="-571500" rtl="0" fontAlgn="base">
              <a:lnSpc>
                <a:spcPct val="200000"/>
              </a:lnSpc>
              <a:buFont typeface="Arial" panose="020B0604020202020204" pitchFamily="34" charset="0"/>
              <a:buChar char="•"/>
            </a:pPr>
            <a:r>
              <a:rPr lang="en-US" sz="4800"/>
              <a:t>Campaign Quick Reference  </a:t>
            </a:r>
          </a:p>
          <a:p>
            <a:pPr marL="571500" indent="-571500" rtl="0" fontAlgn="base">
              <a:lnSpc>
                <a:spcPct val="200000"/>
              </a:lnSpc>
              <a:buFont typeface="Arial" panose="020B0604020202020204" pitchFamily="34" charset="0"/>
              <a:buChar char="•"/>
            </a:pPr>
            <a:r>
              <a:rPr lang="en-US" sz="4800"/>
              <a:t>Fundraising Star Tracking Sheet </a:t>
            </a:r>
          </a:p>
          <a:p>
            <a:pPr marL="571500" indent="-571500" rtl="0" fontAlgn="base">
              <a:lnSpc>
                <a:spcPct val="200000"/>
              </a:lnSpc>
              <a:buFont typeface="Arial" panose="020B0604020202020204" pitchFamily="34" charset="0"/>
              <a:buChar char="•"/>
            </a:pPr>
            <a:r>
              <a:rPr lang="en-US" sz="4800"/>
              <a:t>Fundraising Star Pins</a:t>
            </a:r>
          </a:p>
        </p:txBody>
      </p:sp>
      <p:sp>
        <p:nvSpPr>
          <p:cNvPr id="132" name="Line"/>
          <p:cNvSpPr/>
          <p:nvPr/>
        </p:nvSpPr>
        <p:spPr>
          <a:xfrm>
            <a:off x="863600" y="2082800"/>
            <a:ext cx="22656799" cy="0"/>
          </a:xfrm>
          <a:prstGeom prst="line">
            <a:avLst/>
          </a:prstGeom>
          <a:ln w="63500">
            <a:solidFill>
              <a:srgbClr val="EE0000"/>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2" name="Picture 2" descr="A screenshot of a social media post&#10;&#10;Description generated with very high confidence">
            <a:extLst>
              <a:ext uri="{FF2B5EF4-FFF2-40B4-BE49-F238E27FC236}">
                <a16:creationId xmlns:a16="http://schemas.microsoft.com/office/drawing/2014/main" id="{AD605234-B287-427E-B961-9E14954931A6}"/>
              </a:ext>
            </a:extLst>
          </p:cNvPr>
          <p:cNvPicPr>
            <a:picLocks noChangeAspect="1"/>
          </p:cNvPicPr>
          <p:nvPr/>
        </p:nvPicPr>
        <p:blipFill>
          <a:blip r:embed="rId3"/>
          <a:stretch>
            <a:fillRect/>
          </a:stretch>
        </p:blipFill>
        <p:spPr>
          <a:xfrm>
            <a:off x="14751602" y="2268432"/>
            <a:ext cx="8667135" cy="11093713"/>
          </a:xfrm>
          <a:prstGeom prst="rect">
            <a:avLst/>
          </a:prstGeom>
          <a:ln w="6350">
            <a:solidFill>
              <a:schemeClr val="bg1">
                <a:lumMod val="75000"/>
              </a:schemeClr>
            </a:solidFill>
          </a:ln>
        </p:spPr>
      </p:pic>
    </p:spTree>
    <p:extLst>
      <p:ext uri="{BB962C8B-B14F-4D97-AF65-F5344CB8AC3E}">
        <p14:creationId xmlns:p14="http://schemas.microsoft.com/office/powerpoint/2010/main" val="1259937961"/>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Title goes here"/>
          <p:cNvSpPr txBox="1">
            <a:spLocks noGrp="1"/>
          </p:cNvSpPr>
          <p:nvPr>
            <p:ph type="ctrTitle"/>
          </p:nvPr>
        </p:nvSpPr>
        <p:spPr>
          <a:xfrm>
            <a:off x="863600" y="800100"/>
            <a:ext cx="20828000" cy="1336179"/>
          </a:xfrm>
          <a:prstGeom prst="rect">
            <a:avLst/>
          </a:prstGeom>
        </p:spPr>
        <p:txBody>
          <a:bodyPr anchor="t"/>
          <a:lstStyle>
            <a:lvl1pPr algn="l" defTabSz="457200">
              <a:lnSpc>
                <a:spcPts val="13100"/>
              </a:lnSpc>
              <a:defRPr sz="7200" b="1">
                <a:solidFill>
                  <a:srgbClr val="EE0000"/>
                </a:solidFill>
              </a:defRPr>
            </a:lvl1pPr>
          </a:lstStyle>
          <a:p>
            <a:pPr>
              <a:lnSpc>
                <a:spcPct val="100000"/>
              </a:lnSpc>
            </a:pPr>
            <a:r>
              <a:rPr lang="en-US"/>
              <a:t>Materials on Walmart intranet (The Wire)</a:t>
            </a:r>
            <a:endParaRPr>
              <a:latin typeface="Arial" panose="020B0604020202020204" pitchFamily="34" charset="0"/>
              <a:cs typeface="Arial" panose="020B0604020202020204" pitchFamily="34" charset="0"/>
            </a:endParaRPr>
          </a:p>
        </p:txBody>
      </p:sp>
      <p:sp>
        <p:nvSpPr>
          <p:cNvPr id="131" name="Sed ut perspiciatis unde omnis iste natus error sit voluptatem accusantium doloremque laudantium, totam rem aperiam, eaque ipsa quae ab illo inventore veritatis et quasi architecto beatae vitae dicta sunt explicabo. Nemo enim ipsam voluptatem quia volupt"/>
          <p:cNvSpPr txBox="1">
            <a:spLocks noGrp="1"/>
          </p:cNvSpPr>
          <p:nvPr>
            <p:ph type="subTitle" idx="1"/>
          </p:nvPr>
        </p:nvSpPr>
        <p:spPr>
          <a:xfrm>
            <a:off x="863600" y="2806700"/>
            <a:ext cx="20828000" cy="10015290"/>
          </a:xfrm>
          <a:prstGeom prst="rect">
            <a:avLst/>
          </a:prstGeom>
        </p:spPr>
        <p:txBody>
          <a:bodyPr/>
          <a:lstStyle>
            <a:lvl1pPr algn="l" defTabSz="457200">
              <a:lnSpc>
                <a:spcPct val="110000"/>
              </a:lnSpc>
              <a:defRPr sz="3600"/>
            </a:lvl1pPr>
          </a:lstStyle>
          <a:p>
            <a:pPr marL="571500" indent="-571500" rtl="0" fontAlgn="base">
              <a:lnSpc>
                <a:spcPct val="200000"/>
              </a:lnSpc>
              <a:buFont typeface="Arial" panose="020B0604020202020204" pitchFamily="34" charset="0"/>
              <a:buChar char="•"/>
            </a:pPr>
            <a:r>
              <a:rPr lang="en-US" sz="4800"/>
              <a:t>Campaign Video: </a:t>
            </a:r>
          </a:p>
          <a:p>
            <a:pPr marL="571500" indent="-571500" rtl="0" fontAlgn="base">
              <a:lnSpc>
                <a:spcPct val="200000"/>
              </a:lnSpc>
              <a:buFont typeface="Arial" panose="020B0604020202020204" pitchFamily="34" charset="0"/>
              <a:buChar char="•"/>
            </a:pPr>
            <a:r>
              <a:rPr lang="en-US" sz="4800"/>
              <a:t>Editable Event Poster: </a:t>
            </a:r>
          </a:p>
          <a:p>
            <a:pPr marL="571500" indent="-571500" rtl="0" fontAlgn="base">
              <a:lnSpc>
                <a:spcPct val="200000"/>
              </a:lnSpc>
              <a:buFont typeface="Arial" panose="020B0604020202020204" pitchFamily="34" charset="0"/>
              <a:buChar char="•"/>
            </a:pPr>
            <a:r>
              <a:rPr lang="en-US" sz="4800"/>
              <a:t>Fundraising Star Certificate</a:t>
            </a:r>
          </a:p>
          <a:p>
            <a:pPr marL="571500" indent="-571500" rtl="0" fontAlgn="base">
              <a:lnSpc>
                <a:spcPct val="200000"/>
              </a:lnSpc>
              <a:buFont typeface="Arial" panose="020B0604020202020204" pitchFamily="34" charset="0"/>
              <a:buChar char="•"/>
            </a:pPr>
            <a:r>
              <a:rPr lang="en-US" sz="4800"/>
              <a:t>Campaign Newsletters </a:t>
            </a:r>
          </a:p>
          <a:p>
            <a:pPr marL="571500" indent="-571500" rtl="0" fontAlgn="base">
              <a:lnSpc>
                <a:spcPct val="200000"/>
              </a:lnSpc>
              <a:buFont typeface="Arial" panose="020B0604020202020204" pitchFamily="34" charset="0"/>
              <a:buChar char="•"/>
            </a:pPr>
            <a:r>
              <a:rPr lang="en-US" sz="4800"/>
              <a:t>Weekly Campaign Update Video</a:t>
            </a:r>
          </a:p>
        </p:txBody>
      </p:sp>
      <p:sp>
        <p:nvSpPr>
          <p:cNvPr id="132" name="Line"/>
          <p:cNvSpPr/>
          <p:nvPr/>
        </p:nvSpPr>
        <p:spPr>
          <a:xfrm>
            <a:off x="863600" y="2082800"/>
            <a:ext cx="22656799" cy="0"/>
          </a:xfrm>
          <a:prstGeom prst="line">
            <a:avLst/>
          </a:prstGeom>
          <a:ln w="63500">
            <a:solidFill>
              <a:srgbClr val="EE0000"/>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2" name="Picture 1" descr="A group of people standing around a table&#10;&#10;Description automatically generated">
            <a:extLst>
              <a:ext uri="{FF2B5EF4-FFF2-40B4-BE49-F238E27FC236}">
                <a16:creationId xmlns:a16="http://schemas.microsoft.com/office/drawing/2014/main" id="{98522968-9415-4B22-AB0F-AAF8AD7225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96435" y="2940051"/>
            <a:ext cx="11750747" cy="7835898"/>
          </a:xfrm>
          <a:prstGeom prst="rect">
            <a:avLst/>
          </a:prstGeom>
        </p:spPr>
      </p:pic>
    </p:spTree>
    <p:extLst>
      <p:ext uri="{BB962C8B-B14F-4D97-AF65-F5344CB8AC3E}">
        <p14:creationId xmlns:p14="http://schemas.microsoft.com/office/powerpoint/2010/main" val="323401979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42648_AA0I4587.jpg" descr="42648_AA0I4587.jpg"/>
          <p:cNvPicPr>
            <a:picLocks noChangeAspect="1"/>
          </p:cNvPicPr>
          <p:nvPr/>
        </p:nvPicPr>
        <p:blipFill>
          <a:blip r:embed="rId2"/>
          <a:srcRect l="2455" t="9665" r="2979" b="9665"/>
          <a:stretch>
            <a:fillRect/>
          </a:stretch>
        </p:blipFill>
        <p:spPr>
          <a:xfrm>
            <a:off x="0" y="-1"/>
            <a:ext cx="24384001" cy="13867212"/>
          </a:xfrm>
          <a:prstGeom prst="rect">
            <a:avLst/>
          </a:prstGeom>
          <a:ln w="12700">
            <a:miter lim="400000"/>
          </a:ln>
        </p:spPr>
      </p:pic>
      <p:sp>
        <p:nvSpPr>
          <p:cNvPr id="127" name="Rectangle"/>
          <p:cNvSpPr/>
          <p:nvPr/>
        </p:nvSpPr>
        <p:spPr>
          <a:xfrm>
            <a:off x="0" y="0"/>
            <a:ext cx="24383997" cy="13716001"/>
          </a:xfrm>
          <a:prstGeom prst="rect">
            <a:avLst/>
          </a:prstGeom>
          <a:solidFill>
            <a:srgbClr val="000000">
              <a:alpha val="12336"/>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8" name="Section Heading"/>
          <p:cNvSpPr txBox="1">
            <a:spLocks noGrp="1"/>
          </p:cNvSpPr>
          <p:nvPr>
            <p:ph type="body" sz="quarter" idx="1"/>
          </p:nvPr>
        </p:nvSpPr>
        <p:spPr>
          <a:xfrm>
            <a:off x="559390" y="6192896"/>
            <a:ext cx="22548643" cy="1655705"/>
          </a:xfrm>
          <a:prstGeom prst="rect">
            <a:avLst/>
          </a:prstGeom>
        </p:spPr>
        <p:txBody>
          <a:bodyPr anchor="t">
            <a:noAutofit/>
          </a:bodyPr>
          <a:lstStyle>
            <a:lvl1pPr marL="0" indent="0" algn="ctr" defTabSz="457200">
              <a:lnSpc>
                <a:spcPct val="90000"/>
              </a:lnSpc>
              <a:spcBef>
                <a:spcPts val="0"/>
              </a:spcBef>
              <a:buSzTx/>
              <a:buNone/>
              <a:defRPr sz="10000" b="1">
                <a:solidFill>
                  <a:srgbClr val="FFFFFF"/>
                </a:solidFill>
              </a:defRPr>
            </a:lvl1pPr>
          </a:lstStyle>
          <a:p>
            <a:pPr>
              <a:lnSpc>
                <a:spcPct val="100000"/>
              </a:lnSpc>
            </a:pPr>
            <a:r>
              <a:rPr lang="en-US">
                <a:latin typeface="Arial" panose="020B0604020202020204" pitchFamily="34" charset="0"/>
                <a:cs typeface="Arial" panose="020B0604020202020204" pitchFamily="34" charset="0"/>
              </a:rPr>
              <a:t>Expectations and Responsibilities</a:t>
            </a:r>
            <a:endParaRPr>
              <a:latin typeface="Arial" panose="020B0604020202020204" pitchFamily="34" charset="0"/>
              <a:cs typeface="Arial" panose="020B0604020202020204" pitchFamily="34" charset="0"/>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Title goes here"/>
          <p:cNvSpPr txBox="1">
            <a:spLocks noGrp="1"/>
          </p:cNvSpPr>
          <p:nvPr>
            <p:ph type="ctrTitle"/>
          </p:nvPr>
        </p:nvSpPr>
        <p:spPr>
          <a:xfrm>
            <a:off x="863600" y="800100"/>
            <a:ext cx="20828000" cy="1336179"/>
          </a:xfrm>
          <a:prstGeom prst="rect">
            <a:avLst/>
          </a:prstGeom>
        </p:spPr>
        <p:txBody>
          <a:bodyPr anchor="t"/>
          <a:lstStyle>
            <a:lvl1pPr algn="l" defTabSz="457200">
              <a:lnSpc>
                <a:spcPts val="13100"/>
              </a:lnSpc>
              <a:defRPr sz="7200" b="1">
                <a:solidFill>
                  <a:srgbClr val="EE0000"/>
                </a:solidFill>
              </a:defRPr>
            </a:lvl1pPr>
          </a:lstStyle>
          <a:p>
            <a:pPr>
              <a:lnSpc>
                <a:spcPct val="100000"/>
              </a:lnSpc>
            </a:pPr>
            <a:r>
              <a:rPr lang="en-US">
                <a:latin typeface="Arial" panose="020B0604020202020204" pitchFamily="34" charset="0"/>
                <a:cs typeface="Arial" panose="020B0604020202020204" pitchFamily="34" charset="0"/>
              </a:rPr>
              <a:t>Supporting Walmart Stores Virtually</a:t>
            </a:r>
            <a:endParaRPr>
              <a:latin typeface="Arial" panose="020B0604020202020204" pitchFamily="34" charset="0"/>
              <a:cs typeface="Arial" panose="020B0604020202020204" pitchFamily="34" charset="0"/>
            </a:endParaRPr>
          </a:p>
        </p:txBody>
      </p:sp>
      <p:sp>
        <p:nvSpPr>
          <p:cNvPr id="131" name="Sed ut perspiciatis unde omnis iste natus error sit voluptatem accusantium doloremque laudantium, totam rem aperiam, eaque ipsa quae ab illo inventore veritatis et quasi architecto beatae vitae dicta sunt explicabo. Nemo enim ipsam voluptatem quia volupt"/>
          <p:cNvSpPr txBox="1">
            <a:spLocks noGrp="1"/>
          </p:cNvSpPr>
          <p:nvPr>
            <p:ph type="subTitle" idx="1"/>
          </p:nvPr>
        </p:nvSpPr>
        <p:spPr>
          <a:xfrm>
            <a:off x="863600" y="2806700"/>
            <a:ext cx="20828000" cy="10015290"/>
          </a:xfrm>
          <a:prstGeom prst="rect">
            <a:avLst/>
          </a:prstGeom>
        </p:spPr>
        <p:txBody>
          <a:bodyPr/>
          <a:lstStyle>
            <a:lvl1pPr algn="l" defTabSz="457200">
              <a:lnSpc>
                <a:spcPct val="110000"/>
              </a:lnSpc>
              <a:defRPr sz="3600"/>
            </a:lvl1pPr>
          </a:lstStyle>
          <a:p>
            <a:pPr lvl="1" indent="0" algn="l"/>
            <a:endParaRPr lang="en-US"/>
          </a:p>
          <a:p>
            <a:pPr lvl="1" indent="0" algn="l"/>
            <a:r>
              <a:rPr lang="en-US"/>
              <a:t>		</a:t>
            </a:r>
            <a:r>
              <a:rPr lang="en-US" sz="6000"/>
              <a:t>What’s new for Campaign 2020 </a:t>
            </a:r>
            <a:r>
              <a:rPr lang="en-US"/>
              <a:t>  </a:t>
            </a:r>
          </a:p>
          <a:p>
            <a:pPr marL="4381500" lvl="5" indent="-571500">
              <a:buFont typeface="Arial" panose="020B0604020202020204" pitchFamily="34" charset="0"/>
              <a:buChar char="•"/>
            </a:pPr>
            <a:r>
              <a:rPr lang="en-US"/>
              <a:t>COVID-19 restrictions and physical distancing</a:t>
            </a:r>
          </a:p>
          <a:p>
            <a:pPr marL="4381500" lvl="5" indent="-571500">
              <a:buFont typeface="Arial" panose="020B0604020202020204" pitchFamily="34" charset="0"/>
              <a:buChar char="•"/>
            </a:pPr>
            <a:r>
              <a:rPr lang="en-US"/>
              <a:t>Shift away from in-person store visits </a:t>
            </a:r>
          </a:p>
          <a:p>
            <a:pPr marL="4381500" lvl="5" indent="-571500">
              <a:buFont typeface="Arial" panose="020B0604020202020204" pitchFamily="34" charset="0"/>
              <a:buChar char="•"/>
            </a:pPr>
            <a:r>
              <a:rPr lang="en-US"/>
              <a:t>Prioritize Ambassador safety and adherence to guidelines set out by local health officials</a:t>
            </a:r>
          </a:p>
        </p:txBody>
      </p:sp>
      <p:sp>
        <p:nvSpPr>
          <p:cNvPr id="132" name="Line"/>
          <p:cNvSpPr/>
          <p:nvPr/>
        </p:nvSpPr>
        <p:spPr>
          <a:xfrm>
            <a:off x="863600" y="2082800"/>
            <a:ext cx="22656799" cy="0"/>
          </a:xfrm>
          <a:prstGeom prst="line">
            <a:avLst/>
          </a:prstGeom>
          <a:ln w="63500">
            <a:solidFill>
              <a:srgbClr val="EE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Title goes here"/>
          <p:cNvSpPr txBox="1">
            <a:spLocks noGrp="1"/>
          </p:cNvSpPr>
          <p:nvPr>
            <p:ph type="ctrTitle"/>
          </p:nvPr>
        </p:nvSpPr>
        <p:spPr>
          <a:xfrm>
            <a:off x="863600" y="800100"/>
            <a:ext cx="20828000" cy="1336179"/>
          </a:xfrm>
          <a:prstGeom prst="rect">
            <a:avLst/>
          </a:prstGeom>
        </p:spPr>
        <p:txBody>
          <a:bodyPr anchor="t"/>
          <a:lstStyle>
            <a:lvl1pPr algn="l" defTabSz="457200">
              <a:lnSpc>
                <a:spcPts val="13100"/>
              </a:lnSpc>
              <a:defRPr sz="7200" b="1">
                <a:solidFill>
                  <a:srgbClr val="EE0000"/>
                </a:solidFill>
              </a:defRPr>
            </a:lvl1pPr>
          </a:lstStyle>
          <a:p>
            <a:pPr>
              <a:lnSpc>
                <a:spcPct val="100000"/>
              </a:lnSpc>
            </a:pPr>
            <a:r>
              <a:rPr lang="en-US">
                <a:latin typeface="Arial" panose="020B0604020202020204" pitchFamily="34" charset="0"/>
                <a:cs typeface="Arial" panose="020B0604020202020204" pitchFamily="34" charset="0"/>
              </a:rPr>
              <a:t>Key Campaign Activity</a:t>
            </a:r>
            <a:endParaRPr>
              <a:latin typeface="Arial" panose="020B0604020202020204" pitchFamily="34" charset="0"/>
              <a:cs typeface="Arial" panose="020B0604020202020204" pitchFamily="34" charset="0"/>
            </a:endParaRPr>
          </a:p>
        </p:txBody>
      </p:sp>
      <p:sp>
        <p:nvSpPr>
          <p:cNvPr id="131" name="Sed ut perspiciatis unde omnis iste natus error sit voluptatem accusantium doloremque laudantium, totam rem aperiam, eaque ipsa quae ab illo inventore veritatis et quasi architecto beatae vitae dicta sunt explicabo. Nemo enim ipsam voluptatem quia volupt"/>
          <p:cNvSpPr txBox="1">
            <a:spLocks noGrp="1"/>
          </p:cNvSpPr>
          <p:nvPr>
            <p:ph type="subTitle" idx="1"/>
          </p:nvPr>
        </p:nvSpPr>
        <p:spPr>
          <a:xfrm>
            <a:off x="863600" y="2806700"/>
            <a:ext cx="20828000" cy="10015290"/>
          </a:xfrm>
          <a:prstGeom prst="rect">
            <a:avLst/>
          </a:prstGeom>
        </p:spPr>
        <p:txBody>
          <a:bodyPr/>
          <a:lstStyle>
            <a:lvl1pPr algn="l" defTabSz="457200">
              <a:lnSpc>
                <a:spcPct val="110000"/>
              </a:lnSpc>
              <a:defRPr sz="3600"/>
            </a:lvl1pPr>
          </a:lstStyle>
          <a:p>
            <a:r>
              <a:rPr lang="en-US"/>
              <a:t> 				</a:t>
            </a:r>
          </a:p>
          <a:p>
            <a:r>
              <a:rPr lang="en-US" sz="6000"/>
              <a:t>			Key Touchpoints	 </a:t>
            </a:r>
            <a:r>
              <a:rPr lang="en-US"/>
              <a:t> </a:t>
            </a:r>
          </a:p>
          <a:p>
            <a:pPr marL="4381500" lvl="5" indent="-571500">
              <a:buFont typeface="Arial" panose="020B0604020202020204" pitchFamily="34" charset="0"/>
              <a:buChar char="•"/>
            </a:pPr>
            <a:r>
              <a:rPr lang="en-US"/>
              <a:t>Initial contact with store (commencing June 18)</a:t>
            </a:r>
          </a:p>
          <a:p>
            <a:pPr marL="4381500" lvl="5" indent="-571500">
              <a:buFont typeface="Arial" panose="020B0604020202020204" pitchFamily="34" charset="0"/>
              <a:buChar char="•"/>
            </a:pPr>
            <a:r>
              <a:rPr lang="en-US"/>
              <a:t>Campaign kick-off call (commencing June 22) </a:t>
            </a:r>
          </a:p>
          <a:p>
            <a:pPr marL="4381500" lvl="5" indent="-571500">
              <a:buFont typeface="Arial" panose="020B0604020202020204" pitchFamily="34" charset="0"/>
              <a:buChar char="•"/>
            </a:pPr>
            <a:r>
              <a:rPr lang="en-US"/>
              <a:t>Weekly store follow-up  </a:t>
            </a:r>
          </a:p>
          <a:p>
            <a:pPr marL="4381500" lvl="5" indent="-571500">
              <a:buFont typeface="Arial" panose="020B0604020202020204" pitchFamily="34" charset="0"/>
              <a:buChar char="•"/>
            </a:pPr>
            <a:r>
              <a:rPr lang="en-US"/>
              <a:t>Store associate interview (Mid-Campaign) </a:t>
            </a:r>
          </a:p>
          <a:p>
            <a:pPr marL="4381500" lvl="5" indent="-571500">
              <a:buFont typeface="Arial" panose="020B0604020202020204" pitchFamily="34" charset="0"/>
              <a:buChar char="•"/>
            </a:pPr>
            <a:r>
              <a:rPr lang="en-US"/>
              <a:t>Thank you (August 3 – 7)</a:t>
            </a:r>
          </a:p>
          <a:p>
            <a:endParaRPr lang="en-US"/>
          </a:p>
        </p:txBody>
      </p:sp>
      <p:sp>
        <p:nvSpPr>
          <p:cNvPr id="132" name="Line"/>
          <p:cNvSpPr/>
          <p:nvPr/>
        </p:nvSpPr>
        <p:spPr>
          <a:xfrm>
            <a:off x="863600" y="2082800"/>
            <a:ext cx="22656799" cy="0"/>
          </a:xfrm>
          <a:prstGeom prst="line">
            <a:avLst/>
          </a:prstGeom>
          <a:ln w="63500">
            <a:solidFill>
              <a:srgbClr val="EE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extLst>
      <p:ext uri="{BB962C8B-B14F-4D97-AF65-F5344CB8AC3E}">
        <p14:creationId xmlns:p14="http://schemas.microsoft.com/office/powerpoint/2010/main" val="1478037366"/>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Title Goes Here"/>
          <p:cNvSpPr txBox="1">
            <a:spLocks noGrp="1"/>
          </p:cNvSpPr>
          <p:nvPr>
            <p:ph type="title"/>
          </p:nvPr>
        </p:nvSpPr>
        <p:spPr>
          <a:xfrm>
            <a:off x="863600" y="800100"/>
            <a:ext cx="20828000" cy="1397000"/>
          </a:xfrm>
          <a:prstGeom prst="rect">
            <a:avLst/>
          </a:prstGeom>
        </p:spPr>
        <p:txBody>
          <a:bodyPr anchor="t">
            <a:noAutofit/>
          </a:bodyPr>
          <a:lstStyle>
            <a:lvl1pPr algn="l" defTabSz="457200">
              <a:lnSpc>
                <a:spcPts val="13100"/>
              </a:lnSpc>
              <a:defRPr sz="7200" b="1">
                <a:solidFill>
                  <a:srgbClr val="EE0000"/>
                </a:solidFill>
              </a:defRPr>
            </a:lvl1pPr>
          </a:lstStyle>
          <a:p>
            <a:pPr>
              <a:lnSpc>
                <a:spcPct val="100000"/>
              </a:lnSpc>
            </a:pPr>
            <a:r>
              <a:rPr lang="en-CA">
                <a:latin typeface="Arial" panose="020B0604020202020204" pitchFamily="34" charset="0"/>
                <a:cs typeface="Arial" panose="020B0604020202020204" pitchFamily="34" charset="0"/>
              </a:rPr>
              <a:t>Fundraising Stars</a:t>
            </a:r>
            <a:endParaRPr>
              <a:latin typeface="Arial" panose="020B0604020202020204" pitchFamily="34" charset="0"/>
              <a:cs typeface="Arial" panose="020B0604020202020204" pitchFamily="34" charset="0"/>
            </a:endParaRPr>
          </a:p>
        </p:txBody>
      </p:sp>
      <p:sp>
        <p:nvSpPr>
          <p:cNvPr id="137" name="1 image right with text…"/>
          <p:cNvSpPr txBox="1">
            <a:spLocks noGrp="1"/>
          </p:cNvSpPr>
          <p:nvPr>
            <p:ph type="body" sz="half" idx="1"/>
          </p:nvPr>
        </p:nvSpPr>
        <p:spPr>
          <a:xfrm>
            <a:off x="863600" y="2806700"/>
            <a:ext cx="10967046" cy="9597381"/>
          </a:xfrm>
          <a:prstGeom prst="rect">
            <a:avLst/>
          </a:prstGeom>
        </p:spPr>
        <p:txBody>
          <a:bodyPr anchor="t">
            <a:noAutofit/>
          </a:bodyPr>
          <a:lstStyle/>
          <a:p>
            <a:pPr lvl="1" rtl="0" fontAlgn="base"/>
            <a:endParaRPr lang="en-CA"/>
          </a:p>
          <a:p>
            <a:pPr lvl="1" rtl="0" fontAlgn="base"/>
            <a:r>
              <a:rPr lang="en-CA" sz="4800"/>
              <a:t>Recognizing Associates Raising $500+</a:t>
            </a:r>
            <a:r>
              <a:rPr lang="en-US" sz="4800"/>
              <a:t> </a:t>
            </a:r>
          </a:p>
          <a:p>
            <a:pPr lvl="1" rtl="0" fontAlgn="base"/>
            <a:r>
              <a:rPr lang="en-CA" sz="4800"/>
              <a:t>Ambassador Role</a:t>
            </a:r>
            <a:r>
              <a:rPr lang="en-US" sz="4800"/>
              <a:t> </a:t>
            </a:r>
          </a:p>
        </p:txBody>
      </p:sp>
      <p:sp>
        <p:nvSpPr>
          <p:cNvPr id="138" name="Line"/>
          <p:cNvSpPr/>
          <p:nvPr/>
        </p:nvSpPr>
        <p:spPr>
          <a:xfrm>
            <a:off x="863600" y="2082800"/>
            <a:ext cx="10967045" cy="0"/>
          </a:xfrm>
          <a:prstGeom prst="line">
            <a:avLst/>
          </a:prstGeom>
          <a:ln w="63500">
            <a:solidFill>
              <a:srgbClr val="EE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4" name="Picture 3">
            <a:extLst>
              <a:ext uri="{FF2B5EF4-FFF2-40B4-BE49-F238E27FC236}">
                <a16:creationId xmlns:a16="http://schemas.microsoft.com/office/drawing/2014/main" id="{958FBDD3-B235-45C5-8350-4B29D56598EA}"/>
              </a:ext>
            </a:extLst>
          </p:cNvPr>
          <p:cNvPicPr>
            <a:picLocks noChangeAspect="1"/>
          </p:cNvPicPr>
          <p:nvPr/>
        </p:nvPicPr>
        <p:blipFill>
          <a:blip r:embed="rId3"/>
          <a:stretch>
            <a:fillRect/>
          </a:stretch>
        </p:blipFill>
        <p:spPr>
          <a:xfrm>
            <a:off x="15240000" y="0"/>
            <a:ext cx="9144000" cy="13716000"/>
          </a:xfrm>
          <a:prstGeom prst="rect">
            <a:avLst/>
          </a:prstGeom>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Title goes here"/>
          <p:cNvSpPr txBox="1">
            <a:spLocks noGrp="1"/>
          </p:cNvSpPr>
          <p:nvPr>
            <p:ph type="ctrTitle"/>
          </p:nvPr>
        </p:nvSpPr>
        <p:spPr>
          <a:xfrm>
            <a:off x="863599" y="800100"/>
            <a:ext cx="21510625" cy="1336179"/>
          </a:xfrm>
          <a:prstGeom prst="rect">
            <a:avLst/>
          </a:prstGeom>
        </p:spPr>
        <p:txBody>
          <a:bodyPr anchor="t"/>
          <a:lstStyle>
            <a:lvl1pPr algn="l" defTabSz="457200">
              <a:lnSpc>
                <a:spcPts val="13100"/>
              </a:lnSpc>
              <a:defRPr sz="7200" b="1">
                <a:solidFill>
                  <a:srgbClr val="EE0000"/>
                </a:solidFill>
              </a:defRPr>
            </a:lvl1pPr>
          </a:lstStyle>
          <a:p>
            <a:pPr>
              <a:lnSpc>
                <a:spcPct val="100000"/>
              </a:lnSpc>
            </a:pPr>
            <a:r>
              <a:rPr lang="en-CA" sz="6000"/>
              <a:t>Walmart Stores &amp; Associates: Campaign Perspectives</a:t>
            </a:r>
            <a:r>
              <a:rPr lang="en-CA" b="0"/>
              <a:t> </a:t>
            </a:r>
            <a:br>
              <a:rPr lang="en-CA" b="0"/>
            </a:br>
            <a:endParaRPr>
              <a:latin typeface="Arial" panose="020B0604020202020204" pitchFamily="34" charset="0"/>
              <a:cs typeface="Arial" panose="020B0604020202020204" pitchFamily="34" charset="0"/>
            </a:endParaRPr>
          </a:p>
        </p:txBody>
      </p:sp>
      <p:sp>
        <p:nvSpPr>
          <p:cNvPr id="131" name="Sed ut perspiciatis unde omnis iste natus error sit voluptatem accusantium doloremque laudantium, totam rem aperiam, eaque ipsa quae ab illo inventore veritatis et quasi architecto beatae vitae dicta sunt explicabo. Nemo enim ipsam voluptatem quia volupt"/>
          <p:cNvSpPr txBox="1">
            <a:spLocks noGrp="1"/>
          </p:cNvSpPr>
          <p:nvPr>
            <p:ph type="subTitle" idx="1"/>
          </p:nvPr>
        </p:nvSpPr>
        <p:spPr>
          <a:xfrm>
            <a:off x="863600" y="2806700"/>
            <a:ext cx="20828000" cy="10015290"/>
          </a:xfrm>
          <a:prstGeom prst="rect">
            <a:avLst/>
          </a:prstGeom>
        </p:spPr>
        <p:txBody>
          <a:bodyPr/>
          <a:lstStyle>
            <a:lvl1pPr algn="l" defTabSz="457200">
              <a:lnSpc>
                <a:spcPct val="110000"/>
              </a:lnSpc>
              <a:defRPr sz="3600"/>
            </a:lvl1pPr>
          </a:lstStyle>
          <a:p>
            <a:pPr lvl="1" indent="0" algn="l"/>
            <a:endParaRPr lang="en-US"/>
          </a:p>
          <a:p>
            <a:pPr marL="4381500" lvl="5" indent="-571500" rtl="0" fontAlgn="base">
              <a:buFont typeface="Arial" panose="020B0604020202020204" pitchFamily="34" charset="0"/>
              <a:buChar char="•"/>
            </a:pPr>
            <a:r>
              <a:rPr lang="en-CA" sz="5800"/>
              <a:t>Expectations and Considerations</a:t>
            </a:r>
            <a:r>
              <a:rPr lang="en-US" sz="5800"/>
              <a:t> </a:t>
            </a:r>
          </a:p>
          <a:p>
            <a:pPr marL="4381500" lvl="5" indent="-571500" rtl="0" fontAlgn="base">
              <a:buFont typeface="Arial" panose="020B0604020202020204" pitchFamily="34" charset="0"/>
              <a:buChar char="•"/>
            </a:pPr>
            <a:r>
              <a:rPr lang="en-CA" sz="6000"/>
              <a:t>Possible Objections or Challenges</a:t>
            </a:r>
          </a:p>
          <a:p>
            <a:pPr lvl="1" indent="0" algn="l"/>
            <a:r>
              <a:rPr lang="en-US"/>
              <a:t>	</a:t>
            </a:r>
          </a:p>
        </p:txBody>
      </p:sp>
      <p:sp>
        <p:nvSpPr>
          <p:cNvPr id="132" name="Line"/>
          <p:cNvSpPr/>
          <p:nvPr/>
        </p:nvSpPr>
        <p:spPr>
          <a:xfrm>
            <a:off x="863600" y="2082800"/>
            <a:ext cx="22656799" cy="0"/>
          </a:xfrm>
          <a:prstGeom prst="line">
            <a:avLst/>
          </a:prstGeom>
          <a:ln w="63500">
            <a:solidFill>
              <a:srgbClr val="EE0000"/>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Tree>
    <p:extLst>
      <p:ext uri="{BB962C8B-B14F-4D97-AF65-F5344CB8AC3E}">
        <p14:creationId xmlns:p14="http://schemas.microsoft.com/office/powerpoint/2010/main" val="1531274206"/>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Title Goes Here"/>
          <p:cNvSpPr txBox="1">
            <a:spLocks noGrp="1"/>
          </p:cNvSpPr>
          <p:nvPr>
            <p:ph type="title"/>
          </p:nvPr>
        </p:nvSpPr>
        <p:spPr>
          <a:xfrm>
            <a:off x="863600" y="800100"/>
            <a:ext cx="20828000" cy="1397000"/>
          </a:xfrm>
          <a:prstGeom prst="rect">
            <a:avLst/>
          </a:prstGeom>
        </p:spPr>
        <p:txBody>
          <a:bodyPr anchor="t">
            <a:noAutofit/>
          </a:bodyPr>
          <a:lstStyle>
            <a:lvl1pPr algn="l" defTabSz="457200">
              <a:lnSpc>
                <a:spcPts val="13100"/>
              </a:lnSpc>
              <a:defRPr sz="7200" b="1">
                <a:solidFill>
                  <a:srgbClr val="EE0000"/>
                </a:solidFill>
              </a:defRPr>
            </a:lvl1pPr>
          </a:lstStyle>
          <a:p>
            <a:pPr>
              <a:lnSpc>
                <a:spcPct val="100000"/>
              </a:lnSpc>
            </a:pPr>
            <a:r>
              <a:rPr lang="en-US">
                <a:latin typeface="Arial" panose="020B0604020202020204" pitchFamily="34" charset="0"/>
                <a:cs typeface="Arial" panose="020B0604020202020204" pitchFamily="34" charset="0"/>
              </a:rPr>
              <a:t>Role Play </a:t>
            </a:r>
            <a:endParaRPr>
              <a:latin typeface="Arial" panose="020B0604020202020204" pitchFamily="34" charset="0"/>
              <a:cs typeface="Arial" panose="020B0604020202020204" pitchFamily="34" charset="0"/>
            </a:endParaRPr>
          </a:p>
        </p:txBody>
      </p:sp>
      <p:sp>
        <p:nvSpPr>
          <p:cNvPr id="137" name="1 image right with text…"/>
          <p:cNvSpPr txBox="1">
            <a:spLocks noGrp="1"/>
          </p:cNvSpPr>
          <p:nvPr>
            <p:ph type="body" sz="half" idx="1"/>
          </p:nvPr>
        </p:nvSpPr>
        <p:spPr>
          <a:xfrm>
            <a:off x="863600" y="2806700"/>
            <a:ext cx="10967046" cy="9597381"/>
          </a:xfrm>
          <a:prstGeom prst="rect">
            <a:avLst/>
          </a:prstGeom>
        </p:spPr>
        <p:txBody>
          <a:bodyPr anchor="t">
            <a:noAutofit/>
          </a:bodyPr>
          <a:lstStyle/>
          <a:p>
            <a:pPr rtl="0" fontAlgn="base"/>
            <a:endParaRPr lang="en-CA" sz="4000"/>
          </a:p>
          <a:p>
            <a:pPr rtl="0" fontAlgn="base"/>
            <a:r>
              <a:rPr lang="en-CA" sz="4400"/>
              <a:t>Positive Interaction/Outcomes</a:t>
            </a:r>
          </a:p>
          <a:p>
            <a:pPr rtl="0" fontAlgn="base"/>
            <a:r>
              <a:rPr lang="en-CA" sz="4400"/>
              <a:t>Interaction with possible challenging interaction</a:t>
            </a:r>
          </a:p>
          <a:p>
            <a:pPr rtl="0" fontAlgn="base"/>
            <a:r>
              <a:rPr lang="en-CA" sz="4400"/>
              <a:t>Feedback and suggestions</a:t>
            </a:r>
            <a:endParaRPr lang="en-US" sz="4400"/>
          </a:p>
          <a:p>
            <a:pPr lvl="1" rtl="0" fontAlgn="base"/>
            <a:endParaRPr lang="en-CA"/>
          </a:p>
        </p:txBody>
      </p:sp>
      <p:sp>
        <p:nvSpPr>
          <p:cNvPr id="138" name="Line"/>
          <p:cNvSpPr/>
          <p:nvPr/>
        </p:nvSpPr>
        <p:spPr>
          <a:xfrm>
            <a:off x="863600" y="2082800"/>
            <a:ext cx="10967045" cy="0"/>
          </a:xfrm>
          <a:prstGeom prst="line">
            <a:avLst/>
          </a:prstGeom>
          <a:ln w="63500">
            <a:solidFill>
              <a:srgbClr val="EE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139" name="41272_DLS00610.jpg" descr="41272_DLS00610.jpg"/>
          <p:cNvPicPr>
            <a:picLocks noChangeAspect="1"/>
          </p:cNvPicPr>
          <p:nvPr/>
        </p:nvPicPr>
        <p:blipFill>
          <a:blip r:embed="rId3"/>
          <a:srcRect l="27535" r="17785"/>
          <a:stretch>
            <a:fillRect/>
          </a:stretch>
        </p:blipFill>
        <p:spPr>
          <a:xfrm>
            <a:off x="13010293" y="-1"/>
            <a:ext cx="11373872" cy="13867212"/>
          </a:xfrm>
          <a:prstGeom prst="rect">
            <a:avLst/>
          </a:prstGeom>
          <a:ln w="12700">
            <a:miter lim="400000"/>
          </a:ln>
        </p:spPr>
      </p:pic>
    </p:spTree>
    <p:extLst>
      <p:ext uri="{BB962C8B-B14F-4D97-AF65-F5344CB8AC3E}">
        <p14:creationId xmlns:p14="http://schemas.microsoft.com/office/powerpoint/2010/main" val="2324888389"/>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 name="41797_IMG_2228.jpg" descr="41797_IMG_2228.jpg"/>
          <p:cNvPicPr>
            <a:picLocks noChangeAspect="1"/>
          </p:cNvPicPr>
          <p:nvPr/>
        </p:nvPicPr>
        <p:blipFill>
          <a:blip r:embed="rId2"/>
          <a:srcRect b="24590"/>
          <a:stretch>
            <a:fillRect/>
          </a:stretch>
        </p:blipFill>
        <p:spPr>
          <a:xfrm>
            <a:off x="0" y="-1"/>
            <a:ext cx="24518938" cy="13867211"/>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42648_AA0I4587.jpg" descr="42648_AA0I4587.jpg"/>
          <p:cNvPicPr>
            <a:picLocks noChangeAspect="1"/>
          </p:cNvPicPr>
          <p:nvPr/>
        </p:nvPicPr>
        <p:blipFill>
          <a:blip r:embed="rId3"/>
          <a:srcRect l="2455" t="9665" r="2979" b="9665"/>
          <a:stretch>
            <a:fillRect/>
          </a:stretch>
        </p:blipFill>
        <p:spPr>
          <a:xfrm>
            <a:off x="0" y="-1"/>
            <a:ext cx="24384001" cy="13867212"/>
          </a:xfrm>
          <a:prstGeom prst="rect">
            <a:avLst/>
          </a:prstGeom>
          <a:ln w="12700">
            <a:miter lim="400000"/>
          </a:ln>
        </p:spPr>
      </p:pic>
      <p:sp>
        <p:nvSpPr>
          <p:cNvPr id="127" name="Rectangle"/>
          <p:cNvSpPr/>
          <p:nvPr/>
        </p:nvSpPr>
        <p:spPr>
          <a:xfrm>
            <a:off x="0" y="0"/>
            <a:ext cx="24383997" cy="13716001"/>
          </a:xfrm>
          <a:prstGeom prst="rect">
            <a:avLst/>
          </a:prstGeom>
          <a:solidFill>
            <a:srgbClr val="000000">
              <a:alpha val="12336"/>
            </a:srgb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28" name="Section Heading"/>
          <p:cNvSpPr txBox="1">
            <a:spLocks noGrp="1"/>
          </p:cNvSpPr>
          <p:nvPr>
            <p:ph type="body" sz="quarter" idx="1"/>
          </p:nvPr>
        </p:nvSpPr>
        <p:spPr>
          <a:xfrm>
            <a:off x="559390" y="6192896"/>
            <a:ext cx="22548643" cy="1655705"/>
          </a:xfrm>
          <a:prstGeom prst="rect">
            <a:avLst/>
          </a:prstGeom>
        </p:spPr>
        <p:txBody>
          <a:bodyPr anchor="t">
            <a:noAutofit/>
          </a:bodyPr>
          <a:lstStyle>
            <a:lvl1pPr marL="0" indent="0" algn="ctr" defTabSz="457200">
              <a:lnSpc>
                <a:spcPct val="90000"/>
              </a:lnSpc>
              <a:spcBef>
                <a:spcPts val="0"/>
              </a:spcBef>
              <a:buSzTx/>
              <a:buNone/>
              <a:defRPr sz="10000" b="1">
                <a:solidFill>
                  <a:srgbClr val="FFFFFF"/>
                </a:solidFill>
              </a:defRPr>
            </a:lvl1pPr>
          </a:lstStyle>
          <a:p>
            <a:pPr>
              <a:lnSpc>
                <a:spcPct val="100000"/>
              </a:lnSpc>
            </a:pPr>
            <a:r>
              <a:rPr lang="en-US">
                <a:latin typeface="Arial"/>
                <a:cs typeface="Arial"/>
              </a:rPr>
              <a:t>The Campaign</a:t>
            </a:r>
            <a:endParaRPr>
              <a:latin typeface="Arial"/>
              <a:cs typeface="Arial"/>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42648_AA0I4587.jpg"/>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
            <a:ext cx="24384000" cy="13867212"/>
          </a:xfrm>
          <a:prstGeom prst="rect">
            <a:avLst/>
          </a:prstGeom>
          <a:ln w="12700">
            <a:miter lim="400000"/>
          </a:ln>
        </p:spPr>
      </p:pic>
      <p:sp>
        <p:nvSpPr>
          <p:cNvPr id="128" name="Section Heading"/>
          <p:cNvSpPr txBox="1">
            <a:spLocks noGrp="1"/>
          </p:cNvSpPr>
          <p:nvPr>
            <p:ph type="body" sz="quarter" idx="1"/>
          </p:nvPr>
        </p:nvSpPr>
        <p:spPr>
          <a:xfrm>
            <a:off x="559390" y="6192896"/>
            <a:ext cx="22548643" cy="1655705"/>
          </a:xfrm>
          <a:prstGeom prst="rect">
            <a:avLst/>
          </a:prstGeom>
        </p:spPr>
        <p:txBody>
          <a:bodyPr anchor="t">
            <a:noAutofit/>
          </a:bodyPr>
          <a:lstStyle>
            <a:lvl1pPr marL="0" indent="0" algn="ctr" defTabSz="457200">
              <a:lnSpc>
                <a:spcPct val="90000"/>
              </a:lnSpc>
              <a:spcBef>
                <a:spcPts val="0"/>
              </a:spcBef>
              <a:buSzTx/>
              <a:buNone/>
              <a:defRPr sz="10000" b="1">
                <a:solidFill>
                  <a:srgbClr val="FFFFFF"/>
                </a:solidFill>
              </a:defRPr>
            </a:lvl1pPr>
          </a:lstStyle>
          <a:p>
            <a:pPr>
              <a:lnSpc>
                <a:spcPct val="100000"/>
              </a:lnSpc>
            </a:pPr>
            <a:r>
              <a:rPr lang="en-US">
                <a:latin typeface="Arial"/>
                <a:cs typeface="Arial"/>
              </a:rPr>
              <a:t>Campaign Logistics</a:t>
            </a:r>
          </a:p>
        </p:txBody>
      </p:sp>
    </p:spTree>
    <p:extLst>
      <p:ext uri="{BB962C8B-B14F-4D97-AF65-F5344CB8AC3E}">
        <p14:creationId xmlns:p14="http://schemas.microsoft.com/office/powerpoint/2010/main" val="1059173788"/>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Title goes here"/>
          <p:cNvSpPr txBox="1">
            <a:spLocks noGrp="1"/>
          </p:cNvSpPr>
          <p:nvPr>
            <p:ph type="ctrTitle"/>
          </p:nvPr>
        </p:nvSpPr>
        <p:spPr>
          <a:xfrm>
            <a:off x="863599" y="800100"/>
            <a:ext cx="21510625" cy="1336179"/>
          </a:xfrm>
          <a:prstGeom prst="rect">
            <a:avLst/>
          </a:prstGeom>
        </p:spPr>
        <p:txBody>
          <a:bodyPr anchor="t"/>
          <a:lstStyle>
            <a:lvl1pPr algn="l" defTabSz="457200">
              <a:lnSpc>
                <a:spcPts val="13100"/>
              </a:lnSpc>
              <a:defRPr sz="7200" b="1">
                <a:solidFill>
                  <a:srgbClr val="EE0000"/>
                </a:solidFill>
              </a:defRPr>
            </a:lvl1pPr>
          </a:lstStyle>
          <a:p>
            <a:pPr>
              <a:lnSpc>
                <a:spcPct val="100000"/>
              </a:lnSpc>
            </a:pPr>
            <a:r>
              <a:rPr lang="en-CA"/>
              <a:t>Campaign Logistics</a:t>
            </a:r>
            <a:br>
              <a:rPr lang="en-CA" b="0"/>
            </a:br>
            <a:endParaRPr>
              <a:latin typeface="Arial" panose="020B0604020202020204" pitchFamily="34" charset="0"/>
              <a:cs typeface="Arial" panose="020B0604020202020204" pitchFamily="34" charset="0"/>
            </a:endParaRPr>
          </a:p>
        </p:txBody>
      </p:sp>
      <p:sp>
        <p:nvSpPr>
          <p:cNvPr id="131" name="Sed ut perspiciatis unde omnis iste natus error sit voluptatem accusantium doloremque laudantium, totam rem aperiam, eaque ipsa quae ab illo inventore veritatis et quasi architecto beatae vitae dicta sunt explicabo. Nemo enim ipsam voluptatem quia volupt"/>
          <p:cNvSpPr txBox="1">
            <a:spLocks noGrp="1"/>
          </p:cNvSpPr>
          <p:nvPr>
            <p:ph type="subTitle" idx="1"/>
          </p:nvPr>
        </p:nvSpPr>
        <p:spPr>
          <a:xfrm>
            <a:off x="863600" y="2806700"/>
            <a:ext cx="20828000" cy="10015290"/>
          </a:xfrm>
          <a:prstGeom prst="rect">
            <a:avLst/>
          </a:prstGeom>
        </p:spPr>
        <p:txBody>
          <a:bodyPr/>
          <a:lstStyle>
            <a:lvl1pPr algn="l" defTabSz="457200">
              <a:lnSpc>
                <a:spcPct val="110000"/>
              </a:lnSpc>
              <a:defRPr sz="3600"/>
            </a:lvl1pPr>
          </a:lstStyle>
          <a:p>
            <a:pPr lvl="1" indent="0" algn="l"/>
            <a:endParaRPr lang="en-US"/>
          </a:p>
          <a:p>
            <a:pPr marL="3810000" indent="-635000" rtl="0" fontAlgn="base">
              <a:buFont typeface="Arial" panose="020B0604020202020204" pitchFamily="34" charset="0"/>
              <a:buChar char="•"/>
            </a:pPr>
            <a:r>
              <a:rPr lang="en-US" sz="6600">
                <a:ea typeface="+mj-lt"/>
                <a:cs typeface="+mj-lt"/>
              </a:rPr>
              <a:t>Methods of Store Contact</a:t>
            </a:r>
          </a:p>
          <a:p>
            <a:pPr marL="3810000" indent="-635000">
              <a:buFont typeface="Arial" panose="020B0604020202020204" pitchFamily="34" charset="0"/>
              <a:buChar char="•"/>
            </a:pPr>
            <a:r>
              <a:rPr lang="en-US" sz="6600">
                <a:ea typeface="+mj-lt"/>
                <a:cs typeface="+mj-lt"/>
              </a:rPr>
              <a:t>Available Technology</a:t>
            </a:r>
          </a:p>
          <a:p>
            <a:pPr marL="3810000" indent="-635000">
              <a:buFont typeface="Arial" panose="020B0604020202020204" pitchFamily="34" charset="0"/>
              <a:buChar char="•"/>
            </a:pPr>
            <a:r>
              <a:rPr lang="en-US" sz="6600">
                <a:ea typeface="+mj-lt"/>
                <a:cs typeface="+mj-lt"/>
              </a:rPr>
              <a:t>Comfort Level and Familiarity</a:t>
            </a:r>
            <a:endParaRPr lang="en-US"/>
          </a:p>
          <a:p>
            <a:pPr marL="3810000" indent="-635000"/>
            <a:endParaRPr lang="en-US" sz="6600"/>
          </a:p>
          <a:p>
            <a:pPr marL="3175000" lvl="5" indent="0" algn="l">
              <a:buFontTx/>
              <a:buChar char="•"/>
            </a:pPr>
            <a:endParaRPr lang="en-US" sz="5800"/>
          </a:p>
          <a:p>
            <a:pPr marL="4381500" lvl="5" indent="-571500" algn="l">
              <a:buFont typeface="Arial" panose="020B0604020202020204" pitchFamily="34" charset="0"/>
              <a:buChar char="•"/>
            </a:pPr>
            <a:endParaRPr lang="en-US" sz="5800"/>
          </a:p>
          <a:p>
            <a:pPr lvl="1" indent="0" algn="l"/>
            <a:r>
              <a:rPr lang="en-US"/>
              <a:t>	</a:t>
            </a:r>
          </a:p>
        </p:txBody>
      </p:sp>
      <p:sp>
        <p:nvSpPr>
          <p:cNvPr id="132" name="Line"/>
          <p:cNvSpPr/>
          <p:nvPr/>
        </p:nvSpPr>
        <p:spPr>
          <a:xfrm>
            <a:off x="863600" y="2082800"/>
            <a:ext cx="22656799" cy="0"/>
          </a:xfrm>
          <a:prstGeom prst="line">
            <a:avLst/>
          </a:prstGeom>
          <a:ln w="63500">
            <a:solidFill>
              <a:srgbClr val="EE0000"/>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Tree>
    <p:extLst>
      <p:ext uri="{BB962C8B-B14F-4D97-AF65-F5344CB8AC3E}">
        <p14:creationId xmlns:p14="http://schemas.microsoft.com/office/powerpoint/2010/main" val="481232078"/>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42648_AA0I4587.jpg"/>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
            <a:ext cx="24383999" cy="13867212"/>
          </a:xfrm>
          <a:prstGeom prst="rect">
            <a:avLst/>
          </a:prstGeom>
          <a:ln w="12700">
            <a:miter lim="400000"/>
          </a:ln>
        </p:spPr>
      </p:pic>
      <p:sp>
        <p:nvSpPr>
          <p:cNvPr id="128" name="Section Heading"/>
          <p:cNvSpPr txBox="1">
            <a:spLocks noGrp="1"/>
          </p:cNvSpPr>
          <p:nvPr>
            <p:ph type="body" sz="quarter" idx="1"/>
          </p:nvPr>
        </p:nvSpPr>
        <p:spPr>
          <a:xfrm>
            <a:off x="559390" y="6192896"/>
            <a:ext cx="22548643" cy="1655705"/>
          </a:xfrm>
          <a:prstGeom prst="rect">
            <a:avLst/>
          </a:prstGeom>
        </p:spPr>
        <p:txBody>
          <a:bodyPr anchor="t">
            <a:noAutofit/>
          </a:bodyPr>
          <a:lstStyle>
            <a:lvl1pPr marL="0" indent="0" algn="ctr" defTabSz="457200">
              <a:lnSpc>
                <a:spcPct val="90000"/>
              </a:lnSpc>
              <a:spcBef>
                <a:spcPts val="0"/>
              </a:spcBef>
              <a:buSzTx/>
              <a:buNone/>
              <a:defRPr sz="10000" b="1">
                <a:solidFill>
                  <a:srgbClr val="FFFFFF"/>
                </a:solidFill>
              </a:defRPr>
            </a:lvl1pPr>
          </a:lstStyle>
          <a:p>
            <a:pPr>
              <a:lnSpc>
                <a:spcPct val="100000"/>
              </a:lnSpc>
            </a:pPr>
            <a:r>
              <a:rPr lang="en-US">
                <a:latin typeface="Arial" panose="020B0604020202020204" pitchFamily="34" charset="0"/>
                <a:cs typeface="Arial" panose="020B0604020202020204" pitchFamily="34" charset="0"/>
              </a:rPr>
              <a:t>Campaign Reporting</a:t>
            </a:r>
            <a:endParaRP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0241575"/>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Title goes here"/>
          <p:cNvSpPr txBox="1">
            <a:spLocks noGrp="1"/>
          </p:cNvSpPr>
          <p:nvPr>
            <p:ph type="ctrTitle"/>
          </p:nvPr>
        </p:nvSpPr>
        <p:spPr>
          <a:xfrm>
            <a:off x="863599" y="800100"/>
            <a:ext cx="21510625" cy="1336179"/>
          </a:xfrm>
          <a:prstGeom prst="rect">
            <a:avLst/>
          </a:prstGeom>
        </p:spPr>
        <p:txBody>
          <a:bodyPr anchor="t"/>
          <a:lstStyle>
            <a:lvl1pPr algn="l" defTabSz="457200">
              <a:lnSpc>
                <a:spcPts val="13100"/>
              </a:lnSpc>
              <a:defRPr sz="7200" b="1">
                <a:solidFill>
                  <a:srgbClr val="EE0000"/>
                </a:solidFill>
              </a:defRPr>
            </a:lvl1pPr>
          </a:lstStyle>
          <a:p>
            <a:pPr>
              <a:lnSpc>
                <a:spcPct val="100000"/>
              </a:lnSpc>
            </a:pPr>
            <a:r>
              <a:rPr lang="en-CA" sz="6000"/>
              <a:t>Campaign Reporting &amp; Feedback</a:t>
            </a:r>
            <a:r>
              <a:rPr lang="en-CA" b="0"/>
              <a:t> </a:t>
            </a:r>
            <a:br>
              <a:rPr lang="en-CA" b="0"/>
            </a:br>
            <a:endParaRPr>
              <a:latin typeface="Arial" panose="020B0604020202020204" pitchFamily="34" charset="0"/>
              <a:cs typeface="Arial" panose="020B0604020202020204" pitchFamily="34" charset="0"/>
            </a:endParaRPr>
          </a:p>
        </p:txBody>
      </p:sp>
      <p:sp>
        <p:nvSpPr>
          <p:cNvPr id="131" name="Sed ut perspiciatis unde omnis iste natus error sit voluptatem accusantium doloremque laudantium, totam rem aperiam, eaque ipsa quae ab illo inventore veritatis et quasi architecto beatae vitae dicta sunt explicabo. Nemo enim ipsam voluptatem quia volupt"/>
          <p:cNvSpPr txBox="1">
            <a:spLocks noGrp="1"/>
          </p:cNvSpPr>
          <p:nvPr>
            <p:ph type="subTitle" idx="1"/>
          </p:nvPr>
        </p:nvSpPr>
        <p:spPr>
          <a:xfrm>
            <a:off x="863600" y="2806700"/>
            <a:ext cx="20828000" cy="10015290"/>
          </a:xfrm>
          <a:prstGeom prst="rect">
            <a:avLst/>
          </a:prstGeom>
        </p:spPr>
        <p:txBody>
          <a:bodyPr/>
          <a:lstStyle>
            <a:lvl1pPr algn="l" defTabSz="457200">
              <a:lnSpc>
                <a:spcPct val="110000"/>
              </a:lnSpc>
              <a:defRPr sz="3600"/>
            </a:lvl1pPr>
          </a:lstStyle>
          <a:p>
            <a:pPr lvl="1" indent="0" algn="l"/>
            <a:endParaRPr lang="en-US"/>
          </a:p>
          <a:p>
            <a:pPr marL="3810000" indent="-635000" rtl="0" fontAlgn="base">
              <a:buFont typeface="Arial" panose="020B0604020202020204" pitchFamily="34" charset="0"/>
              <a:buChar char="•"/>
            </a:pPr>
            <a:r>
              <a:rPr lang="en-US" sz="6600">
                <a:ea typeface="+mj-lt"/>
                <a:cs typeface="+mj-lt"/>
              </a:rPr>
              <a:t>Store Contact Information Sheet</a:t>
            </a:r>
          </a:p>
          <a:p>
            <a:pPr lvl="6">
              <a:buFont typeface="Arial" panose="020B0604020202020204" pitchFamily="34" charset="0"/>
              <a:buChar char="•"/>
            </a:pPr>
            <a:r>
              <a:rPr lang="en-US" sz="5800">
                <a:ea typeface="+mj-lt"/>
                <a:cs typeface="+mj-lt"/>
              </a:rPr>
              <a:t>Relaying store feedback</a:t>
            </a:r>
            <a:endParaRPr lang="en-CA">
              <a:ea typeface="+mj-lt"/>
              <a:cs typeface="+mj-lt"/>
            </a:endParaRPr>
          </a:p>
          <a:p>
            <a:pPr lvl="6">
              <a:buFont typeface="Arial" panose="020B0604020202020204" pitchFamily="34" charset="0"/>
              <a:buChar char="•"/>
            </a:pPr>
            <a:r>
              <a:rPr lang="en-US" sz="5800"/>
              <a:t>Flagging issues</a:t>
            </a:r>
          </a:p>
          <a:p>
            <a:pPr lvl="6">
              <a:buFont typeface="Arial" panose="020B0604020202020204" pitchFamily="34" charset="0"/>
              <a:buChar char="•"/>
            </a:pPr>
            <a:r>
              <a:rPr lang="en-US" sz="5800"/>
              <a:t>Tracking use of campaign tools</a:t>
            </a:r>
          </a:p>
          <a:p>
            <a:pPr lvl="5">
              <a:buFont typeface="Arial" panose="020B0604020202020204" pitchFamily="34" charset="0"/>
              <a:buChar char="•"/>
            </a:pPr>
            <a:r>
              <a:rPr lang="en-US" sz="5800"/>
              <a:t>Expenses</a:t>
            </a:r>
          </a:p>
          <a:p>
            <a:pPr marL="3175000" lvl="5" indent="0" algn="l">
              <a:buNone/>
            </a:pPr>
            <a:endParaRPr lang="en-US" sz="5800"/>
          </a:p>
          <a:p>
            <a:pPr marL="4381500" lvl="5" indent="-571500" algn="l">
              <a:buFont typeface="Arial" panose="020B0604020202020204" pitchFamily="34" charset="0"/>
              <a:buChar char="•"/>
            </a:pPr>
            <a:endParaRPr lang="en-US" sz="5800"/>
          </a:p>
          <a:p>
            <a:pPr lvl="1" indent="0" algn="l"/>
            <a:r>
              <a:rPr lang="en-US"/>
              <a:t>	</a:t>
            </a:r>
          </a:p>
        </p:txBody>
      </p:sp>
      <p:sp>
        <p:nvSpPr>
          <p:cNvPr id="132" name="Line"/>
          <p:cNvSpPr/>
          <p:nvPr/>
        </p:nvSpPr>
        <p:spPr>
          <a:xfrm>
            <a:off x="863600" y="2082800"/>
            <a:ext cx="22656799" cy="0"/>
          </a:xfrm>
          <a:prstGeom prst="line">
            <a:avLst/>
          </a:prstGeom>
          <a:ln w="63500">
            <a:solidFill>
              <a:srgbClr val="EE0000"/>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Tree>
    <p:extLst>
      <p:ext uri="{BB962C8B-B14F-4D97-AF65-F5344CB8AC3E}">
        <p14:creationId xmlns:p14="http://schemas.microsoft.com/office/powerpoint/2010/main" val="3262745788"/>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42648_AA0I4587.jpg"/>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
            <a:ext cx="24384000" cy="13867212"/>
          </a:xfrm>
          <a:prstGeom prst="rect">
            <a:avLst/>
          </a:prstGeom>
          <a:ln w="12700">
            <a:miter lim="400000"/>
          </a:ln>
        </p:spPr>
      </p:pic>
      <p:sp>
        <p:nvSpPr>
          <p:cNvPr id="128" name="Section Heading"/>
          <p:cNvSpPr txBox="1">
            <a:spLocks noGrp="1"/>
          </p:cNvSpPr>
          <p:nvPr>
            <p:ph type="body" sz="quarter" idx="1"/>
          </p:nvPr>
        </p:nvSpPr>
        <p:spPr>
          <a:xfrm>
            <a:off x="559390" y="6192896"/>
            <a:ext cx="22548643" cy="1655705"/>
          </a:xfrm>
          <a:prstGeom prst="rect">
            <a:avLst/>
          </a:prstGeom>
        </p:spPr>
        <p:txBody>
          <a:bodyPr anchor="t">
            <a:noAutofit/>
          </a:bodyPr>
          <a:lstStyle>
            <a:lvl1pPr marL="0" indent="0" algn="ctr" defTabSz="457200">
              <a:lnSpc>
                <a:spcPct val="90000"/>
              </a:lnSpc>
              <a:spcBef>
                <a:spcPts val="0"/>
              </a:spcBef>
              <a:buSzTx/>
              <a:buNone/>
              <a:defRPr sz="10000" b="1">
                <a:solidFill>
                  <a:srgbClr val="FFFFFF"/>
                </a:solidFill>
              </a:defRPr>
            </a:lvl1pPr>
          </a:lstStyle>
          <a:p>
            <a:pPr>
              <a:lnSpc>
                <a:spcPct val="100000"/>
              </a:lnSpc>
            </a:pPr>
            <a:r>
              <a:rPr lang="en-US">
                <a:latin typeface="Arial" panose="020B0604020202020204" pitchFamily="34" charset="0"/>
                <a:cs typeface="Arial" panose="020B0604020202020204" pitchFamily="34" charset="0"/>
              </a:rPr>
              <a:t>Mission Moment	</a:t>
            </a:r>
          </a:p>
        </p:txBody>
      </p:sp>
    </p:spTree>
    <p:extLst>
      <p:ext uri="{BB962C8B-B14F-4D97-AF65-F5344CB8AC3E}">
        <p14:creationId xmlns:p14="http://schemas.microsoft.com/office/powerpoint/2010/main" val="219944699"/>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Title Goes Here"/>
          <p:cNvSpPr txBox="1">
            <a:spLocks noGrp="1"/>
          </p:cNvSpPr>
          <p:nvPr>
            <p:ph type="title"/>
          </p:nvPr>
        </p:nvSpPr>
        <p:spPr>
          <a:xfrm>
            <a:off x="863600" y="800100"/>
            <a:ext cx="20828000" cy="1397000"/>
          </a:xfrm>
          <a:prstGeom prst="rect">
            <a:avLst/>
          </a:prstGeom>
        </p:spPr>
        <p:txBody>
          <a:bodyPr anchor="t">
            <a:noAutofit/>
          </a:bodyPr>
          <a:lstStyle>
            <a:lvl1pPr algn="l" defTabSz="457200">
              <a:lnSpc>
                <a:spcPts val="13100"/>
              </a:lnSpc>
              <a:defRPr sz="7200" b="1">
                <a:solidFill>
                  <a:srgbClr val="EE0000"/>
                </a:solidFill>
              </a:defRPr>
            </a:lvl1pPr>
          </a:lstStyle>
          <a:p>
            <a:pPr>
              <a:lnSpc>
                <a:spcPct val="100000"/>
              </a:lnSpc>
            </a:pPr>
            <a:r>
              <a:rPr lang="en-US">
                <a:latin typeface="Arial" panose="020B0604020202020204" pitchFamily="34" charset="0"/>
                <a:cs typeface="Arial" panose="020B0604020202020204" pitchFamily="34" charset="0"/>
              </a:rPr>
              <a:t>M</a:t>
            </a:r>
            <a:r>
              <a:rPr lang="en-CA" err="1">
                <a:latin typeface="Arial" panose="020B0604020202020204" pitchFamily="34" charset="0"/>
                <a:cs typeface="Arial" panose="020B0604020202020204" pitchFamily="34" charset="0"/>
              </a:rPr>
              <a:t>ission</a:t>
            </a:r>
            <a:r>
              <a:rPr lang="en-CA">
                <a:latin typeface="Arial" panose="020B0604020202020204" pitchFamily="34" charset="0"/>
                <a:cs typeface="Arial" panose="020B0604020202020204" pitchFamily="34" charset="0"/>
              </a:rPr>
              <a:t> Moment</a:t>
            </a:r>
            <a:endParaRPr>
              <a:latin typeface="Arial" panose="020B0604020202020204" pitchFamily="34" charset="0"/>
              <a:cs typeface="Arial" panose="020B0604020202020204" pitchFamily="34" charset="0"/>
            </a:endParaRPr>
          </a:p>
        </p:txBody>
      </p:sp>
      <p:sp>
        <p:nvSpPr>
          <p:cNvPr id="137" name="1 image right with text…"/>
          <p:cNvSpPr txBox="1">
            <a:spLocks noGrp="1"/>
          </p:cNvSpPr>
          <p:nvPr>
            <p:ph type="body" sz="half" idx="1"/>
          </p:nvPr>
        </p:nvSpPr>
        <p:spPr>
          <a:xfrm>
            <a:off x="863600" y="2806700"/>
            <a:ext cx="10967046" cy="9597381"/>
          </a:xfrm>
          <a:prstGeom prst="rect">
            <a:avLst/>
          </a:prstGeom>
        </p:spPr>
        <p:txBody>
          <a:bodyPr anchor="t">
            <a:noAutofit/>
          </a:bodyPr>
          <a:lstStyle/>
          <a:p>
            <a:pPr marL="558800" lvl="1" indent="0" rtl="0" fontAlgn="base">
              <a:buNone/>
            </a:pPr>
            <a:r>
              <a:rPr lang="en-US" sz="4400">
                <a:highlight>
                  <a:srgbClr val="FFFF00"/>
                </a:highlight>
              </a:rPr>
              <a:t>Example (customize for local training)</a:t>
            </a:r>
          </a:p>
          <a:p>
            <a:pPr marL="558800" lvl="1" indent="0" rtl="0" fontAlgn="base">
              <a:buNone/>
            </a:pPr>
            <a:r>
              <a:rPr lang="en-US" sz="4400">
                <a:highlight>
                  <a:srgbClr val="FFFF00"/>
                </a:highlight>
              </a:rPr>
              <a:t>Jenn </a:t>
            </a:r>
            <a:r>
              <a:rPr lang="en-US" sz="4400" err="1">
                <a:highlight>
                  <a:srgbClr val="FFFF00"/>
                </a:highlight>
              </a:rPr>
              <a:t>Houtby</a:t>
            </a:r>
            <a:r>
              <a:rPr lang="en-US" sz="4400">
                <a:highlight>
                  <a:srgbClr val="FFFF00"/>
                </a:highlight>
              </a:rPr>
              <a:t>, International and Domestic Delegate for Canadian Red Cross</a:t>
            </a:r>
          </a:p>
          <a:p>
            <a:pPr lvl="1" rtl="0" fontAlgn="base"/>
            <a:r>
              <a:rPr lang="en-US" sz="4000">
                <a:highlight>
                  <a:srgbClr val="FFFF00"/>
                </a:highlight>
              </a:rPr>
              <a:t>Cyclone </a:t>
            </a:r>
            <a:r>
              <a:rPr lang="en-US" sz="4000" err="1">
                <a:highlight>
                  <a:srgbClr val="FFFF00"/>
                </a:highlight>
              </a:rPr>
              <a:t>Idai</a:t>
            </a:r>
            <a:endParaRPr lang="en-US" sz="4000">
              <a:highlight>
                <a:srgbClr val="FFFF00"/>
              </a:highlight>
            </a:endParaRPr>
          </a:p>
          <a:p>
            <a:pPr lvl="1" rtl="0" fontAlgn="base"/>
            <a:r>
              <a:rPr lang="en-US" sz="4000">
                <a:highlight>
                  <a:srgbClr val="FFFF00"/>
                </a:highlight>
              </a:rPr>
              <a:t>Grand Forks Flood 2018</a:t>
            </a:r>
          </a:p>
          <a:p>
            <a:pPr lvl="1" rtl="0" fontAlgn="base"/>
            <a:r>
              <a:rPr lang="en-US" sz="4000">
                <a:highlight>
                  <a:srgbClr val="FFFF00"/>
                </a:highlight>
              </a:rPr>
              <a:t>BC Fires 2018</a:t>
            </a:r>
          </a:p>
          <a:p>
            <a:pPr lvl="1" rtl="0" fontAlgn="base"/>
            <a:r>
              <a:rPr lang="en-US" sz="4000">
                <a:highlight>
                  <a:srgbClr val="FFFF00"/>
                </a:highlight>
              </a:rPr>
              <a:t>Senior Manager, Communications</a:t>
            </a:r>
          </a:p>
          <a:p>
            <a:pPr marL="558800" lvl="1" indent="0" rtl="0" fontAlgn="base">
              <a:buNone/>
            </a:pPr>
            <a:endParaRPr lang="en-US" sz="4800"/>
          </a:p>
        </p:txBody>
      </p:sp>
      <p:sp>
        <p:nvSpPr>
          <p:cNvPr id="138" name="Line"/>
          <p:cNvSpPr/>
          <p:nvPr/>
        </p:nvSpPr>
        <p:spPr>
          <a:xfrm>
            <a:off x="863600" y="2082800"/>
            <a:ext cx="10967045" cy="0"/>
          </a:xfrm>
          <a:prstGeom prst="line">
            <a:avLst/>
          </a:prstGeom>
          <a:ln w="63500">
            <a:solidFill>
              <a:srgbClr val="EE0000"/>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4" name="Picture 3">
            <a:extLst>
              <a:ext uri="{FF2B5EF4-FFF2-40B4-BE49-F238E27FC236}">
                <a16:creationId xmlns:a16="http://schemas.microsoft.com/office/drawing/2014/main" id="{176B185C-7E73-4B7D-856B-61932ACCCDCE}"/>
              </a:ext>
            </a:extLst>
          </p:cNvPr>
          <p:cNvPicPr>
            <a:picLocks noChangeAspect="1"/>
          </p:cNvPicPr>
          <p:nvPr/>
        </p:nvPicPr>
        <p:blipFill>
          <a:blip r:embed="rId3"/>
          <a:stretch>
            <a:fillRect/>
          </a:stretch>
        </p:blipFill>
        <p:spPr>
          <a:xfrm>
            <a:off x="12553356" y="0"/>
            <a:ext cx="11830644" cy="13716000"/>
          </a:xfrm>
          <a:prstGeom prst="rect">
            <a:avLst/>
          </a:prstGeom>
        </p:spPr>
      </p:pic>
    </p:spTree>
    <p:extLst>
      <p:ext uri="{BB962C8B-B14F-4D97-AF65-F5344CB8AC3E}">
        <p14:creationId xmlns:p14="http://schemas.microsoft.com/office/powerpoint/2010/main" val="1990713320"/>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Rectangle"/>
          <p:cNvSpPr/>
          <p:nvPr/>
        </p:nvSpPr>
        <p:spPr>
          <a:xfrm>
            <a:off x="0" y="-25400"/>
            <a:ext cx="24384000" cy="13766800"/>
          </a:xfrm>
          <a:prstGeom prst="rect">
            <a:avLst/>
          </a:prstGeom>
          <a:solidFill>
            <a:srgbClr val="EE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42" name="Break / Pause"/>
          <p:cNvSpPr txBox="1">
            <a:spLocks noGrp="1"/>
          </p:cNvSpPr>
          <p:nvPr>
            <p:ph type="subTitle" sz="quarter" idx="1"/>
          </p:nvPr>
        </p:nvSpPr>
        <p:spPr>
          <a:xfrm>
            <a:off x="917678" y="6192896"/>
            <a:ext cx="22548644" cy="1655704"/>
          </a:xfrm>
          <a:prstGeom prst="rect">
            <a:avLst/>
          </a:prstGeom>
        </p:spPr>
        <p:txBody>
          <a:bodyPr/>
          <a:lstStyle>
            <a:lvl1pPr defTabSz="457200">
              <a:lnSpc>
                <a:spcPct val="90000"/>
              </a:lnSpc>
              <a:defRPr sz="10000" b="1">
                <a:solidFill>
                  <a:srgbClr val="FFFFFF"/>
                </a:solidFill>
              </a:defRPr>
            </a:lvl1pPr>
          </a:lstStyle>
          <a:p>
            <a:r>
              <a:rPr lang="en-US">
                <a:latin typeface="Arial"/>
                <a:cs typeface="Arial"/>
              </a:rPr>
              <a:t>Questions?</a:t>
            </a:r>
            <a:endParaRPr lang="en-US">
              <a:latin typeface="Arial" panose="020B0604020202020204" pitchFamily="34" charset="0"/>
              <a:cs typeface="Arial" panose="020B0604020202020204" pitchFamily="34" charset="0"/>
            </a:endParaRP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Did you know photo.jpg" descr="Did you know photo.jpg"/>
          <p:cNvPicPr>
            <a:picLocks noChangeAspect="1"/>
          </p:cNvPicPr>
          <p:nvPr/>
        </p:nvPicPr>
        <p:blipFill>
          <a:blip r:embed="rId2"/>
          <a:srcRect t="25610" b="8621"/>
          <a:stretch>
            <a:fillRect/>
          </a:stretch>
        </p:blipFill>
        <p:spPr>
          <a:xfrm>
            <a:off x="0" y="-1"/>
            <a:ext cx="24518938" cy="10750380"/>
          </a:xfrm>
          <a:prstGeom prst="rect">
            <a:avLst/>
          </a:prstGeom>
          <a:ln w="12700">
            <a:miter lim="400000"/>
          </a:ln>
        </p:spPr>
      </p:pic>
      <p:sp>
        <p:nvSpPr>
          <p:cNvPr id="145" name="Rectangle"/>
          <p:cNvSpPr/>
          <p:nvPr/>
        </p:nvSpPr>
        <p:spPr>
          <a:xfrm>
            <a:off x="0" y="0"/>
            <a:ext cx="24518938" cy="10750550"/>
          </a:xfrm>
          <a:prstGeom prst="rect">
            <a:avLst/>
          </a:prstGeom>
          <a:solidFill>
            <a:srgbClr val="000000">
              <a:alpha val="12336"/>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146" name="walmartlockup-FA_WM CRC BI.png" descr="walmartlockup-FA_WM CRC BI.png"/>
          <p:cNvPicPr>
            <a:picLocks noChangeAspect="1"/>
          </p:cNvPicPr>
          <p:nvPr/>
        </p:nvPicPr>
        <p:blipFill>
          <a:blip r:embed="rId3"/>
          <a:stretch>
            <a:fillRect/>
          </a:stretch>
        </p:blipFill>
        <p:spPr>
          <a:xfrm>
            <a:off x="667369" y="11304002"/>
            <a:ext cx="8390701" cy="1788249"/>
          </a:xfrm>
          <a:prstGeom prst="rect">
            <a:avLst/>
          </a:prstGeom>
          <a:ln w="12700">
            <a:miter lim="400000"/>
          </a:ln>
        </p:spPr>
      </p:pic>
      <p:sp>
        <p:nvSpPr>
          <p:cNvPr id="147" name="Thank you / Merci"/>
          <p:cNvSpPr txBox="1">
            <a:spLocks noGrp="1"/>
          </p:cNvSpPr>
          <p:nvPr>
            <p:ph type="body" sz="quarter" idx="1"/>
          </p:nvPr>
        </p:nvSpPr>
        <p:spPr>
          <a:xfrm>
            <a:off x="774700" y="8632585"/>
            <a:ext cx="22548643" cy="1655705"/>
          </a:xfrm>
          <a:prstGeom prst="rect">
            <a:avLst/>
          </a:prstGeom>
        </p:spPr>
        <p:txBody>
          <a:bodyPr anchor="t"/>
          <a:lstStyle>
            <a:lvl1pPr marL="0" indent="0" defTabSz="457200">
              <a:lnSpc>
                <a:spcPct val="110000"/>
              </a:lnSpc>
              <a:spcBef>
                <a:spcPts val="0"/>
              </a:spcBef>
              <a:buSzTx/>
              <a:buNone/>
              <a:defRPr sz="11000" b="1">
                <a:solidFill>
                  <a:srgbClr val="FFFFFF"/>
                </a:solidFill>
              </a:defRPr>
            </a:lvl1pPr>
          </a:lstStyle>
          <a:p>
            <a:r>
              <a:rPr>
                <a:latin typeface="Arial" panose="020B0604020202020204" pitchFamily="34" charset="0"/>
                <a:cs typeface="Arial" panose="020B0604020202020204" pitchFamily="34" charset="0"/>
              </a:rPr>
              <a:t>Thank you / Merci</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Title goes here"/>
          <p:cNvSpPr txBox="1">
            <a:spLocks noGrp="1"/>
          </p:cNvSpPr>
          <p:nvPr>
            <p:ph type="ctrTitle"/>
          </p:nvPr>
        </p:nvSpPr>
        <p:spPr>
          <a:xfrm>
            <a:off x="863600" y="800100"/>
            <a:ext cx="20828000" cy="1336179"/>
          </a:xfrm>
          <a:prstGeom prst="rect">
            <a:avLst/>
          </a:prstGeom>
        </p:spPr>
        <p:txBody>
          <a:bodyPr anchor="t"/>
          <a:lstStyle>
            <a:lvl1pPr algn="l" defTabSz="457200">
              <a:lnSpc>
                <a:spcPts val="13100"/>
              </a:lnSpc>
              <a:defRPr sz="7200" b="1">
                <a:solidFill>
                  <a:srgbClr val="EE0000"/>
                </a:solidFill>
              </a:defRPr>
            </a:lvl1pPr>
          </a:lstStyle>
          <a:p>
            <a:pPr>
              <a:lnSpc>
                <a:spcPct val="100000"/>
              </a:lnSpc>
            </a:pPr>
            <a:r>
              <a:rPr lang="en-CA">
                <a:latin typeface="Arial" panose="020B0604020202020204" pitchFamily="34" charset="0"/>
                <a:cs typeface="Arial" panose="020B0604020202020204" pitchFamily="34" charset="0"/>
              </a:rPr>
              <a:t>Background </a:t>
            </a:r>
            <a:endParaRPr>
              <a:latin typeface="Arial" panose="020B0604020202020204" pitchFamily="34" charset="0"/>
              <a:cs typeface="Arial" panose="020B0604020202020204" pitchFamily="34" charset="0"/>
            </a:endParaRPr>
          </a:p>
        </p:txBody>
      </p:sp>
      <p:sp>
        <p:nvSpPr>
          <p:cNvPr id="131" name="Sed ut perspiciatis unde omnis iste natus error sit voluptatem accusantium doloremque laudantium, totam rem aperiam, eaque ipsa quae ab illo inventore veritatis et quasi architecto beatae vitae dicta sunt explicabo. Nemo enim ipsam voluptatem quia volupt"/>
          <p:cNvSpPr txBox="1">
            <a:spLocks noGrp="1"/>
          </p:cNvSpPr>
          <p:nvPr>
            <p:ph type="subTitle" idx="1"/>
          </p:nvPr>
        </p:nvSpPr>
        <p:spPr>
          <a:xfrm>
            <a:off x="863600" y="2806700"/>
            <a:ext cx="20828000" cy="10015290"/>
          </a:xfrm>
          <a:prstGeom prst="rect">
            <a:avLst/>
          </a:prstGeom>
        </p:spPr>
        <p:txBody>
          <a:bodyPr lIns="50800" tIns="50800" rIns="50800" bIns="50800" anchor="t">
            <a:noAutofit/>
          </a:bodyPr>
          <a:lstStyle>
            <a:lvl1pPr algn="l" defTabSz="457200">
              <a:lnSpc>
                <a:spcPct val="110000"/>
              </a:lnSpc>
              <a:defRPr sz="3600"/>
            </a:lvl1pPr>
          </a:lstStyle>
          <a:p>
            <a:pPr rtl="0" fontAlgn="base">
              <a:lnSpc>
                <a:spcPct val="200000"/>
              </a:lnSpc>
            </a:pPr>
            <a:r>
              <a:rPr lang="en-US" sz="5400"/>
              <a:t>Walmart over the years</a:t>
            </a:r>
            <a:r>
              <a:rPr lang="en-US" sz="4400"/>
              <a:t> </a:t>
            </a:r>
          </a:p>
          <a:p>
            <a:pPr marL="571500" indent="-571500">
              <a:lnSpc>
                <a:spcPct val="200000"/>
              </a:lnSpc>
              <a:buFont typeface="Arial" panose="020B0604020202020204" pitchFamily="34" charset="0"/>
              <a:buChar char="•"/>
            </a:pPr>
            <a:r>
              <a:rPr lang="en-US" sz="4400"/>
              <a:t>First campaign was in 2003 </a:t>
            </a:r>
          </a:p>
          <a:p>
            <a:pPr marL="571500" indent="-571500" rtl="0" fontAlgn="base">
              <a:lnSpc>
                <a:spcPct val="200000"/>
              </a:lnSpc>
              <a:buFont typeface="Arial" panose="020B0604020202020204" pitchFamily="34" charset="0"/>
              <a:buChar char="•"/>
            </a:pPr>
            <a:r>
              <a:rPr lang="en-US" sz="4400"/>
              <a:t>The campaign is now in its 17</a:t>
            </a:r>
            <a:r>
              <a:rPr lang="en-US" sz="4400" baseline="30000"/>
              <a:t>th</a:t>
            </a:r>
            <a:r>
              <a:rPr lang="en-US" sz="4400"/>
              <a:t> year </a:t>
            </a:r>
          </a:p>
          <a:p>
            <a:pPr marL="571500" indent="-571500" rtl="0" fontAlgn="base">
              <a:lnSpc>
                <a:spcPct val="200000"/>
              </a:lnSpc>
              <a:buFont typeface="Arial" panose="020B0604020202020204" pitchFamily="34" charset="0"/>
              <a:buChar char="•"/>
            </a:pPr>
            <a:r>
              <a:rPr lang="en-US" sz="4400"/>
              <a:t>Walmart has raised over $50 million for emergency response and preparedness </a:t>
            </a:r>
          </a:p>
          <a:p>
            <a:pPr marL="571500" indent="-571500" rtl="0" fontAlgn="base">
              <a:lnSpc>
                <a:spcPct val="200000"/>
              </a:lnSpc>
              <a:buFont typeface="Arial" panose="020B0604020202020204" pitchFamily="34" charset="0"/>
              <a:buChar char="•"/>
            </a:pPr>
            <a:r>
              <a:rPr lang="en-US" sz="4400"/>
              <a:t>National goal for 2020 is $2.5 million  </a:t>
            </a:r>
          </a:p>
          <a:p>
            <a:pPr marL="571500" indent="-571500" rtl="0" fontAlgn="base">
              <a:lnSpc>
                <a:spcPct val="200000"/>
              </a:lnSpc>
              <a:buFont typeface="Arial" panose="020B0604020202020204" pitchFamily="34" charset="0"/>
              <a:buChar char="•"/>
            </a:pPr>
            <a:r>
              <a:rPr lang="en-US" sz="4400"/>
              <a:t>Walmart will match up to $2,000 per store and up to $820,000</a:t>
            </a:r>
          </a:p>
        </p:txBody>
      </p:sp>
      <p:sp>
        <p:nvSpPr>
          <p:cNvPr id="132" name="Line"/>
          <p:cNvSpPr/>
          <p:nvPr/>
        </p:nvSpPr>
        <p:spPr>
          <a:xfrm>
            <a:off x="863600" y="2082800"/>
            <a:ext cx="22656799" cy="0"/>
          </a:xfrm>
          <a:prstGeom prst="line">
            <a:avLst/>
          </a:prstGeom>
          <a:ln w="63500">
            <a:solidFill>
              <a:srgbClr val="EE0000"/>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Title Goes Here"/>
          <p:cNvSpPr txBox="1">
            <a:spLocks noGrp="1"/>
          </p:cNvSpPr>
          <p:nvPr>
            <p:ph type="title"/>
          </p:nvPr>
        </p:nvSpPr>
        <p:spPr>
          <a:xfrm>
            <a:off x="863600" y="800100"/>
            <a:ext cx="20828000" cy="1397000"/>
          </a:xfrm>
          <a:prstGeom prst="rect">
            <a:avLst/>
          </a:prstGeom>
        </p:spPr>
        <p:txBody>
          <a:bodyPr anchor="t">
            <a:noAutofit/>
          </a:bodyPr>
          <a:lstStyle>
            <a:lvl1pPr algn="l" defTabSz="457200">
              <a:lnSpc>
                <a:spcPts val="13100"/>
              </a:lnSpc>
              <a:defRPr sz="7200" b="1">
                <a:solidFill>
                  <a:srgbClr val="EE0000"/>
                </a:solidFill>
              </a:defRPr>
            </a:lvl1pPr>
          </a:lstStyle>
          <a:p>
            <a:pPr>
              <a:lnSpc>
                <a:spcPct val="100000"/>
              </a:lnSpc>
            </a:pPr>
            <a:r>
              <a:rPr lang="en-CA">
                <a:latin typeface="Arial" panose="020B0604020202020204" pitchFamily="34" charset="0"/>
                <a:cs typeface="Arial" panose="020B0604020202020204" pitchFamily="34" charset="0"/>
              </a:rPr>
              <a:t>How the Campaign Works </a:t>
            </a:r>
            <a:endParaRPr>
              <a:latin typeface="Arial" panose="020B0604020202020204" pitchFamily="34" charset="0"/>
              <a:cs typeface="Arial" panose="020B0604020202020204" pitchFamily="34" charset="0"/>
            </a:endParaRPr>
          </a:p>
        </p:txBody>
      </p:sp>
      <p:sp>
        <p:nvSpPr>
          <p:cNvPr id="137" name="1 image right with text…"/>
          <p:cNvSpPr txBox="1">
            <a:spLocks noGrp="1"/>
          </p:cNvSpPr>
          <p:nvPr>
            <p:ph type="body" sz="half" idx="1"/>
          </p:nvPr>
        </p:nvSpPr>
        <p:spPr>
          <a:xfrm>
            <a:off x="863600" y="2806700"/>
            <a:ext cx="10967046" cy="9597381"/>
          </a:xfrm>
          <a:prstGeom prst="rect">
            <a:avLst/>
          </a:prstGeom>
        </p:spPr>
        <p:txBody>
          <a:bodyPr anchor="t">
            <a:noAutofit/>
          </a:bodyPr>
          <a:lstStyle/>
          <a:p>
            <a:pPr rtl="0" fontAlgn="base"/>
            <a:r>
              <a:rPr lang="en-US" sz="4400"/>
              <a:t>A 4-week “ask at cash” campaign  </a:t>
            </a:r>
          </a:p>
          <a:p>
            <a:pPr rtl="0" fontAlgn="base"/>
            <a:r>
              <a:rPr lang="en-US" sz="4400"/>
              <a:t>At check out, Walmart cashiers ask customers if they want to donate </a:t>
            </a:r>
          </a:p>
          <a:p>
            <a:pPr rtl="0" fontAlgn="base"/>
            <a:r>
              <a:rPr lang="en-US" sz="4400"/>
              <a:t>Customers can donate $1, $2, $5 or more  </a:t>
            </a:r>
          </a:p>
          <a:p>
            <a:pPr rtl="0" fontAlgn="base"/>
            <a:r>
              <a:rPr lang="en-US" sz="4400"/>
              <a:t>Customers can also donate at the self-checkout kiosks </a:t>
            </a:r>
          </a:p>
          <a:p>
            <a:pPr marL="0" indent="0" defTabSz="457200">
              <a:spcBef>
                <a:spcPts val="0"/>
              </a:spcBef>
              <a:buNone/>
              <a:defRPr sz="3600"/>
            </a:pPr>
            <a:endParaRPr sz="4800">
              <a:latin typeface="Arial" panose="020B0604020202020204" pitchFamily="34" charset="0"/>
              <a:cs typeface="Arial" panose="020B0604020202020204" pitchFamily="34" charset="0"/>
            </a:endParaRPr>
          </a:p>
        </p:txBody>
      </p:sp>
      <p:sp>
        <p:nvSpPr>
          <p:cNvPr id="138" name="Line"/>
          <p:cNvSpPr/>
          <p:nvPr/>
        </p:nvSpPr>
        <p:spPr>
          <a:xfrm>
            <a:off x="863600" y="2082800"/>
            <a:ext cx="10967045" cy="0"/>
          </a:xfrm>
          <a:prstGeom prst="line">
            <a:avLst/>
          </a:prstGeom>
          <a:ln w="63500">
            <a:solidFill>
              <a:srgbClr val="EE0000"/>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4" name="Picture 3" descr="A group of people standing around a table&#10;&#10;Description automatically generated">
            <a:extLst>
              <a:ext uri="{FF2B5EF4-FFF2-40B4-BE49-F238E27FC236}">
                <a16:creationId xmlns:a16="http://schemas.microsoft.com/office/drawing/2014/main" id="{F13CA5AB-151E-4195-8765-93F3046A7E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0506" y="2806700"/>
            <a:ext cx="12193494" cy="8131140"/>
          </a:xfrm>
          <a:prstGeom prst="rect">
            <a:avLst/>
          </a:prstGeom>
        </p:spPr>
      </p:pic>
    </p:spTree>
    <p:extLst>
      <p:ext uri="{BB962C8B-B14F-4D97-AF65-F5344CB8AC3E}">
        <p14:creationId xmlns:p14="http://schemas.microsoft.com/office/powerpoint/2010/main" val="69137145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Title Goes Here"/>
          <p:cNvSpPr txBox="1">
            <a:spLocks noGrp="1"/>
          </p:cNvSpPr>
          <p:nvPr>
            <p:ph type="title"/>
          </p:nvPr>
        </p:nvSpPr>
        <p:spPr>
          <a:xfrm>
            <a:off x="863600" y="800100"/>
            <a:ext cx="20828000" cy="1397000"/>
          </a:xfrm>
          <a:prstGeom prst="rect">
            <a:avLst/>
          </a:prstGeom>
        </p:spPr>
        <p:txBody>
          <a:bodyPr anchor="t">
            <a:noAutofit/>
          </a:bodyPr>
          <a:lstStyle>
            <a:lvl1pPr algn="l" defTabSz="457200">
              <a:lnSpc>
                <a:spcPts val="13100"/>
              </a:lnSpc>
              <a:defRPr sz="7200" b="1">
                <a:solidFill>
                  <a:srgbClr val="EE0000"/>
                </a:solidFill>
              </a:defRPr>
            </a:lvl1pPr>
          </a:lstStyle>
          <a:p>
            <a:pPr>
              <a:lnSpc>
                <a:spcPct val="100000"/>
              </a:lnSpc>
            </a:pPr>
            <a:r>
              <a:rPr lang="en-CA">
                <a:latin typeface="Arial" panose="020B0604020202020204" pitchFamily="34" charset="0"/>
                <a:cs typeface="Arial" panose="020B0604020202020204" pitchFamily="34" charset="0"/>
              </a:rPr>
              <a:t>Ambassadors</a:t>
            </a:r>
            <a:endParaRPr>
              <a:latin typeface="Arial" panose="020B0604020202020204" pitchFamily="34" charset="0"/>
              <a:cs typeface="Arial" panose="020B0604020202020204" pitchFamily="34" charset="0"/>
            </a:endParaRPr>
          </a:p>
        </p:txBody>
      </p:sp>
      <p:sp>
        <p:nvSpPr>
          <p:cNvPr id="137" name="1 image right with text…"/>
          <p:cNvSpPr txBox="1">
            <a:spLocks noGrp="1"/>
          </p:cNvSpPr>
          <p:nvPr>
            <p:ph type="body" sz="half" idx="1"/>
          </p:nvPr>
        </p:nvSpPr>
        <p:spPr>
          <a:xfrm>
            <a:off x="863600" y="2806700"/>
            <a:ext cx="10967046" cy="9597381"/>
          </a:xfrm>
          <a:prstGeom prst="rect">
            <a:avLst/>
          </a:prstGeom>
        </p:spPr>
        <p:txBody>
          <a:bodyPr anchor="t">
            <a:noAutofit/>
          </a:bodyPr>
          <a:lstStyle/>
          <a:p>
            <a:pPr marL="0" indent="0" defTabSz="457200">
              <a:spcBef>
                <a:spcPts val="0"/>
              </a:spcBef>
              <a:buSzTx/>
              <a:buNone/>
              <a:defRPr sz="3600" b="1"/>
            </a:pPr>
            <a:r>
              <a:rPr lang="en-CA" sz="3600"/>
              <a:t>Importance of Red Cross virtual ambassadors</a:t>
            </a:r>
            <a:r>
              <a:rPr lang="en-CA" sz="3600" b="1"/>
              <a:t> </a:t>
            </a:r>
            <a:endParaRPr>
              <a:latin typeface="Arial" panose="020B0604020202020204" pitchFamily="34" charset="0"/>
              <a:cs typeface="Arial" panose="020B0604020202020204" pitchFamily="34" charset="0"/>
            </a:endParaRPr>
          </a:p>
          <a:p>
            <a:pPr rtl="0" fontAlgn="base"/>
            <a:r>
              <a:rPr lang="en-US" sz="4000"/>
              <a:t>Play a crucial role </a:t>
            </a:r>
          </a:p>
          <a:p>
            <a:pPr rtl="0" fontAlgn="base"/>
            <a:r>
              <a:rPr lang="en-US" sz="4000"/>
              <a:t>Are a unique feature of the Red Cross campaign; you are the brand ambassadors  </a:t>
            </a:r>
          </a:p>
          <a:p>
            <a:pPr rtl="0" fontAlgn="base"/>
            <a:r>
              <a:rPr lang="en-US" sz="4000"/>
              <a:t>Support the campaign by providing information on how the funds raised are used </a:t>
            </a:r>
          </a:p>
          <a:p>
            <a:pPr rtl="0" fontAlgn="base"/>
            <a:r>
              <a:rPr lang="en-US" sz="4000"/>
              <a:t>Are there to thank Walmart Associates for their support </a:t>
            </a:r>
          </a:p>
          <a:p>
            <a:pPr rtl="0" fontAlgn="base"/>
            <a:r>
              <a:rPr lang="en-US" sz="4000"/>
              <a:t>Recognize and thank Walmart staff &amp; associates  </a:t>
            </a:r>
          </a:p>
          <a:p>
            <a:pPr marL="476250" indent="-476250">
              <a:spcBef>
                <a:spcPts val="0"/>
              </a:spcBef>
            </a:pPr>
            <a:endParaRPr lang="en-US" sz="3600">
              <a:latin typeface="Arial" panose="020B0604020202020204" pitchFamily="34" charset="0"/>
              <a:cs typeface="Arial" panose="020B0604020202020204" pitchFamily="34" charset="0"/>
            </a:endParaRPr>
          </a:p>
        </p:txBody>
      </p:sp>
      <p:sp>
        <p:nvSpPr>
          <p:cNvPr id="138" name="Line"/>
          <p:cNvSpPr/>
          <p:nvPr/>
        </p:nvSpPr>
        <p:spPr>
          <a:xfrm>
            <a:off x="863600" y="2082800"/>
            <a:ext cx="10967045" cy="0"/>
          </a:xfrm>
          <a:prstGeom prst="line">
            <a:avLst/>
          </a:prstGeom>
          <a:ln w="63500">
            <a:solidFill>
              <a:srgbClr val="EE0000"/>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139" name="41272_DLS00610.jpg" descr="41272_DLS00610.jpg"/>
          <p:cNvPicPr>
            <a:picLocks noChangeAspect="1"/>
          </p:cNvPicPr>
          <p:nvPr/>
        </p:nvPicPr>
        <p:blipFill>
          <a:blip r:embed="rId3"/>
          <a:srcRect l="27535" r="17785"/>
          <a:stretch>
            <a:fillRect/>
          </a:stretch>
        </p:blipFill>
        <p:spPr>
          <a:xfrm>
            <a:off x="13010293" y="-1"/>
            <a:ext cx="11373872" cy="13867212"/>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Title goes here"/>
          <p:cNvSpPr txBox="1">
            <a:spLocks noGrp="1"/>
          </p:cNvSpPr>
          <p:nvPr>
            <p:ph type="ctrTitle"/>
          </p:nvPr>
        </p:nvSpPr>
        <p:spPr>
          <a:xfrm>
            <a:off x="863600" y="800100"/>
            <a:ext cx="20828000" cy="1336179"/>
          </a:xfrm>
          <a:prstGeom prst="rect">
            <a:avLst/>
          </a:prstGeom>
        </p:spPr>
        <p:txBody>
          <a:bodyPr anchor="t"/>
          <a:lstStyle>
            <a:lvl1pPr algn="l" defTabSz="457200">
              <a:lnSpc>
                <a:spcPts val="13100"/>
              </a:lnSpc>
              <a:defRPr sz="7200" b="1">
                <a:solidFill>
                  <a:srgbClr val="EE0000"/>
                </a:solidFill>
              </a:defRPr>
            </a:lvl1pPr>
          </a:lstStyle>
          <a:p>
            <a:pPr>
              <a:lnSpc>
                <a:spcPct val="100000"/>
              </a:lnSpc>
            </a:pPr>
            <a:r>
              <a:rPr lang="en-CA">
                <a:latin typeface="Arial" panose="020B0604020202020204" pitchFamily="34" charset="0"/>
                <a:cs typeface="Arial" panose="020B0604020202020204" pitchFamily="34" charset="0"/>
              </a:rPr>
              <a:t>Key Campaign Timelines </a:t>
            </a:r>
            <a:endParaRPr>
              <a:latin typeface="Arial" panose="020B0604020202020204" pitchFamily="34" charset="0"/>
              <a:cs typeface="Arial" panose="020B0604020202020204" pitchFamily="34" charset="0"/>
            </a:endParaRPr>
          </a:p>
        </p:txBody>
      </p:sp>
      <p:sp>
        <p:nvSpPr>
          <p:cNvPr id="132" name="Line"/>
          <p:cNvSpPr/>
          <p:nvPr/>
        </p:nvSpPr>
        <p:spPr>
          <a:xfrm>
            <a:off x="863600" y="2082800"/>
            <a:ext cx="22656799" cy="0"/>
          </a:xfrm>
          <a:prstGeom prst="line">
            <a:avLst/>
          </a:prstGeom>
          <a:ln w="63500">
            <a:solidFill>
              <a:srgbClr val="EE0000"/>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graphicFrame>
        <p:nvGraphicFramePr>
          <p:cNvPr id="2" name="Table 2">
            <a:extLst>
              <a:ext uri="{FF2B5EF4-FFF2-40B4-BE49-F238E27FC236}">
                <a16:creationId xmlns:a16="http://schemas.microsoft.com/office/drawing/2014/main" id="{AC15E80D-6A89-4D2C-8769-E6308993AA6B}"/>
              </a:ext>
            </a:extLst>
          </p:cNvPr>
          <p:cNvGraphicFramePr>
            <a:graphicFrameLocks noGrp="1"/>
          </p:cNvGraphicFramePr>
          <p:nvPr/>
        </p:nvGraphicFramePr>
        <p:xfrm>
          <a:off x="863600" y="2515649"/>
          <a:ext cx="17553354" cy="10468040"/>
        </p:xfrm>
        <a:graphic>
          <a:graphicData uri="http://schemas.openxmlformats.org/drawingml/2006/table">
            <a:tbl>
              <a:tblPr firstRow="1" bandRow="1">
                <a:tableStyleId>{5940675A-B579-460E-94D1-54222C63F5DA}</a:tableStyleId>
              </a:tblPr>
              <a:tblGrid>
                <a:gridCol w="8776677">
                  <a:extLst>
                    <a:ext uri="{9D8B030D-6E8A-4147-A177-3AD203B41FA5}">
                      <a16:colId xmlns:a16="http://schemas.microsoft.com/office/drawing/2014/main" val="2334364084"/>
                    </a:ext>
                  </a:extLst>
                </a:gridCol>
                <a:gridCol w="8776677">
                  <a:extLst>
                    <a:ext uri="{9D8B030D-6E8A-4147-A177-3AD203B41FA5}">
                      <a16:colId xmlns:a16="http://schemas.microsoft.com/office/drawing/2014/main" val="4115630778"/>
                    </a:ext>
                  </a:extLst>
                </a:gridCol>
              </a:tblGrid>
              <a:tr h="1026808">
                <a:tc>
                  <a:txBody>
                    <a:bodyPr/>
                    <a:lstStyle/>
                    <a:p>
                      <a:pPr algn="l"/>
                      <a:r>
                        <a:rPr lang="en-US" sz="3600" b="1"/>
                        <a:t>Timeline</a:t>
                      </a:r>
                      <a:endParaRPr lang="en-CA" sz="3600" b="1"/>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65000"/>
                      </a:schemeClr>
                    </a:solidFill>
                  </a:tcPr>
                </a:tc>
                <a:tc>
                  <a:txBody>
                    <a:bodyPr/>
                    <a:lstStyle/>
                    <a:p>
                      <a:pPr algn="l"/>
                      <a:r>
                        <a:rPr lang="en-US" sz="3600" b="1"/>
                        <a:t>Action</a:t>
                      </a:r>
                      <a:endParaRPr lang="en-CA" sz="3600" b="1"/>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2401187075"/>
                  </a:ext>
                </a:extLst>
              </a:tr>
              <a:tr h="1026808">
                <a:tc>
                  <a:txBody>
                    <a:bodyPr/>
                    <a:lstStyle/>
                    <a:p>
                      <a:pPr marL="0" marR="0" indent="0" algn="l" defTabSz="825500" rtl="0" latinLnBrk="0">
                        <a:lnSpc>
                          <a:spcPct val="100000"/>
                        </a:lnSpc>
                        <a:spcBef>
                          <a:spcPts val="0"/>
                        </a:spcBef>
                        <a:spcAft>
                          <a:spcPts val="0"/>
                        </a:spcAft>
                        <a:buClrTx/>
                        <a:buSzTx/>
                        <a:buFontTx/>
                        <a:buNone/>
                        <a:tabLst/>
                      </a:pPr>
                      <a:r>
                        <a:rPr lang="en-US" sz="3200" b="0" i="0" u="none" strike="noStrike" cap="none" spc="0" baseline="0">
                          <a:solidFill>
                            <a:schemeClr val="tx1"/>
                          </a:solidFill>
                          <a:uFillTx/>
                          <a:latin typeface="+mn-lt"/>
                          <a:ea typeface="+mn-ea"/>
                          <a:cs typeface="+mn-cs"/>
                          <a:sym typeface="Helvetica Neue Light"/>
                        </a:rPr>
                        <a:t>June 10</a:t>
                      </a:r>
                      <a:r>
                        <a:rPr lang="en-US" sz="3200" b="0" i="0" u="none" strike="noStrike" cap="none" spc="0" baseline="30000">
                          <a:solidFill>
                            <a:schemeClr val="tx1"/>
                          </a:solidFill>
                          <a:uFillTx/>
                          <a:latin typeface="+mn-lt"/>
                          <a:ea typeface="+mn-ea"/>
                          <a:cs typeface="+mn-cs"/>
                          <a:sym typeface="Helvetica Neue Light"/>
                        </a:rPr>
                        <a:t>th</a:t>
                      </a:r>
                      <a:r>
                        <a:rPr lang="en-US" sz="3200" b="0" i="0" u="none" strike="noStrike" cap="none" spc="0" baseline="0">
                          <a:solidFill>
                            <a:schemeClr val="tx1"/>
                          </a:solidFill>
                          <a:uFillTx/>
                          <a:latin typeface="+mn-lt"/>
                          <a:ea typeface="+mn-ea"/>
                          <a:cs typeface="+mn-cs"/>
                          <a:sym typeface="Helvetica Neue Light"/>
                        </a:rPr>
                        <a:t> – 26</a:t>
                      </a:r>
                      <a:r>
                        <a:rPr lang="en-US" sz="3200" b="0" i="0" u="none" strike="noStrike" cap="none" spc="0" baseline="30000">
                          <a:solidFill>
                            <a:schemeClr val="tx1"/>
                          </a:solidFill>
                          <a:uFillTx/>
                          <a:latin typeface="+mn-lt"/>
                          <a:ea typeface="+mn-ea"/>
                          <a:cs typeface="+mn-cs"/>
                          <a:sym typeface="Helvetica Neue Light"/>
                        </a:rPr>
                        <a:t>th</a:t>
                      </a:r>
                      <a:r>
                        <a:rPr lang="en-US" sz="3200" b="0" i="0" u="none" strike="noStrike" cap="none" spc="0" baseline="0">
                          <a:solidFill>
                            <a:schemeClr val="tx1"/>
                          </a:solidFill>
                          <a:uFillTx/>
                          <a:latin typeface="+mn-lt"/>
                          <a:ea typeface="+mn-ea"/>
                          <a:cs typeface="+mn-cs"/>
                          <a:sym typeface="Helvetica Neue Light"/>
                        </a:rPr>
                        <a:t> </a:t>
                      </a:r>
                      <a:endParaRPr lang="en-CA" sz="3200" b="0" i="0" u="none" strike="noStrike" cap="none" spc="0" baseline="0">
                        <a:solidFill>
                          <a:schemeClr val="tx1"/>
                        </a:solidFill>
                        <a:uFillTx/>
                        <a:latin typeface="+mn-lt"/>
                        <a:ea typeface="+mn-ea"/>
                        <a:cs typeface="+mn-cs"/>
                        <a:sym typeface="Helvetica Neue Light"/>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marL="0" marR="0" indent="0" algn="l" defTabSz="825500" rtl="0" latinLnBrk="0">
                        <a:lnSpc>
                          <a:spcPct val="100000"/>
                        </a:lnSpc>
                        <a:spcBef>
                          <a:spcPts val="0"/>
                        </a:spcBef>
                        <a:spcAft>
                          <a:spcPts val="0"/>
                        </a:spcAft>
                        <a:buClrTx/>
                        <a:buSzTx/>
                        <a:buFontTx/>
                        <a:buNone/>
                        <a:tabLst/>
                      </a:pPr>
                      <a:r>
                        <a:rPr lang="en-US" sz="3200" b="0" i="0" u="none" strike="noStrike" cap="none" spc="0" baseline="0">
                          <a:solidFill>
                            <a:schemeClr val="tx1"/>
                          </a:solidFill>
                          <a:uFillTx/>
                          <a:latin typeface="+mn-lt"/>
                          <a:ea typeface="+mn-ea"/>
                          <a:cs typeface="+mn-cs"/>
                          <a:sym typeface="Helvetica Neue Light"/>
                        </a:rPr>
                        <a:t>Ambassador Training via video/telephone </a:t>
                      </a:r>
                      <a:endParaRPr lang="en-CA" sz="3200" b="0" i="0" u="none" strike="noStrike" cap="none" spc="0" baseline="0">
                        <a:solidFill>
                          <a:schemeClr val="tx1"/>
                        </a:solidFill>
                        <a:uFillTx/>
                        <a:latin typeface="+mn-lt"/>
                        <a:ea typeface="+mn-ea"/>
                        <a:cs typeface="+mn-cs"/>
                        <a:sym typeface="Helvetica Neue Light"/>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655154931"/>
                  </a:ext>
                </a:extLst>
              </a:tr>
              <a:tr h="1026808">
                <a:tc>
                  <a:txBody>
                    <a:bodyPr/>
                    <a:lstStyle/>
                    <a:p>
                      <a:pPr marL="0" marR="0" indent="0" algn="l" defTabSz="825500" rtl="0" latinLnBrk="0">
                        <a:lnSpc>
                          <a:spcPct val="100000"/>
                        </a:lnSpc>
                        <a:spcBef>
                          <a:spcPts val="0"/>
                        </a:spcBef>
                        <a:spcAft>
                          <a:spcPts val="0"/>
                        </a:spcAft>
                        <a:buClrTx/>
                        <a:buSzTx/>
                        <a:buFontTx/>
                        <a:buNone/>
                        <a:tabLst/>
                      </a:pPr>
                      <a:r>
                        <a:rPr lang="en-US" sz="3200" b="0" i="0" u="none" strike="noStrike" cap="none" spc="0" baseline="0">
                          <a:solidFill>
                            <a:schemeClr val="tx1"/>
                          </a:solidFill>
                          <a:uFillTx/>
                          <a:latin typeface="+mn-lt"/>
                          <a:ea typeface="+mn-ea"/>
                          <a:cs typeface="+mn-cs"/>
                          <a:sym typeface="Helvetica Neue Light"/>
                        </a:rPr>
                        <a:t>June 18</a:t>
                      </a:r>
                      <a:r>
                        <a:rPr lang="en-US" sz="3200" b="0" i="0" u="none" strike="noStrike" cap="none" spc="0" baseline="30000">
                          <a:solidFill>
                            <a:schemeClr val="tx1"/>
                          </a:solidFill>
                          <a:uFillTx/>
                          <a:latin typeface="+mn-lt"/>
                          <a:ea typeface="+mn-ea"/>
                          <a:cs typeface="+mn-cs"/>
                          <a:sym typeface="Helvetica Neue Light"/>
                        </a:rPr>
                        <a:t>th</a:t>
                      </a:r>
                      <a:r>
                        <a:rPr lang="en-US" sz="3200" b="0" i="0" u="none" strike="noStrike" cap="none" spc="0" baseline="0">
                          <a:solidFill>
                            <a:schemeClr val="tx1"/>
                          </a:solidFill>
                          <a:uFillTx/>
                          <a:latin typeface="+mn-lt"/>
                          <a:ea typeface="+mn-ea"/>
                          <a:cs typeface="+mn-cs"/>
                          <a:sym typeface="Helvetica Neue Light"/>
                        </a:rPr>
                        <a:t> – 26</a:t>
                      </a:r>
                      <a:r>
                        <a:rPr lang="en-US" sz="3200" b="0" i="0" u="none" strike="noStrike" cap="none" spc="0" baseline="30000">
                          <a:solidFill>
                            <a:schemeClr val="tx1"/>
                          </a:solidFill>
                          <a:uFillTx/>
                          <a:latin typeface="+mn-lt"/>
                          <a:ea typeface="+mn-ea"/>
                          <a:cs typeface="+mn-cs"/>
                          <a:sym typeface="Helvetica Neue Light"/>
                        </a:rPr>
                        <a:t>th</a:t>
                      </a:r>
                      <a:r>
                        <a:rPr lang="en-US" sz="3200" b="0" i="0" u="none" strike="noStrike" cap="none" spc="0" baseline="0">
                          <a:solidFill>
                            <a:schemeClr val="tx1"/>
                          </a:solidFill>
                          <a:uFillTx/>
                          <a:latin typeface="+mn-lt"/>
                          <a:ea typeface="+mn-ea"/>
                          <a:cs typeface="+mn-cs"/>
                          <a:sym typeface="Helvetica Neue Light"/>
                        </a:rPr>
                        <a:t> </a:t>
                      </a:r>
                      <a:endParaRPr lang="en-CA" sz="3200" b="0" i="0" u="none" strike="noStrike" cap="none" spc="0" baseline="0">
                        <a:solidFill>
                          <a:schemeClr val="tx1"/>
                        </a:solidFill>
                        <a:uFillTx/>
                        <a:latin typeface="+mn-lt"/>
                        <a:ea typeface="+mn-ea"/>
                        <a:cs typeface="+mn-cs"/>
                        <a:sym typeface="Helvetica Neue Light"/>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marL="0" marR="0" indent="0" algn="l" defTabSz="825500" rtl="0" latinLnBrk="0">
                        <a:lnSpc>
                          <a:spcPct val="100000"/>
                        </a:lnSpc>
                        <a:spcBef>
                          <a:spcPts val="0"/>
                        </a:spcBef>
                        <a:spcAft>
                          <a:spcPts val="0"/>
                        </a:spcAft>
                        <a:buClrTx/>
                        <a:buSzTx/>
                        <a:buFontTx/>
                        <a:buNone/>
                        <a:tabLst/>
                      </a:pPr>
                      <a:r>
                        <a:rPr lang="en-US" sz="3200" b="0" i="0" u="none" strike="noStrike" cap="none" spc="0" baseline="0">
                          <a:solidFill>
                            <a:schemeClr val="tx1"/>
                          </a:solidFill>
                          <a:uFillTx/>
                          <a:latin typeface="+mn-lt"/>
                          <a:ea typeface="+mn-ea"/>
                          <a:cs typeface="+mn-cs"/>
                          <a:sym typeface="Helvetica Neue Light"/>
                        </a:rPr>
                        <a:t>Initial Contact with Store Manager </a:t>
                      </a:r>
                      <a:endParaRPr lang="en-CA" sz="3200" b="0" i="0" u="none" strike="noStrike" cap="none" spc="0" baseline="0">
                        <a:solidFill>
                          <a:schemeClr val="tx1"/>
                        </a:solidFill>
                        <a:uFillTx/>
                        <a:latin typeface="+mn-lt"/>
                        <a:ea typeface="+mn-ea"/>
                        <a:cs typeface="+mn-cs"/>
                        <a:sym typeface="Helvetica Neue Light"/>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241312208"/>
                  </a:ext>
                </a:extLst>
              </a:tr>
              <a:tr h="1053243">
                <a:tc>
                  <a:txBody>
                    <a:bodyPr/>
                    <a:lstStyle/>
                    <a:p>
                      <a:pPr marL="0" marR="0" indent="0" algn="l" defTabSz="825500" rtl="0" fontAlgn="base" latinLnBrk="0">
                        <a:lnSpc>
                          <a:spcPct val="100000"/>
                        </a:lnSpc>
                        <a:spcBef>
                          <a:spcPts val="0"/>
                        </a:spcBef>
                        <a:spcAft>
                          <a:spcPts val="0"/>
                        </a:spcAft>
                        <a:buClrTx/>
                        <a:buSzTx/>
                        <a:buFontTx/>
                        <a:buNone/>
                        <a:tabLst/>
                      </a:pPr>
                      <a:r>
                        <a:rPr lang="en-US" sz="3200" b="0" i="0" u="none" strike="noStrike" cap="none" spc="0" baseline="0">
                          <a:solidFill>
                            <a:schemeClr val="tx1"/>
                          </a:solidFill>
                          <a:uFillTx/>
                          <a:latin typeface="+mn-lt"/>
                          <a:ea typeface="+mn-ea"/>
                          <a:cs typeface="+mn-cs"/>
                          <a:sym typeface="Helvetica Neue Light"/>
                        </a:rPr>
                        <a:t>By June 26</a:t>
                      </a:r>
                      <a:r>
                        <a:rPr lang="en-US" sz="3200" b="0" i="0" u="none" strike="noStrike" cap="none" spc="0" baseline="30000">
                          <a:solidFill>
                            <a:schemeClr val="tx1"/>
                          </a:solidFill>
                          <a:uFillTx/>
                          <a:latin typeface="+mn-lt"/>
                          <a:ea typeface="+mn-ea"/>
                          <a:cs typeface="+mn-cs"/>
                          <a:sym typeface="Helvetica Neue Light"/>
                        </a:rPr>
                        <a:t>th</a:t>
                      </a:r>
                      <a:r>
                        <a:rPr lang="en-US" sz="3200" b="0" i="0" u="none" strike="noStrike" cap="none" spc="0" baseline="0">
                          <a:solidFill>
                            <a:schemeClr val="tx1"/>
                          </a:solidFill>
                          <a:uFillTx/>
                          <a:latin typeface="+mn-lt"/>
                          <a:ea typeface="+mn-ea"/>
                          <a:cs typeface="+mn-cs"/>
                          <a:sym typeface="Helvetica Neue Light"/>
                        </a:rPr>
                        <a:t> </a:t>
                      </a:r>
                    </a:p>
                    <a:p>
                      <a:pPr marL="0" marR="0" indent="0" algn="l" defTabSz="825500" rtl="0" fontAlgn="base" latinLnBrk="0">
                        <a:lnSpc>
                          <a:spcPct val="100000"/>
                        </a:lnSpc>
                        <a:spcBef>
                          <a:spcPts val="0"/>
                        </a:spcBef>
                        <a:spcAft>
                          <a:spcPts val="0"/>
                        </a:spcAft>
                        <a:buClrTx/>
                        <a:buSzTx/>
                        <a:buFontTx/>
                        <a:buNone/>
                        <a:tabLst/>
                      </a:pPr>
                      <a:r>
                        <a:rPr lang="en-US" sz="3200" b="0" i="0" u="none" strike="noStrike" cap="none" spc="0" baseline="0">
                          <a:solidFill>
                            <a:schemeClr val="tx1"/>
                          </a:solidFill>
                          <a:uFillTx/>
                          <a:latin typeface="+mn-lt"/>
                          <a:ea typeface="+mn-ea"/>
                          <a:cs typeface="+mn-cs"/>
                          <a:sym typeface="Helvetica Neue Light"/>
                        </a:rPr>
                        <a:t>  </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marL="0" marR="0" indent="0" algn="l" defTabSz="825500" rtl="0" fontAlgn="base" latinLnBrk="0">
                        <a:lnSpc>
                          <a:spcPct val="100000"/>
                        </a:lnSpc>
                        <a:spcBef>
                          <a:spcPts val="0"/>
                        </a:spcBef>
                        <a:spcAft>
                          <a:spcPts val="0"/>
                        </a:spcAft>
                        <a:buClrTx/>
                        <a:buSzTx/>
                        <a:buFontTx/>
                        <a:buNone/>
                        <a:tabLst/>
                      </a:pPr>
                      <a:r>
                        <a:rPr lang="en-US" sz="3200" b="0" i="0" u="none" strike="noStrike" cap="none" spc="0" baseline="0">
                          <a:solidFill>
                            <a:schemeClr val="tx1"/>
                          </a:solidFill>
                          <a:uFillTx/>
                          <a:latin typeface="+mn-lt"/>
                          <a:ea typeface="+mn-ea"/>
                          <a:cs typeface="+mn-cs"/>
                          <a:sym typeface="Helvetica Neue Light"/>
                        </a:rPr>
                        <a:t>Campaign Support Package for Store Lead </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489050143"/>
                  </a:ext>
                </a:extLst>
              </a:tr>
              <a:tr h="1053243">
                <a:tc>
                  <a:txBody>
                    <a:bodyPr/>
                    <a:lstStyle/>
                    <a:p>
                      <a:pPr marL="0" marR="0" indent="0" algn="l" defTabSz="825500" rtl="0" fontAlgn="base" latinLnBrk="0">
                        <a:lnSpc>
                          <a:spcPct val="100000"/>
                        </a:lnSpc>
                        <a:spcBef>
                          <a:spcPts val="0"/>
                        </a:spcBef>
                        <a:spcAft>
                          <a:spcPts val="0"/>
                        </a:spcAft>
                        <a:buClrTx/>
                        <a:buSzTx/>
                        <a:buFontTx/>
                        <a:buNone/>
                        <a:tabLst/>
                      </a:pPr>
                      <a:r>
                        <a:rPr lang="en-US" sz="3200" b="0" i="0" u="none" strike="noStrike" cap="none" spc="0" baseline="0">
                          <a:solidFill>
                            <a:schemeClr val="tx1"/>
                          </a:solidFill>
                          <a:uFillTx/>
                          <a:latin typeface="+mn-lt"/>
                          <a:ea typeface="+mn-ea"/>
                          <a:cs typeface="+mn-cs"/>
                          <a:sym typeface="Helvetica Neue Light"/>
                        </a:rPr>
                        <a:t>June 22</a:t>
                      </a:r>
                      <a:r>
                        <a:rPr lang="en-US" sz="3200" b="0" i="0" u="none" strike="noStrike" cap="none" spc="0" baseline="30000">
                          <a:solidFill>
                            <a:schemeClr val="tx1"/>
                          </a:solidFill>
                          <a:uFillTx/>
                          <a:latin typeface="+mn-lt"/>
                          <a:ea typeface="+mn-ea"/>
                          <a:cs typeface="+mn-cs"/>
                          <a:sym typeface="Helvetica Neue Light"/>
                        </a:rPr>
                        <a:t>nd</a:t>
                      </a:r>
                      <a:r>
                        <a:rPr lang="en-US" sz="3200" b="0" i="0" u="none" strike="noStrike" cap="none" spc="0" baseline="0">
                          <a:solidFill>
                            <a:schemeClr val="tx1"/>
                          </a:solidFill>
                          <a:uFillTx/>
                          <a:latin typeface="+mn-lt"/>
                          <a:ea typeface="+mn-ea"/>
                          <a:cs typeface="+mn-cs"/>
                          <a:sym typeface="Helvetica Neue Light"/>
                        </a:rPr>
                        <a:t> – 30</a:t>
                      </a:r>
                      <a:r>
                        <a:rPr lang="en-US" sz="3200" b="0" i="0" u="none" strike="noStrike" cap="none" spc="0" baseline="30000">
                          <a:solidFill>
                            <a:schemeClr val="tx1"/>
                          </a:solidFill>
                          <a:uFillTx/>
                          <a:latin typeface="+mn-lt"/>
                          <a:ea typeface="+mn-ea"/>
                          <a:cs typeface="+mn-cs"/>
                          <a:sym typeface="Helvetica Neue Light"/>
                        </a:rPr>
                        <a:t>th</a:t>
                      </a:r>
                      <a:r>
                        <a:rPr lang="en-US" sz="3200" b="0" i="0" u="none" strike="noStrike" cap="none" spc="0" baseline="0">
                          <a:solidFill>
                            <a:schemeClr val="tx1"/>
                          </a:solidFill>
                          <a:uFillTx/>
                          <a:latin typeface="+mn-lt"/>
                          <a:ea typeface="+mn-ea"/>
                          <a:cs typeface="+mn-cs"/>
                          <a:sym typeface="Helvetica Neue Light"/>
                        </a:rPr>
                        <a:t> </a:t>
                      </a:r>
                    </a:p>
                    <a:p>
                      <a:pPr marL="0" marR="0" indent="0" algn="l" defTabSz="825500" rtl="0" fontAlgn="base" latinLnBrk="0">
                        <a:lnSpc>
                          <a:spcPct val="100000"/>
                        </a:lnSpc>
                        <a:spcBef>
                          <a:spcPts val="0"/>
                        </a:spcBef>
                        <a:spcAft>
                          <a:spcPts val="0"/>
                        </a:spcAft>
                        <a:buClrTx/>
                        <a:buSzTx/>
                        <a:buFontTx/>
                        <a:buNone/>
                        <a:tabLst/>
                      </a:pPr>
                      <a:r>
                        <a:rPr lang="en-US" sz="3200" b="0" i="0" u="none" strike="noStrike" cap="none" spc="0" baseline="0">
                          <a:solidFill>
                            <a:schemeClr val="tx1"/>
                          </a:solidFill>
                          <a:uFillTx/>
                          <a:latin typeface="+mn-lt"/>
                          <a:ea typeface="+mn-ea"/>
                          <a:cs typeface="+mn-cs"/>
                          <a:sym typeface="Helvetica Neue Light"/>
                        </a:rPr>
                        <a:t>  </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marL="0" marR="0" indent="0" algn="l" defTabSz="825500" rtl="0" fontAlgn="base" latinLnBrk="0">
                        <a:lnSpc>
                          <a:spcPct val="100000"/>
                        </a:lnSpc>
                        <a:spcBef>
                          <a:spcPts val="0"/>
                        </a:spcBef>
                        <a:spcAft>
                          <a:spcPts val="0"/>
                        </a:spcAft>
                        <a:buClrTx/>
                        <a:buSzTx/>
                        <a:buFontTx/>
                        <a:buNone/>
                        <a:tabLst/>
                      </a:pPr>
                      <a:r>
                        <a:rPr lang="en-US" sz="3200" b="0" i="0" u="none" strike="noStrike" cap="none" spc="0" baseline="0">
                          <a:solidFill>
                            <a:schemeClr val="tx1"/>
                          </a:solidFill>
                          <a:uFillTx/>
                          <a:latin typeface="+mn-lt"/>
                          <a:ea typeface="+mn-ea"/>
                          <a:cs typeface="+mn-cs"/>
                          <a:sym typeface="Helvetica Neue Light"/>
                        </a:rPr>
                        <a:t>Campaign Kickoff Call </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237922636"/>
                  </a:ext>
                </a:extLst>
              </a:tr>
              <a:tr h="1026808">
                <a:tc>
                  <a:txBody>
                    <a:bodyPr/>
                    <a:lstStyle/>
                    <a:p>
                      <a:pPr marL="0" marR="0" indent="0" algn="l" defTabSz="825500" rtl="0" fontAlgn="base" latinLnBrk="0">
                        <a:lnSpc>
                          <a:spcPct val="100000"/>
                        </a:lnSpc>
                        <a:spcBef>
                          <a:spcPts val="0"/>
                        </a:spcBef>
                        <a:spcAft>
                          <a:spcPts val="0"/>
                        </a:spcAft>
                        <a:buClrTx/>
                        <a:buSzTx/>
                        <a:buFontTx/>
                        <a:buNone/>
                        <a:tabLst/>
                      </a:pPr>
                      <a:r>
                        <a:rPr lang="en-US" sz="3200" b="0" i="0" u="none" strike="noStrike" cap="none" spc="0" baseline="0">
                          <a:solidFill>
                            <a:schemeClr val="tx1"/>
                          </a:solidFill>
                          <a:uFillTx/>
                          <a:latin typeface="+mn-lt"/>
                          <a:ea typeface="+mn-ea"/>
                          <a:cs typeface="+mn-cs"/>
                          <a:sym typeface="Helvetica Neue Light"/>
                        </a:rPr>
                        <a:t>July 2</a:t>
                      </a:r>
                      <a:r>
                        <a:rPr lang="en-US" sz="3200" b="0" i="0" u="none" strike="noStrike" cap="none" spc="0" baseline="30000">
                          <a:solidFill>
                            <a:schemeClr val="tx1"/>
                          </a:solidFill>
                          <a:uFillTx/>
                          <a:latin typeface="+mn-lt"/>
                          <a:ea typeface="+mn-ea"/>
                          <a:cs typeface="+mn-cs"/>
                          <a:sym typeface="Helvetica Neue Light"/>
                        </a:rPr>
                        <a:t>nd</a:t>
                      </a:r>
                      <a:r>
                        <a:rPr lang="en-US" sz="3200" b="0" i="0" u="none" strike="noStrike" cap="none" spc="0" baseline="0">
                          <a:solidFill>
                            <a:schemeClr val="tx1"/>
                          </a:solidFill>
                          <a:uFillTx/>
                          <a:latin typeface="+mn-lt"/>
                          <a:ea typeface="+mn-ea"/>
                          <a:cs typeface="+mn-cs"/>
                          <a:sym typeface="Helvetica Neue Light"/>
                        </a:rPr>
                        <a:t> </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solidFill>
                  </a:tcPr>
                </a:tc>
                <a:tc>
                  <a:txBody>
                    <a:bodyPr/>
                    <a:lstStyle/>
                    <a:p>
                      <a:pPr algn="l" rtl="0" fontAlgn="base"/>
                      <a:r>
                        <a:rPr lang="en-US" sz="3200" b="0" i="0" u="none" strike="noStrike" cap="none" spc="0" baseline="0">
                          <a:solidFill>
                            <a:schemeClr val="tx1"/>
                          </a:solidFill>
                          <a:uFillTx/>
                          <a:latin typeface="+mn-lt"/>
                          <a:ea typeface="+mn-ea"/>
                          <a:cs typeface="+mn-cs"/>
                          <a:sym typeface="Helvetica Neue Light"/>
                        </a:rPr>
                        <a:t>Campaign Begins </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solidFill>
                  </a:tcPr>
                </a:tc>
                <a:extLst>
                  <a:ext uri="{0D108BD9-81ED-4DB2-BD59-A6C34878D82A}">
                    <a16:rowId xmlns:a16="http://schemas.microsoft.com/office/drawing/2014/main" val="3810521136"/>
                  </a:ext>
                </a:extLst>
              </a:tr>
              <a:tr h="1053243">
                <a:tc>
                  <a:txBody>
                    <a:bodyPr/>
                    <a:lstStyle/>
                    <a:p>
                      <a:pPr algn="l" rtl="0" fontAlgn="base"/>
                      <a:r>
                        <a:rPr lang="en-US" sz="3200" b="0" i="0" u="none" strike="noStrike" cap="none" spc="0" baseline="0">
                          <a:solidFill>
                            <a:schemeClr val="tx1"/>
                          </a:solidFill>
                          <a:uFillTx/>
                          <a:latin typeface="+mn-lt"/>
                          <a:ea typeface="+mn-ea"/>
                          <a:cs typeface="+mn-cs"/>
                          <a:sym typeface="Helvetica Neue Light"/>
                        </a:rPr>
                        <a:t>  </a:t>
                      </a:r>
                    </a:p>
                    <a:p>
                      <a:pPr algn="l" rtl="0" fontAlgn="base"/>
                      <a:r>
                        <a:rPr lang="en-US" sz="3200" b="0" i="0" u="none" strike="noStrike" cap="none" spc="0" baseline="0">
                          <a:solidFill>
                            <a:schemeClr val="tx1"/>
                          </a:solidFill>
                          <a:uFillTx/>
                          <a:latin typeface="+mn-lt"/>
                          <a:ea typeface="+mn-ea"/>
                          <a:cs typeface="+mn-cs"/>
                          <a:sym typeface="Helvetica Neue Light"/>
                        </a:rPr>
                        <a:t>Weekly throughout the Campaign </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algn="l" rtl="0" fontAlgn="base"/>
                      <a:r>
                        <a:rPr lang="en-US" sz="3200" b="0" i="0" u="none" strike="noStrike" cap="none" spc="0" baseline="0">
                          <a:solidFill>
                            <a:schemeClr val="tx1"/>
                          </a:solidFill>
                          <a:uFillTx/>
                          <a:latin typeface="+mn-lt"/>
                          <a:ea typeface="+mn-ea"/>
                          <a:cs typeface="+mn-cs"/>
                          <a:sym typeface="Helvetica Neue Light"/>
                        </a:rPr>
                        <a:t>Store Follow – Up (Campaign Leads/Store Manager – and Associates if possible </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707698041"/>
                  </a:ext>
                </a:extLst>
              </a:tr>
              <a:tr h="1053243">
                <a:tc>
                  <a:txBody>
                    <a:bodyPr/>
                    <a:lstStyle/>
                    <a:p>
                      <a:pPr algn="l" rtl="0" fontAlgn="base"/>
                      <a:r>
                        <a:rPr lang="en-US" sz="3200" b="0" i="0" u="none" strike="noStrike" cap="none" spc="0" baseline="0">
                          <a:solidFill>
                            <a:schemeClr val="tx1"/>
                          </a:solidFill>
                          <a:uFillTx/>
                          <a:latin typeface="+mn-lt"/>
                          <a:ea typeface="+mn-ea"/>
                          <a:cs typeface="+mn-cs"/>
                          <a:sym typeface="Helvetica Neue Light"/>
                        </a:rPr>
                        <a:t>Mid Campaign </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algn="l" rtl="0" fontAlgn="base"/>
                      <a:r>
                        <a:rPr lang="en-US" sz="3200" b="0" i="0" u="none" strike="noStrike" cap="none" spc="0" baseline="0">
                          <a:solidFill>
                            <a:schemeClr val="tx1"/>
                          </a:solidFill>
                          <a:uFillTx/>
                          <a:latin typeface="+mn-lt"/>
                          <a:ea typeface="+mn-ea"/>
                          <a:cs typeface="+mn-cs"/>
                          <a:sym typeface="Helvetica Neue Light"/>
                        </a:rPr>
                        <a:t>Store Associate Interview </a:t>
                      </a:r>
                    </a:p>
                    <a:p>
                      <a:pPr algn="l" rtl="0" fontAlgn="base"/>
                      <a:r>
                        <a:rPr lang="en-US" sz="3200" b="0" i="0" u="none" strike="noStrike" cap="none" spc="0" baseline="0">
                          <a:solidFill>
                            <a:schemeClr val="tx1"/>
                          </a:solidFill>
                          <a:uFillTx/>
                          <a:latin typeface="+mn-lt"/>
                          <a:ea typeface="+mn-ea"/>
                          <a:cs typeface="+mn-cs"/>
                          <a:sym typeface="Helvetica Neue Light"/>
                        </a:rPr>
                        <a:t>  </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853031065"/>
                  </a:ext>
                </a:extLst>
              </a:tr>
              <a:tr h="1053243">
                <a:tc>
                  <a:txBody>
                    <a:bodyPr/>
                    <a:lstStyle/>
                    <a:p>
                      <a:pPr algn="l" rtl="0" fontAlgn="base"/>
                      <a:r>
                        <a:rPr lang="en-US" sz="3200" b="0" i="0" u="none" strike="noStrike" cap="none" spc="0" baseline="0">
                          <a:solidFill>
                            <a:schemeClr val="tx1"/>
                          </a:solidFill>
                          <a:uFillTx/>
                          <a:latin typeface="+mn-lt"/>
                          <a:ea typeface="+mn-ea"/>
                          <a:cs typeface="+mn-cs"/>
                          <a:sym typeface="Helvetica Neue Light"/>
                        </a:rPr>
                        <a:t>July 31</a:t>
                      </a:r>
                      <a:r>
                        <a:rPr lang="en-US" sz="3200" b="0" i="0" u="none" strike="noStrike" cap="none" spc="0" baseline="30000">
                          <a:solidFill>
                            <a:schemeClr val="tx1"/>
                          </a:solidFill>
                          <a:uFillTx/>
                          <a:latin typeface="+mn-lt"/>
                          <a:ea typeface="+mn-ea"/>
                          <a:cs typeface="+mn-cs"/>
                          <a:sym typeface="Helvetica Neue Light"/>
                        </a:rPr>
                        <a:t>st</a:t>
                      </a:r>
                      <a:r>
                        <a:rPr lang="en-US" sz="3200" b="0" i="0" u="none" strike="noStrike" cap="none" spc="0" baseline="0">
                          <a:solidFill>
                            <a:schemeClr val="tx1"/>
                          </a:solidFill>
                          <a:uFillTx/>
                          <a:latin typeface="+mn-lt"/>
                          <a:ea typeface="+mn-ea"/>
                          <a:cs typeface="+mn-cs"/>
                          <a:sym typeface="Helvetica Neue Light"/>
                        </a:rPr>
                        <a:t> </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algn="l" rtl="0" fontAlgn="base"/>
                      <a:r>
                        <a:rPr lang="en-US" sz="3200" b="0" i="0" u="none" strike="noStrike" cap="none" spc="0" baseline="0">
                          <a:solidFill>
                            <a:schemeClr val="tx1"/>
                          </a:solidFill>
                          <a:uFillTx/>
                          <a:latin typeface="+mn-lt"/>
                          <a:ea typeface="+mn-ea"/>
                          <a:cs typeface="+mn-cs"/>
                          <a:sym typeface="Helvetica Neue Light"/>
                        </a:rPr>
                        <a:t>Campaign Ends </a:t>
                      </a:r>
                    </a:p>
                    <a:p>
                      <a:pPr algn="l" rtl="0" fontAlgn="base"/>
                      <a:r>
                        <a:rPr lang="en-US" sz="3200" b="0" i="0" u="none" strike="noStrike" cap="none" spc="0" baseline="0">
                          <a:solidFill>
                            <a:schemeClr val="tx1"/>
                          </a:solidFill>
                          <a:uFillTx/>
                          <a:latin typeface="+mn-lt"/>
                          <a:ea typeface="+mn-ea"/>
                          <a:cs typeface="+mn-cs"/>
                          <a:sym typeface="Helvetica Neue Light"/>
                        </a:rPr>
                        <a:t>  </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806250680"/>
                  </a:ext>
                </a:extLst>
              </a:tr>
              <a:tr h="1026808">
                <a:tc>
                  <a:txBody>
                    <a:bodyPr/>
                    <a:lstStyle/>
                    <a:p>
                      <a:pPr algn="l" rtl="0" fontAlgn="base"/>
                      <a:r>
                        <a:rPr lang="en-US" sz="3200" b="0" i="0" u="none" strike="noStrike" cap="none" spc="0" baseline="0">
                          <a:solidFill>
                            <a:schemeClr val="tx1"/>
                          </a:solidFill>
                          <a:uFillTx/>
                          <a:latin typeface="+mn-lt"/>
                          <a:ea typeface="+mn-ea"/>
                          <a:cs typeface="+mn-cs"/>
                          <a:sym typeface="Helvetica Neue Light"/>
                        </a:rPr>
                        <a:t>August 3</a:t>
                      </a:r>
                      <a:r>
                        <a:rPr lang="en-US" sz="3200" b="0" i="0" u="none" strike="noStrike" cap="none" spc="0" baseline="30000">
                          <a:solidFill>
                            <a:schemeClr val="tx1"/>
                          </a:solidFill>
                          <a:uFillTx/>
                          <a:latin typeface="+mn-lt"/>
                          <a:ea typeface="+mn-ea"/>
                          <a:cs typeface="+mn-cs"/>
                          <a:sym typeface="Helvetica Neue Light"/>
                        </a:rPr>
                        <a:t>rd</a:t>
                      </a:r>
                      <a:r>
                        <a:rPr lang="en-US" sz="3200" b="0" i="0" u="none" strike="noStrike" cap="none" spc="0" baseline="0">
                          <a:solidFill>
                            <a:schemeClr val="tx1"/>
                          </a:solidFill>
                          <a:uFillTx/>
                          <a:latin typeface="+mn-lt"/>
                          <a:ea typeface="+mn-ea"/>
                          <a:cs typeface="+mn-cs"/>
                          <a:sym typeface="Helvetica Neue Light"/>
                        </a:rPr>
                        <a:t> – 7</a:t>
                      </a:r>
                      <a:r>
                        <a:rPr lang="en-US" sz="3200" b="0" i="0" u="none" strike="noStrike" cap="none" spc="0" baseline="30000">
                          <a:solidFill>
                            <a:schemeClr val="tx1"/>
                          </a:solidFill>
                          <a:uFillTx/>
                          <a:latin typeface="+mn-lt"/>
                          <a:ea typeface="+mn-ea"/>
                          <a:cs typeface="+mn-cs"/>
                          <a:sym typeface="Helvetica Neue Light"/>
                        </a:rPr>
                        <a:t>th</a:t>
                      </a:r>
                      <a:r>
                        <a:rPr lang="en-US" sz="3200" b="0" i="0" u="none" strike="noStrike" cap="none" spc="0" baseline="0">
                          <a:solidFill>
                            <a:schemeClr val="tx1"/>
                          </a:solidFill>
                          <a:uFillTx/>
                          <a:latin typeface="+mn-lt"/>
                          <a:ea typeface="+mn-ea"/>
                          <a:cs typeface="+mn-cs"/>
                          <a:sym typeface="Helvetica Neue Light"/>
                        </a:rPr>
                        <a:t> </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algn="l" rtl="0" fontAlgn="base"/>
                      <a:r>
                        <a:rPr lang="en-US" sz="3200" b="0" i="0" u="none" strike="noStrike" cap="none" spc="0" baseline="0">
                          <a:solidFill>
                            <a:schemeClr val="tx1"/>
                          </a:solidFill>
                          <a:uFillTx/>
                          <a:latin typeface="+mn-lt"/>
                          <a:ea typeface="+mn-ea"/>
                          <a:cs typeface="+mn-cs"/>
                          <a:sym typeface="Helvetica Neue Light"/>
                        </a:rPr>
                        <a:t>Thank You Call</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44592252"/>
                  </a:ext>
                </a:extLst>
              </a:tr>
            </a:tbl>
          </a:graphicData>
        </a:graphic>
      </p:graphicFrame>
      <p:graphicFrame>
        <p:nvGraphicFramePr>
          <p:cNvPr id="5" name="Table 4">
            <a:extLst>
              <a:ext uri="{FF2B5EF4-FFF2-40B4-BE49-F238E27FC236}">
                <a16:creationId xmlns:a16="http://schemas.microsoft.com/office/drawing/2014/main" id="{CFC39118-1E43-4D5C-8C5C-5C0E85D1F1B0}"/>
              </a:ext>
            </a:extLst>
          </p:cNvPr>
          <p:cNvGraphicFramePr>
            <a:graphicFrameLocks noGrp="1"/>
          </p:cNvGraphicFramePr>
          <p:nvPr/>
        </p:nvGraphicFramePr>
        <p:xfrm>
          <a:off x="10172700" y="2766060"/>
          <a:ext cx="208280" cy="457200"/>
        </p:xfrm>
        <a:graphic>
          <a:graphicData uri="http://schemas.openxmlformats.org/drawingml/2006/table">
            <a:tbl>
              <a:tblPr/>
              <a:tblGrid>
                <a:gridCol w="208280">
                  <a:extLst>
                    <a:ext uri="{9D8B030D-6E8A-4147-A177-3AD203B41FA5}">
                      <a16:colId xmlns:a16="http://schemas.microsoft.com/office/drawing/2014/main" val="1211104376"/>
                    </a:ext>
                  </a:extLst>
                </a:gridCol>
              </a:tblGrid>
              <a:tr h="0">
                <a:tc>
                  <a:txBody>
                    <a:bodyPr/>
                    <a:lstStyle/>
                    <a:p>
                      <a:endParaRPr lang="en-CA"/>
                    </a:p>
                  </a:txBody>
                  <a:tcPr>
                    <a:lnL w="3175" cmpd="sng">
                      <a:solidFill>
                        <a:schemeClr val="bg1">
                          <a:lumMod val="65000"/>
                        </a:schemeClr>
                      </a:solidFill>
                      <a:prstDash val="solid"/>
                    </a:lnL>
                    <a:lnR w="3175" cmpd="sng">
                      <a:solidFill>
                        <a:schemeClr val="bg1">
                          <a:lumMod val="65000"/>
                        </a:schemeClr>
                      </a:solidFill>
                      <a:prstDash val="solid"/>
                    </a:lnR>
                    <a:lnT w="3175" cmpd="sng">
                      <a:solidFill>
                        <a:schemeClr val="bg1">
                          <a:lumMod val="65000"/>
                        </a:schemeClr>
                      </a:solidFill>
                      <a:prstDash val="solid"/>
                    </a:lnT>
                    <a:lnB w="3175" cmpd="sng">
                      <a:solidFill>
                        <a:schemeClr val="bg1">
                          <a:lumMod val="65000"/>
                        </a:schemeClr>
                      </a:solidFill>
                      <a:prstDash val="solid"/>
                    </a:lnB>
                  </a:tcPr>
                </a:tc>
                <a:extLst>
                  <a:ext uri="{0D108BD9-81ED-4DB2-BD59-A6C34878D82A}">
                    <a16:rowId xmlns:a16="http://schemas.microsoft.com/office/drawing/2014/main" val="858114608"/>
                  </a:ext>
                </a:extLst>
              </a:tr>
            </a:tbl>
          </a:graphicData>
        </a:graphic>
      </p:graphicFrame>
    </p:spTree>
    <p:extLst>
      <p:ext uri="{BB962C8B-B14F-4D97-AF65-F5344CB8AC3E}">
        <p14:creationId xmlns:p14="http://schemas.microsoft.com/office/powerpoint/2010/main" val="242179204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Rectangle"/>
          <p:cNvSpPr/>
          <p:nvPr/>
        </p:nvSpPr>
        <p:spPr>
          <a:xfrm>
            <a:off x="0" y="-25400"/>
            <a:ext cx="24384000" cy="13766800"/>
          </a:xfrm>
          <a:prstGeom prst="rect">
            <a:avLst/>
          </a:prstGeom>
          <a:solidFill>
            <a:srgbClr val="EE0000"/>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42" name="Break / Pause"/>
          <p:cNvSpPr txBox="1">
            <a:spLocks noGrp="1"/>
          </p:cNvSpPr>
          <p:nvPr>
            <p:ph type="subTitle" sz="quarter" idx="1"/>
          </p:nvPr>
        </p:nvSpPr>
        <p:spPr>
          <a:xfrm>
            <a:off x="917678" y="6192896"/>
            <a:ext cx="22548644" cy="1655704"/>
          </a:xfrm>
          <a:prstGeom prst="rect">
            <a:avLst/>
          </a:prstGeom>
        </p:spPr>
        <p:txBody>
          <a:bodyPr/>
          <a:lstStyle>
            <a:lvl1pPr defTabSz="457200">
              <a:lnSpc>
                <a:spcPct val="90000"/>
              </a:lnSpc>
              <a:defRPr sz="10000" b="1">
                <a:solidFill>
                  <a:srgbClr val="FFFFFF"/>
                </a:solidFill>
              </a:defRPr>
            </a:lvl1pPr>
          </a:lstStyle>
          <a:p>
            <a:r>
              <a:rPr lang="en-US">
                <a:latin typeface="Arial" panose="020B0604020202020204" pitchFamily="34" charset="0"/>
                <a:cs typeface="Arial" panose="020B0604020202020204" pitchFamily="34" charset="0"/>
              </a:rPr>
              <a:t>Campaign Materials</a:t>
            </a:r>
            <a:endParaRPr>
              <a:latin typeface="Arial" panose="020B0604020202020204" pitchFamily="34" charset="0"/>
              <a:cs typeface="Arial" panose="020B0604020202020204" pitchFamily="34" charset="0"/>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descr="Cash Register Cling">
            <a:extLst>
              <a:ext uri="{FF2B5EF4-FFF2-40B4-BE49-F238E27FC236}">
                <a16:creationId xmlns:a16="http://schemas.microsoft.com/office/drawing/2014/main" id="{8C461C6E-DC28-4778-B573-60E1B3B9B906}"/>
              </a:ext>
            </a:extLst>
          </p:cNvPr>
          <p:cNvGraphicFramePr>
            <a:graphicFrameLocks noChangeAspect="1"/>
          </p:cNvGraphicFramePr>
          <p:nvPr/>
        </p:nvGraphicFramePr>
        <p:xfrm>
          <a:off x="523625" y="4697823"/>
          <a:ext cx="10967045" cy="5483523"/>
        </p:xfrm>
        <a:graphic>
          <a:graphicData uri="http://schemas.openxmlformats.org/presentationml/2006/ole">
            <mc:AlternateContent xmlns:mc="http://schemas.openxmlformats.org/markup-compatibility/2006">
              <mc:Choice xmlns:v="urn:schemas-microsoft-com:vml" Requires="v">
                <p:oleObj spid="_x0000_s29700" name="Acrobat Document" r:id="rId4" imgW="11658600" imgH="5829300" progId="AcroExch.Document.DC">
                  <p:embed/>
                </p:oleObj>
              </mc:Choice>
              <mc:Fallback>
                <p:oleObj name="Acrobat Document" r:id="rId4" imgW="11658600" imgH="5829300" progId="AcroExch.Document.DC">
                  <p:embed/>
                  <p:pic>
                    <p:nvPicPr>
                      <p:cNvPr id="6" name="Object 5" descr="Cash Register Cling">
                        <a:extLst>
                          <a:ext uri="{FF2B5EF4-FFF2-40B4-BE49-F238E27FC236}">
                            <a16:creationId xmlns:a16="http://schemas.microsoft.com/office/drawing/2014/main" id="{8C461C6E-DC28-4778-B573-60E1B3B9B906}"/>
                          </a:ext>
                        </a:extLst>
                      </p:cNvPr>
                      <p:cNvPicPr/>
                      <p:nvPr/>
                    </p:nvPicPr>
                    <p:blipFill>
                      <a:blip r:embed="rId5"/>
                      <a:stretch>
                        <a:fillRect/>
                      </a:stretch>
                    </p:blipFill>
                    <p:spPr>
                      <a:xfrm>
                        <a:off x="523625" y="4697823"/>
                        <a:ext cx="10967045" cy="5483523"/>
                      </a:xfrm>
                      <a:prstGeom prst="rect">
                        <a:avLst/>
                      </a:prstGeom>
                      <a:ln w="9525">
                        <a:solidFill>
                          <a:schemeClr val="bg1">
                            <a:lumMod val="65000"/>
                          </a:schemeClr>
                        </a:solidFill>
                      </a:ln>
                    </p:spPr>
                  </p:pic>
                </p:oleObj>
              </mc:Fallback>
            </mc:AlternateContent>
          </a:graphicData>
        </a:graphic>
      </p:graphicFrame>
      <p:sp>
        <p:nvSpPr>
          <p:cNvPr id="9" name="TextBox 8">
            <a:extLst>
              <a:ext uri="{FF2B5EF4-FFF2-40B4-BE49-F238E27FC236}">
                <a16:creationId xmlns:a16="http://schemas.microsoft.com/office/drawing/2014/main" id="{E083224C-B135-4302-9D9D-AF9D5A194FB9}"/>
              </a:ext>
            </a:extLst>
          </p:cNvPr>
          <p:cNvSpPr txBox="1"/>
          <p:nvPr/>
        </p:nvSpPr>
        <p:spPr>
          <a:xfrm>
            <a:off x="1289196" y="3938321"/>
            <a:ext cx="7561384"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3000" b="1" i="0" u="none" strike="noStrike" kern="0" cap="none" spc="0" normalizeH="0" baseline="0" noProof="0">
                <a:ln>
                  <a:noFill/>
                </a:ln>
                <a:solidFill>
                  <a:srgbClr val="000000"/>
                </a:solidFill>
                <a:effectLst/>
                <a:uLnTx/>
                <a:uFillTx/>
                <a:latin typeface="Helvetica Neue"/>
                <a:ea typeface="Helvetica Neue"/>
                <a:cs typeface="Helvetica Neue"/>
                <a:sym typeface="Helvetica Neue"/>
              </a:rPr>
              <a:t>Cash </a:t>
            </a:r>
            <a:r>
              <a:rPr kumimoji="0" lang="en-US" sz="3000" b="1" i="0" u="none" strike="noStrike" kern="0" cap="none" spc="0" normalizeH="0" baseline="0" noProof="0">
                <a:ln>
                  <a:noFill/>
                </a:ln>
                <a:solidFill>
                  <a:srgbClr val="000000"/>
                </a:solidFill>
                <a:effectLst/>
                <a:uLnTx/>
                <a:uFillTx/>
                <a:latin typeface="Helvetica Neue"/>
                <a:sym typeface="Helvetica Neue"/>
              </a:rPr>
              <a:t>R</a:t>
            </a:r>
            <a:r>
              <a:rPr kumimoji="0" lang="en-US" sz="3000" b="1" i="0" u="none" strike="noStrike" kern="0" cap="none" spc="0" normalizeH="0" baseline="0" noProof="0">
                <a:ln>
                  <a:noFill/>
                </a:ln>
                <a:solidFill>
                  <a:srgbClr val="000000"/>
                </a:solidFill>
                <a:effectLst/>
                <a:uLnTx/>
                <a:uFillTx/>
                <a:latin typeface="Helvetica Neue"/>
                <a:ea typeface="Helvetica Neue"/>
                <a:cs typeface="Helvetica Neue"/>
                <a:sym typeface="Helvetica Neue"/>
              </a:rPr>
              <a:t>egister Cling</a:t>
            </a:r>
            <a:endParaRPr kumimoji="0" lang="en-CA" sz="30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p:txBody>
      </p:sp>
      <p:sp>
        <p:nvSpPr>
          <p:cNvPr id="12" name="TextBox 11" descr="Check-out Sign">
            <a:extLst>
              <a:ext uri="{FF2B5EF4-FFF2-40B4-BE49-F238E27FC236}">
                <a16:creationId xmlns:a16="http://schemas.microsoft.com/office/drawing/2014/main" id="{68F837D4-D556-4A93-AB44-39FF71EC3F94}"/>
              </a:ext>
            </a:extLst>
          </p:cNvPr>
          <p:cNvSpPr txBox="1"/>
          <p:nvPr/>
        </p:nvSpPr>
        <p:spPr>
          <a:xfrm>
            <a:off x="13102099" y="2786208"/>
            <a:ext cx="3437543"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3000" b="1" i="0" u="none" strike="noStrike" kern="0" cap="none" spc="0" normalizeH="0" baseline="0" noProof="0">
                <a:ln>
                  <a:noFill/>
                </a:ln>
                <a:solidFill>
                  <a:srgbClr val="000000"/>
                </a:solidFill>
                <a:effectLst/>
                <a:uLnTx/>
                <a:uFillTx/>
                <a:latin typeface="Helvetica Neue"/>
                <a:ea typeface="Helvetica Neue"/>
                <a:cs typeface="Helvetica Neue"/>
                <a:sym typeface="Helvetica Neue"/>
              </a:rPr>
              <a:t>Check-out Sign</a:t>
            </a:r>
          </a:p>
          <a:p>
            <a:pPr>
              <a:defRPr/>
            </a:pPr>
            <a:r>
              <a:rPr lang="en-US"/>
              <a:t>Front</a:t>
            </a:r>
          </a:p>
        </p:txBody>
      </p:sp>
      <p:sp>
        <p:nvSpPr>
          <p:cNvPr id="10" name="Title Goes Here">
            <a:extLst>
              <a:ext uri="{FF2B5EF4-FFF2-40B4-BE49-F238E27FC236}">
                <a16:creationId xmlns:a16="http://schemas.microsoft.com/office/drawing/2014/main" id="{4C115555-E8D4-4C53-8462-7E8C1FF6E52D}"/>
              </a:ext>
            </a:extLst>
          </p:cNvPr>
          <p:cNvSpPr txBox="1">
            <a:spLocks/>
          </p:cNvSpPr>
          <p:nvPr/>
        </p:nvSpPr>
        <p:spPr>
          <a:xfrm>
            <a:off x="863600" y="800100"/>
            <a:ext cx="20828000" cy="1397000"/>
          </a:xfrm>
          <a:prstGeom prst="rect">
            <a:avLst/>
          </a:prstGeom>
        </p:spPr>
        <p:txBody>
          <a:bodyPr anchor="t">
            <a:noAutofit/>
          </a:bodyPr>
          <a:lstStyle>
            <a:lvl1pPr marL="0" marR="0" indent="0" algn="l" defTabSz="457200" rtl="0" latinLnBrk="0">
              <a:lnSpc>
                <a:spcPts val="13100"/>
              </a:lnSpc>
              <a:spcBef>
                <a:spcPts val="0"/>
              </a:spcBef>
              <a:spcAft>
                <a:spcPts val="0"/>
              </a:spcAft>
              <a:buClrTx/>
              <a:buSzTx/>
              <a:buFontTx/>
              <a:buNone/>
              <a:tabLst/>
              <a:defRPr sz="7200" b="1" i="0" u="none" strike="noStrike" cap="none" spc="0" baseline="0">
                <a:solidFill>
                  <a:srgbClr val="EE0000"/>
                </a:solidFill>
                <a:uFillTx/>
                <a:latin typeface="+mj-lt"/>
                <a:ea typeface="+mj-ea"/>
                <a:cs typeface="+mj-cs"/>
                <a:sym typeface="Arial"/>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j-lt"/>
                <a:ea typeface="+mj-ea"/>
                <a:cs typeface="+mj-cs"/>
                <a:sym typeface="Arial"/>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j-lt"/>
                <a:ea typeface="+mj-ea"/>
                <a:cs typeface="+mj-cs"/>
                <a:sym typeface="Arial"/>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j-lt"/>
                <a:ea typeface="+mj-ea"/>
                <a:cs typeface="+mj-cs"/>
                <a:sym typeface="Arial"/>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j-lt"/>
                <a:ea typeface="+mj-ea"/>
                <a:cs typeface="+mj-cs"/>
                <a:sym typeface="Arial"/>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j-lt"/>
                <a:ea typeface="+mj-ea"/>
                <a:cs typeface="+mj-cs"/>
                <a:sym typeface="Arial"/>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j-lt"/>
                <a:ea typeface="+mj-ea"/>
                <a:cs typeface="+mj-cs"/>
                <a:sym typeface="Arial"/>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j-lt"/>
                <a:ea typeface="+mj-ea"/>
                <a:cs typeface="+mj-cs"/>
                <a:sym typeface="Arial"/>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j-lt"/>
                <a:ea typeface="+mj-ea"/>
                <a:cs typeface="+mj-cs"/>
                <a:sym typeface="Arial"/>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7200" b="1" i="0" u="none" strike="noStrike" kern="0" cap="none" spc="0" normalizeH="0" baseline="0" noProof="0">
                <a:ln>
                  <a:noFill/>
                </a:ln>
                <a:solidFill>
                  <a:srgbClr val="EE0000"/>
                </a:solidFill>
                <a:effectLst/>
                <a:uLnTx/>
                <a:uFillTx/>
                <a:latin typeface="Arial" panose="020B0604020202020204" pitchFamily="34" charset="0"/>
                <a:cs typeface="Arial" panose="020B0604020202020204" pitchFamily="34" charset="0"/>
                <a:sym typeface="Arial"/>
              </a:rPr>
              <a:t>In-store Materials</a:t>
            </a:r>
          </a:p>
        </p:txBody>
      </p:sp>
      <p:sp>
        <p:nvSpPr>
          <p:cNvPr id="13" name="Line">
            <a:extLst>
              <a:ext uri="{FF2B5EF4-FFF2-40B4-BE49-F238E27FC236}">
                <a16:creationId xmlns:a16="http://schemas.microsoft.com/office/drawing/2014/main" id="{798E1DD6-8C74-4C6A-9289-A57F96A60D59}"/>
              </a:ext>
            </a:extLst>
          </p:cNvPr>
          <p:cNvSpPr/>
          <p:nvPr/>
        </p:nvSpPr>
        <p:spPr>
          <a:xfrm>
            <a:off x="863600" y="2082800"/>
            <a:ext cx="10967045" cy="0"/>
          </a:xfrm>
          <a:prstGeom prst="line">
            <a:avLst/>
          </a:prstGeom>
          <a:ln w="63500">
            <a:solidFill>
              <a:srgbClr val="EE0000"/>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graphicFrame>
        <p:nvGraphicFramePr>
          <p:cNvPr id="2" name="Object 1">
            <a:extLst>
              <a:ext uri="{FF2B5EF4-FFF2-40B4-BE49-F238E27FC236}">
                <a16:creationId xmlns:a16="http://schemas.microsoft.com/office/drawing/2014/main" id="{EECE3A81-EBFC-42A8-8AEA-2064016CC7B6}"/>
              </a:ext>
            </a:extLst>
          </p:cNvPr>
          <p:cNvGraphicFramePr>
            <a:graphicFrameLocks noChangeAspect="1"/>
          </p:cNvGraphicFramePr>
          <p:nvPr/>
        </p:nvGraphicFramePr>
        <p:xfrm>
          <a:off x="16539662" y="-19840"/>
          <a:ext cx="7821477" cy="6901303"/>
        </p:xfrm>
        <a:graphic>
          <a:graphicData uri="http://schemas.openxmlformats.org/presentationml/2006/ole">
            <mc:AlternateContent xmlns:mc="http://schemas.openxmlformats.org/markup-compatibility/2006">
              <mc:Choice xmlns:v="urn:schemas-microsoft-com:vml" Requires="v">
                <p:oleObj spid="_x0000_s29701" name="Acrobat Document" r:id="rId6" imgW="5829300" imgH="5143500" progId="AcroExch.Document.DC">
                  <p:embed/>
                </p:oleObj>
              </mc:Choice>
              <mc:Fallback>
                <p:oleObj name="Acrobat Document" r:id="rId6" imgW="5829300" imgH="5143500" progId="AcroExch.Document.DC">
                  <p:embed/>
                  <p:pic>
                    <p:nvPicPr>
                      <p:cNvPr id="2" name="Object 1">
                        <a:extLst>
                          <a:ext uri="{FF2B5EF4-FFF2-40B4-BE49-F238E27FC236}">
                            <a16:creationId xmlns:a16="http://schemas.microsoft.com/office/drawing/2014/main" id="{EECE3A81-EBFC-42A8-8AEA-2064016CC7B6}"/>
                          </a:ext>
                        </a:extLst>
                      </p:cNvPr>
                      <p:cNvPicPr/>
                      <p:nvPr/>
                    </p:nvPicPr>
                    <p:blipFill>
                      <a:blip r:embed="rId7"/>
                      <a:stretch>
                        <a:fillRect/>
                      </a:stretch>
                    </p:blipFill>
                    <p:spPr>
                      <a:xfrm>
                        <a:off x="16539662" y="-19840"/>
                        <a:ext cx="7821477" cy="6901303"/>
                      </a:xfrm>
                      <a:prstGeom prst="rect">
                        <a:avLst/>
                      </a:prstGeom>
                      <a:ln>
                        <a:solidFill>
                          <a:schemeClr val="bg1">
                            <a:lumMod val="65000"/>
                          </a:schemeClr>
                        </a:solidFill>
                      </a:ln>
                    </p:spPr>
                  </p:pic>
                </p:oleObj>
              </mc:Fallback>
            </mc:AlternateContent>
          </a:graphicData>
        </a:graphic>
      </p:graphicFrame>
      <p:graphicFrame>
        <p:nvGraphicFramePr>
          <p:cNvPr id="26" name="Object 25">
            <a:extLst>
              <a:ext uri="{FF2B5EF4-FFF2-40B4-BE49-F238E27FC236}">
                <a16:creationId xmlns:a16="http://schemas.microsoft.com/office/drawing/2014/main" id="{1218A58A-0AE1-4F4E-9D56-DF20034F1F4B}"/>
              </a:ext>
            </a:extLst>
          </p:cNvPr>
          <p:cNvGraphicFramePr>
            <a:graphicFrameLocks noChangeAspect="1"/>
          </p:cNvGraphicFramePr>
          <p:nvPr/>
        </p:nvGraphicFramePr>
        <p:xfrm>
          <a:off x="16539662" y="6814697"/>
          <a:ext cx="7821477" cy="6901304"/>
        </p:xfrm>
        <a:graphic>
          <a:graphicData uri="http://schemas.openxmlformats.org/presentationml/2006/ole">
            <mc:AlternateContent xmlns:mc="http://schemas.openxmlformats.org/markup-compatibility/2006">
              <mc:Choice xmlns:v="urn:schemas-microsoft-com:vml" Requires="v">
                <p:oleObj spid="_x0000_s29702" name="Acrobat Document" r:id="rId8" imgW="5829300" imgH="5143500" progId="AcroExch.Document.DC">
                  <p:embed/>
                </p:oleObj>
              </mc:Choice>
              <mc:Fallback>
                <p:oleObj name="Acrobat Document" r:id="rId8" imgW="5829300" imgH="5143500" progId="AcroExch.Document.DC">
                  <p:embed/>
                  <p:pic>
                    <p:nvPicPr>
                      <p:cNvPr id="26" name="Object 25">
                        <a:extLst>
                          <a:ext uri="{FF2B5EF4-FFF2-40B4-BE49-F238E27FC236}">
                            <a16:creationId xmlns:a16="http://schemas.microsoft.com/office/drawing/2014/main" id="{1218A58A-0AE1-4F4E-9D56-DF20034F1F4B}"/>
                          </a:ext>
                        </a:extLst>
                      </p:cNvPr>
                      <p:cNvPicPr/>
                      <p:nvPr/>
                    </p:nvPicPr>
                    <p:blipFill>
                      <a:blip r:embed="rId9"/>
                      <a:stretch>
                        <a:fillRect/>
                      </a:stretch>
                    </p:blipFill>
                    <p:spPr>
                      <a:xfrm>
                        <a:off x="16539662" y="6814697"/>
                        <a:ext cx="7821477" cy="6901304"/>
                      </a:xfrm>
                      <a:prstGeom prst="rect">
                        <a:avLst/>
                      </a:prstGeom>
                      <a:ln>
                        <a:solidFill>
                          <a:schemeClr val="bg1">
                            <a:lumMod val="65000"/>
                          </a:schemeClr>
                        </a:solidFill>
                      </a:ln>
                    </p:spPr>
                  </p:pic>
                </p:oleObj>
              </mc:Fallback>
            </mc:AlternateContent>
          </a:graphicData>
        </a:graphic>
      </p:graphicFrame>
      <p:sp>
        <p:nvSpPr>
          <p:cNvPr id="11" name="TextBox 10" descr="Check-out Sign">
            <a:extLst>
              <a:ext uri="{FF2B5EF4-FFF2-40B4-BE49-F238E27FC236}">
                <a16:creationId xmlns:a16="http://schemas.microsoft.com/office/drawing/2014/main" id="{43DB2614-001A-4816-A5C9-29AD6697290C}"/>
              </a:ext>
            </a:extLst>
          </p:cNvPr>
          <p:cNvSpPr txBox="1"/>
          <p:nvPr/>
        </p:nvSpPr>
        <p:spPr>
          <a:xfrm>
            <a:off x="13102530" y="8946520"/>
            <a:ext cx="3437543"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3000" b="1" i="0" u="none" strike="noStrike" kern="0" cap="none" spc="0" normalizeH="0" baseline="0" noProof="0">
                <a:ln>
                  <a:noFill/>
                </a:ln>
                <a:solidFill>
                  <a:srgbClr val="000000"/>
                </a:solidFill>
                <a:effectLst/>
                <a:uLnTx/>
                <a:uFillTx/>
                <a:latin typeface="Helvetica Neue"/>
                <a:ea typeface="Helvetica Neue"/>
                <a:cs typeface="Helvetica Neue"/>
                <a:sym typeface="Helvetica Neue"/>
              </a:rPr>
              <a:t>Check-out Sign</a:t>
            </a:r>
          </a:p>
          <a:p>
            <a:pPr>
              <a:defRPr/>
            </a:pPr>
            <a:r>
              <a:rPr lang="en-US"/>
              <a:t>Back</a:t>
            </a:r>
          </a:p>
        </p:txBody>
      </p:sp>
    </p:spTree>
    <p:extLst>
      <p:ext uri="{BB962C8B-B14F-4D97-AF65-F5344CB8AC3E}">
        <p14:creationId xmlns:p14="http://schemas.microsoft.com/office/powerpoint/2010/main" val="430148428"/>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916D04D-C37E-4EAA-A2C2-5CE1673100F4}"/>
              </a:ext>
            </a:extLst>
          </p:cNvPr>
          <p:cNvSpPr txBox="1"/>
          <p:nvPr/>
        </p:nvSpPr>
        <p:spPr>
          <a:xfrm>
            <a:off x="3021397" y="5470099"/>
            <a:ext cx="4160254" cy="10567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000000"/>
                </a:solidFill>
                <a:effectLst/>
                <a:uLnTx/>
                <a:uFillTx/>
                <a:latin typeface="Helvetica Neue"/>
                <a:ea typeface="Helvetica Neue"/>
                <a:cs typeface="Helvetica Neue"/>
                <a:sym typeface="Helvetica Neue"/>
              </a:rPr>
              <a:t>Self-Serve</a:t>
            </a:r>
            <a:r>
              <a:rPr kumimoji="0" lang="en-US" sz="3000" b="1" i="0" u="none" strike="noStrike" kern="0" cap="none" spc="0" normalizeH="0" baseline="0" noProof="0">
                <a:ln>
                  <a:noFill/>
                </a:ln>
                <a:solidFill>
                  <a:srgbClr val="000000"/>
                </a:solidFill>
                <a:effectLst/>
                <a:uLnTx/>
                <a:uFillTx/>
                <a:latin typeface="Helvetica Neue"/>
                <a:ea typeface="Helvetica Neue"/>
                <a:cs typeface="Helvetica Neue"/>
                <a:sym typeface="Helvetica Neue"/>
              </a:rPr>
              <a:t> Checkout Imagery</a:t>
            </a:r>
            <a:endParaRPr kumimoji="0" lang="en-CA" sz="30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p:txBody>
      </p:sp>
      <p:pic>
        <p:nvPicPr>
          <p:cNvPr id="12" name="Picture 12" descr="A picture containing phone&#10;&#10;Description generated with very high confidence">
            <a:extLst>
              <a:ext uri="{FF2B5EF4-FFF2-40B4-BE49-F238E27FC236}">
                <a16:creationId xmlns:a16="http://schemas.microsoft.com/office/drawing/2014/main" id="{8E85B8DC-0610-4CA9-9440-3683332C5ADF}"/>
              </a:ext>
            </a:extLst>
          </p:cNvPr>
          <p:cNvPicPr>
            <a:picLocks noGrp="1" noChangeAspect="1"/>
          </p:cNvPicPr>
          <p:nvPr>
            <p:ph type="pic" sz="quarter" idx="13"/>
          </p:nvPr>
        </p:nvPicPr>
        <p:blipFill rotWithShape="1">
          <a:blip r:embed="rId3"/>
          <a:srcRect l="37" r="37"/>
          <a:stretch/>
        </p:blipFill>
        <p:spPr>
          <a:xfrm>
            <a:off x="8028363" y="1520113"/>
            <a:ext cx="15574225" cy="10393925"/>
          </a:xfrm>
        </p:spPr>
      </p:pic>
    </p:spTree>
    <p:extLst>
      <p:ext uri="{BB962C8B-B14F-4D97-AF65-F5344CB8AC3E}">
        <p14:creationId xmlns:p14="http://schemas.microsoft.com/office/powerpoint/2010/main" val="1403482795"/>
      </p:ext>
    </p:extLst>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Arial"/>
        <a:ea typeface="Arial"/>
        <a:cs typeface="Arial"/>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Arial"/>
        <a:ea typeface="Arial"/>
        <a:cs typeface="Arial"/>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4CF26189B31A047B60F3858D877155D" ma:contentTypeVersion="4" ma:contentTypeDescription="Create a new document." ma:contentTypeScope="" ma:versionID="0f91ab7b44142bbc8aba02447d8ec160">
  <xsd:schema xmlns:xsd="http://www.w3.org/2001/XMLSchema" xmlns:xs="http://www.w3.org/2001/XMLSchema" xmlns:p="http://schemas.microsoft.com/office/2006/metadata/properties" xmlns:ns2="89a06bc5-e0c3-4686-b5e6-316ffb04c90d" targetNamespace="http://schemas.microsoft.com/office/2006/metadata/properties" ma:root="true" ma:fieldsID="af0eee4d92627665940149b354f0fcd8" ns2:_="">
    <xsd:import namespace="89a06bc5-e0c3-4686-b5e6-316ffb04c90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a06bc5-e0c3-4686-b5e6-316ffb04c9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8CB06E8-5FF5-4238-A07F-025458083968}">
  <ds:schemaRefs>
    <ds:schemaRef ds:uri="http://schemas.microsoft.com/sharepoint/v3/contenttype/forms"/>
  </ds:schemaRefs>
</ds:datastoreItem>
</file>

<file path=customXml/itemProps2.xml><?xml version="1.0" encoding="utf-8"?>
<ds:datastoreItem xmlns:ds="http://schemas.openxmlformats.org/officeDocument/2006/customXml" ds:itemID="{D58F5165-221B-4CF3-B6DD-E7FC60C23C34}">
  <ds:schemaRefs>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89a06bc5-e0c3-4686-b5e6-316ffb04c90d"/>
    <ds:schemaRef ds:uri="http://purl.org/dc/elements/1.1/"/>
    <ds:schemaRef ds:uri="http://www.w3.org/XML/1998/namespace"/>
  </ds:schemaRefs>
</ds:datastoreItem>
</file>

<file path=customXml/itemProps3.xml><?xml version="1.0" encoding="utf-8"?>
<ds:datastoreItem xmlns:ds="http://schemas.openxmlformats.org/officeDocument/2006/customXml" ds:itemID="{22B66B62-0E8B-4A5C-9948-EDE87059F184}">
  <ds:schemaRefs>
    <ds:schemaRef ds:uri="89a06bc5-e0c3-4686-b5e6-316ffb04c90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671</Words>
  <Application>Microsoft Office PowerPoint</Application>
  <PresentationFormat>Custom</PresentationFormat>
  <Paragraphs>244</Paragraphs>
  <Slides>27</Slides>
  <Notes>21</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35" baseType="lpstr">
      <vt:lpstr>Arial</vt:lpstr>
      <vt:lpstr>Arial,Sans-Serif</vt:lpstr>
      <vt:lpstr>Calibri</vt:lpstr>
      <vt:lpstr>Helvetica Neue</vt:lpstr>
      <vt:lpstr>Helvetica Neue Light</vt:lpstr>
      <vt:lpstr>Helvetica Neue Medium</vt:lpstr>
      <vt:lpstr>White</vt:lpstr>
      <vt:lpstr>Acrobat Document</vt:lpstr>
      <vt:lpstr>PowerPoint Presentation</vt:lpstr>
      <vt:lpstr>PowerPoint Presentation</vt:lpstr>
      <vt:lpstr>Background </vt:lpstr>
      <vt:lpstr>How the Campaign Works </vt:lpstr>
      <vt:lpstr>Ambassadors</vt:lpstr>
      <vt:lpstr>Key Campaign Timelines </vt:lpstr>
      <vt:lpstr>PowerPoint Presentation</vt:lpstr>
      <vt:lpstr>PowerPoint Presentation</vt:lpstr>
      <vt:lpstr>PowerPoint Presentation</vt:lpstr>
      <vt:lpstr>PowerPoint Presentation</vt:lpstr>
      <vt:lpstr>Red Cross Campaign Box – shipped to stores </vt:lpstr>
      <vt:lpstr>Materials on Walmart intranet (The Wire)</vt:lpstr>
      <vt:lpstr>PowerPoint Presentation</vt:lpstr>
      <vt:lpstr>Supporting Walmart Stores Virtually</vt:lpstr>
      <vt:lpstr>Key Campaign Activity</vt:lpstr>
      <vt:lpstr>Fundraising Stars</vt:lpstr>
      <vt:lpstr>Walmart Stores &amp; Associates: Campaign Perspectives  </vt:lpstr>
      <vt:lpstr>Role Play </vt:lpstr>
      <vt:lpstr>PowerPoint Presentation</vt:lpstr>
      <vt:lpstr>PowerPoint Presentation</vt:lpstr>
      <vt:lpstr>Campaign Logistics </vt:lpstr>
      <vt:lpstr>PowerPoint Presentation</vt:lpstr>
      <vt:lpstr>Campaign Reporting &amp; Feedback  </vt:lpstr>
      <vt:lpstr>PowerPoint Presentation</vt:lpstr>
      <vt:lpstr>Mission Moment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Canadian Red Cross</dc:title>
  <dc:creator>Christine Kinyanjui</dc:creator>
  <cp:lastModifiedBy>Kathy Tilley</cp:lastModifiedBy>
  <cp:revision>1</cp:revision>
  <dcterms:modified xsi:type="dcterms:W3CDTF">2020-06-01T14:25:37Z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0x01010084CF26189B31A047B60F3858D877155D</vt:lpwstr>
  </property>
</Properties>
</file>