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modernComment_15A_D0CC568E.xml" ContentType="application/vnd.ms-powerpoint.comment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3" r:id="rId4"/>
    <p:sldMasterId id="2147483648" r:id="rId5"/>
    <p:sldMasterId id="2147483673" r:id="rId6"/>
  </p:sldMasterIdLst>
  <p:notesMasterIdLst>
    <p:notesMasterId r:id="rId47"/>
  </p:notesMasterIdLst>
  <p:sldIdLst>
    <p:sldId id="346" r:id="rId7"/>
    <p:sldId id="345" r:id="rId8"/>
    <p:sldId id="347" r:id="rId9"/>
    <p:sldId id="356" r:id="rId10"/>
    <p:sldId id="357" r:id="rId11"/>
    <p:sldId id="358" r:id="rId12"/>
    <p:sldId id="359" r:id="rId13"/>
    <p:sldId id="338" r:id="rId14"/>
    <p:sldId id="272" r:id="rId15"/>
    <p:sldId id="273" r:id="rId16"/>
    <p:sldId id="342" r:id="rId17"/>
    <p:sldId id="340" r:id="rId18"/>
    <p:sldId id="343" r:id="rId19"/>
    <p:sldId id="291" r:id="rId20"/>
    <p:sldId id="265" r:id="rId21"/>
    <p:sldId id="348" r:id="rId22"/>
    <p:sldId id="352" r:id="rId23"/>
    <p:sldId id="320" r:id="rId24"/>
    <p:sldId id="349" r:id="rId25"/>
    <p:sldId id="355" r:id="rId26"/>
    <p:sldId id="350" r:id="rId27"/>
    <p:sldId id="354" r:id="rId28"/>
    <p:sldId id="351" r:id="rId29"/>
    <p:sldId id="285" r:id="rId30"/>
    <p:sldId id="298" r:id="rId31"/>
    <p:sldId id="323" r:id="rId32"/>
    <p:sldId id="341" r:id="rId33"/>
    <p:sldId id="306" r:id="rId34"/>
    <p:sldId id="309" r:id="rId35"/>
    <p:sldId id="275" r:id="rId36"/>
    <p:sldId id="329" r:id="rId37"/>
    <p:sldId id="334" r:id="rId38"/>
    <p:sldId id="333" r:id="rId39"/>
    <p:sldId id="331" r:id="rId40"/>
    <p:sldId id="305" r:id="rId41"/>
    <p:sldId id="315" r:id="rId42"/>
    <p:sldId id="304" r:id="rId43"/>
    <p:sldId id="344" r:id="rId44"/>
    <p:sldId id="339" r:id="rId45"/>
    <p:sldId id="303" r:id="rId46"/>
  </p:sldIdLst>
  <p:sldSz cx="24384000" cy="13716000"/>
  <p:notesSz cx="6858000" cy="1514475"/>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F366699-4FD2-EC9C-812F-214498E215EF}" name="Tammy Doerksen" initials="TD" userId="S::tdoerksen@redcross.ca::7ba5e463-c02f-4b9b-99a7-5ba97bb69b3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ristine Kinyanjui" initials="CK" lastIdx="6" clrIdx="0">
    <p:extLst>
      <p:ext uri="{19B8F6BF-5375-455C-9EA6-DF929625EA0E}">
        <p15:presenceInfo xmlns:p15="http://schemas.microsoft.com/office/powerpoint/2012/main" userId="S::ckinyanjui@redcross.ca::d4773c49-edfc-45f8-a8ac-d091b0f51e13" providerId="AD"/>
      </p:ext>
    </p:extLst>
  </p:cmAuthor>
  <p:cmAuthor id="2" name="Andrew Steele" initials="AS" lastIdx="2" clrIdx="1">
    <p:extLst>
      <p:ext uri="{19B8F6BF-5375-455C-9EA6-DF929625EA0E}">
        <p15:presenceInfo xmlns:p15="http://schemas.microsoft.com/office/powerpoint/2012/main" userId="S::asteele@redcross.ca::2ea00366-97c1-48ad-afe3-f8f7b678448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00441F-805F-4D44-B6D4-4E2E5E985CEA}" v="15" dt="2023-06-13T19:22:26.519"/>
    <p1510:client id="{3867D67A-5631-7254-22D5-F75505EF130F}" v="105" dt="2023-06-14T15:58:18.328"/>
    <p1510:client id="{4BD4A2BF-55AB-A8B8-D366-B3449F151A9D}" v="1" dt="2023-06-14T15:40:16.632"/>
    <p1510:client id="{4CBB218C-1F8A-429B-B27F-463D815D9A2F}" v="52" dt="2023-06-14T16:01:29.889"/>
    <p1510:client id="{5A2B99E5-22F1-4172-8AFF-108EE5BBC5DF}" v="2" dt="2023-06-14T19:41:25.384"/>
    <p1510:client id="{94CA0201-6E52-4FB5-95D5-1D16CE57D4E1}" vWet="4" dt="2023-06-13T19:22:16.791"/>
    <p1510:client id="{A677AEB1-FE74-4182-A98B-B0684802FA2C}" v="325" dt="2023-06-13T21:07:12.304"/>
    <p1510:client id="{D9431D6E-A686-49D3-9DE4-22D812B62011}" v="1" dt="2023-06-13T20:49:13.046"/>
    <p1510:client id="{DDFEF0B4-31F8-96DC-126F-3B2AF4AE60DA}" v="58" dt="2023-06-14T16:11:36.138"/>
    <p1510:client id="{E8F6AB4E-4302-4478-0B56-66DFB6AF9DA0}" v="2" dt="2023-06-14T15:45:13.923"/>
    <p1510:client id="{EAB76726-AE59-406F-B041-82AD122DD0BD}" v="433" vWet="435" dt="2023-06-14T15:53:28.946"/>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inimized">
    <p:restoredLeft sz="15620"/>
    <p:restoredTop sz="27126" autoAdjust="0"/>
  </p:normalViewPr>
  <p:slideViewPr>
    <p:cSldViewPr snapToGrid="0">
      <p:cViewPr varScale="1">
        <p:scale>
          <a:sx n="10" d="100"/>
          <a:sy n="10" d="100"/>
        </p:scale>
        <p:origin x="1624" y="-16"/>
      </p:cViewPr>
      <p:guideLst/>
    </p:cSldViewPr>
  </p:slideViewPr>
  <p:notesTextViewPr>
    <p:cViewPr>
      <p:scale>
        <a:sx n="1" d="1"/>
        <a:sy n="1" d="1"/>
      </p:scale>
      <p:origin x="0" y="-432"/>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s>
</file>

<file path=ppt/comments/modernComment_15A_D0CC568E.xml><?xml version="1.0" encoding="utf-8"?>
<p188:cmLst xmlns:a="http://schemas.openxmlformats.org/drawingml/2006/main" xmlns:r="http://schemas.openxmlformats.org/officeDocument/2006/relationships" xmlns:p188="http://schemas.microsoft.com/office/powerpoint/2018/8/main">
  <p188:cm id="{5A8D9E80-3752-4D0B-B889-A4757B75F917}" authorId="{1F366699-4FD2-EC9C-812F-214498E215EF}" created="2023-04-27T19:02:09.281">
    <pc:sldMkLst xmlns:pc="http://schemas.microsoft.com/office/powerpoint/2013/main/command">
      <pc:docMk/>
      <pc:sldMk cId="3503052430" sldId="346"/>
    </pc:sldMkLst>
    <p188:txBody>
      <a:bodyPr/>
      <a:lstStyle/>
      <a:p>
        <a:r>
          <a:rPr lang="en-CA"/>
          <a:t>Each lead trainer will need to insert their own prov/regional land acknowledgement </a:t>
        </a:r>
      </a:p>
    </p188:txBody>
  </p188:cm>
</p188:cmLst>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847F29-B0E5-4B03-A9BF-0C0CF5D5D5D9}" type="doc">
      <dgm:prSet loTypeId="urn:microsoft.com/office/officeart/2005/8/layout/list1" loCatId="list" qsTypeId="urn:microsoft.com/office/officeart/2005/8/quickstyle/simple1" qsCatId="simple" csTypeId="urn:microsoft.com/office/officeart/2005/8/colors/accent5_1" csCatId="accent5" phldr="1"/>
      <dgm:spPr/>
      <dgm:t>
        <a:bodyPr/>
        <a:lstStyle/>
        <a:p>
          <a:endParaRPr lang="en-US"/>
        </a:p>
      </dgm:t>
    </dgm:pt>
    <dgm:pt modelId="{5CAFFE1E-AE0B-47C2-8A40-DCD8A6609DB7}">
      <dgm:prSet/>
      <dgm:spPr/>
      <dgm:t>
        <a:bodyPr/>
        <a:lstStyle/>
        <a:p>
          <a:r>
            <a:rPr lang="en-CA" b="1" i="0" baseline="0"/>
            <a:t>The Campaign and how it works</a:t>
          </a:r>
          <a:endParaRPr lang="en-US"/>
        </a:p>
      </dgm:t>
    </dgm:pt>
    <dgm:pt modelId="{DDD21BB8-B60E-4AA1-B899-9E6440C57ED4}" type="parTrans" cxnId="{5543757A-9C4C-4A01-A447-AFEBED3135FF}">
      <dgm:prSet/>
      <dgm:spPr/>
      <dgm:t>
        <a:bodyPr/>
        <a:lstStyle/>
        <a:p>
          <a:endParaRPr lang="en-US"/>
        </a:p>
      </dgm:t>
    </dgm:pt>
    <dgm:pt modelId="{6C51C3C0-18AE-4BB2-98E5-8FFC995270B2}" type="sibTrans" cxnId="{5543757A-9C4C-4A01-A447-AFEBED3135FF}">
      <dgm:prSet/>
      <dgm:spPr/>
      <dgm:t>
        <a:bodyPr/>
        <a:lstStyle/>
        <a:p>
          <a:endParaRPr lang="en-US"/>
        </a:p>
      </dgm:t>
    </dgm:pt>
    <dgm:pt modelId="{41611B2D-8D63-4FD9-9C4D-1E9C2093A0E8}">
      <dgm:prSet/>
      <dgm:spPr/>
      <dgm:t>
        <a:bodyPr/>
        <a:lstStyle/>
        <a:p>
          <a:r>
            <a:rPr lang="en-CA" b="1" i="0" baseline="0"/>
            <a:t>Your responsibilities as an Ambassador </a:t>
          </a:r>
          <a:endParaRPr lang="en-US"/>
        </a:p>
      </dgm:t>
    </dgm:pt>
    <dgm:pt modelId="{736BAEE0-5595-434B-AB6C-9BE14636F894}" type="parTrans" cxnId="{3A7FEC97-7A97-415D-B71E-E8F0D94A3CA4}">
      <dgm:prSet/>
      <dgm:spPr/>
      <dgm:t>
        <a:bodyPr/>
        <a:lstStyle/>
        <a:p>
          <a:endParaRPr lang="en-US"/>
        </a:p>
      </dgm:t>
    </dgm:pt>
    <dgm:pt modelId="{2AF1E123-3ABB-40C0-AE58-E546018DFAEA}" type="sibTrans" cxnId="{3A7FEC97-7A97-415D-B71E-E8F0D94A3CA4}">
      <dgm:prSet/>
      <dgm:spPr/>
      <dgm:t>
        <a:bodyPr/>
        <a:lstStyle/>
        <a:p>
          <a:endParaRPr lang="en-US"/>
        </a:p>
      </dgm:t>
    </dgm:pt>
    <dgm:pt modelId="{56AC40DF-9B7C-46C9-88C2-3FCD9CEB6ECF}">
      <dgm:prSet/>
      <dgm:spPr/>
      <dgm:t>
        <a:bodyPr/>
        <a:lstStyle/>
        <a:p>
          <a:r>
            <a:rPr lang="en-CA" b="1" i="0" baseline="0"/>
            <a:t>How you will be supported in your role</a:t>
          </a:r>
          <a:endParaRPr lang="en-US"/>
        </a:p>
      </dgm:t>
    </dgm:pt>
    <dgm:pt modelId="{89D938FB-38E2-410E-95B1-E08B532C4DCA}" type="parTrans" cxnId="{193C9CB5-6846-440E-B073-68111280A106}">
      <dgm:prSet/>
      <dgm:spPr/>
      <dgm:t>
        <a:bodyPr/>
        <a:lstStyle/>
        <a:p>
          <a:endParaRPr lang="en-US"/>
        </a:p>
      </dgm:t>
    </dgm:pt>
    <dgm:pt modelId="{B6A0E0E8-1022-42EE-B14D-EE3624FCA12B}" type="sibTrans" cxnId="{193C9CB5-6846-440E-B073-68111280A106}">
      <dgm:prSet/>
      <dgm:spPr/>
      <dgm:t>
        <a:bodyPr/>
        <a:lstStyle/>
        <a:p>
          <a:endParaRPr lang="en-US"/>
        </a:p>
      </dgm:t>
    </dgm:pt>
    <dgm:pt modelId="{9816BE82-A794-4D77-B01C-8CAE150EBC5E}">
      <dgm:prSet/>
      <dgm:spPr/>
      <dgm:t>
        <a:bodyPr/>
        <a:lstStyle/>
        <a:p>
          <a:r>
            <a:rPr lang="en-CA" b="1" i="0" baseline="0"/>
            <a:t>This year's Campaign materials </a:t>
          </a:r>
          <a:endParaRPr lang="en-US"/>
        </a:p>
      </dgm:t>
    </dgm:pt>
    <dgm:pt modelId="{F05DA3E3-C660-4374-8795-AA64254BF05D}" type="parTrans" cxnId="{19D0F96C-BC18-423F-84F8-EB74E3F49239}">
      <dgm:prSet/>
      <dgm:spPr/>
      <dgm:t>
        <a:bodyPr/>
        <a:lstStyle/>
        <a:p>
          <a:endParaRPr lang="en-US"/>
        </a:p>
      </dgm:t>
    </dgm:pt>
    <dgm:pt modelId="{0F11050F-AE50-4F88-BBD7-A7299036A178}" type="sibTrans" cxnId="{19D0F96C-BC18-423F-84F8-EB74E3F49239}">
      <dgm:prSet/>
      <dgm:spPr/>
      <dgm:t>
        <a:bodyPr/>
        <a:lstStyle/>
        <a:p>
          <a:endParaRPr lang="en-US"/>
        </a:p>
      </dgm:t>
    </dgm:pt>
    <dgm:pt modelId="{F3F691A4-976F-4821-BBDD-94F1ED4F96F9}">
      <dgm:prSet/>
      <dgm:spPr/>
      <dgm:t>
        <a:bodyPr/>
        <a:lstStyle/>
        <a:p>
          <a:r>
            <a:rPr lang="en-CA" b="1" i="0" baseline="0"/>
            <a:t>Why the Campaign is so important </a:t>
          </a:r>
          <a:endParaRPr lang="en-US"/>
        </a:p>
      </dgm:t>
    </dgm:pt>
    <dgm:pt modelId="{4B93B307-653E-4699-9A54-58E14D187BEC}" type="parTrans" cxnId="{65314E6B-E7CB-4D09-BB6A-E967C37B6321}">
      <dgm:prSet/>
      <dgm:spPr/>
      <dgm:t>
        <a:bodyPr/>
        <a:lstStyle/>
        <a:p>
          <a:endParaRPr lang="en-US"/>
        </a:p>
      </dgm:t>
    </dgm:pt>
    <dgm:pt modelId="{7CA46BC4-9F41-4F8B-AEC8-BD222745BF1F}" type="sibTrans" cxnId="{65314E6B-E7CB-4D09-BB6A-E967C37B6321}">
      <dgm:prSet/>
      <dgm:spPr/>
      <dgm:t>
        <a:bodyPr/>
        <a:lstStyle/>
        <a:p>
          <a:endParaRPr lang="en-US"/>
        </a:p>
      </dgm:t>
    </dgm:pt>
    <dgm:pt modelId="{C09B48F7-1495-4E65-8552-E3C8B902E195}" type="pres">
      <dgm:prSet presAssocID="{95847F29-B0E5-4B03-A9BF-0C0CF5D5D5D9}" presName="linear" presStyleCnt="0">
        <dgm:presLayoutVars>
          <dgm:dir/>
          <dgm:animLvl val="lvl"/>
          <dgm:resizeHandles val="exact"/>
        </dgm:presLayoutVars>
      </dgm:prSet>
      <dgm:spPr/>
    </dgm:pt>
    <dgm:pt modelId="{3205AB1F-F093-4A99-8BE1-AB0511E88D64}" type="pres">
      <dgm:prSet presAssocID="{5CAFFE1E-AE0B-47C2-8A40-DCD8A6609DB7}" presName="parentLin" presStyleCnt="0"/>
      <dgm:spPr/>
    </dgm:pt>
    <dgm:pt modelId="{B38A39C6-7F2F-4D6D-99B5-734CC5CD6C73}" type="pres">
      <dgm:prSet presAssocID="{5CAFFE1E-AE0B-47C2-8A40-DCD8A6609DB7}" presName="parentLeftMargin" presStyleLbl="node1" presStyleIdx="0" presStyleCnt="5"/>
      <dgm:spPr/>
    </dgm:pt>
    <dgm:pt modelId="{FF5DEDB1-C1A5-4253-AC06-453748FC5963}" type="pres">
      <dgm:prSet presAssocID="{5CAFFE1E-AE0B-47C2-8A40-DCD8A6609DB7}" presName="parentText" presStyleLbl="node1" presStyleIdx="0" presStyleCnt="5">
        <dgm:presLayoutVars>
          <dgm:chMax val="0"/>
          <dgm:bulletEnabled val="1"/>
        </dgm:presLayoutVars>
      </dgm:prSet>
      <dgm:spPr/>
    </dgm:pt>
    <dgm:pt modelId="{86FD149D-1C5D-4BD2-8D43-8488BCED068E}" type="pres">
      <dgm:prSet presAssocID="{5CAFFE1E-AE0B-47C2-8A40-DCD8A6609DB7}" presName="negativeSpace" presStyleCnt="0"/>
      <dgm:spPr/>
    </dgm:pt>
    <dgm:pt modelId="{897E15CD-8D03-453E-9BCD-97405C194438}" type="pres">
      <dgm:prSet presAssocID="{5CAFFE1E-AE0B-47C2-8A40-DCD8A6609DB7}" presName="childText" presStyleLbl="conFgAcc1" presStyleIdx="0" presStyleCnt="5">
        <dgm:presLayoutVars>
          <dgm:bulletEnabled val="1"/>
        </dgm:presLayoutVars>
      </dgm:prSet>
      <dgm:spPr/>
    </dgm:pt>
    <dgm:pt modelId="{4E27BADA-B5B0-4E2E-9F50-57786369438F}" type="pres">
      <dgm:prSet presAssocID="{6C51C3C0-18AE-4BB2-98E5-8FFC995270B2}" presName="spaceBetweenRectangles" presStyleCnt="0"/>
      <dgm:spPr/>
    </dgm:pt>
    <dgm:pt modelId="{D929942F-14D7-46C7-B5AF-0BB7199515FB}" type="pres">
      <dgm:prSet presAssocID="{41611B2D-8D63-4FD9-9C4D-1E9C2093A0E8}" presName="parentLin" presStyleCnt="0"/>
      <dgm:spPr/>
    </dgm:pt>
    <dgm:pt modelId="{CFC8F422-FFAA-47B9-8081-9B94005D4B68}" type="pres">
      <dgm:prSet presAssocID="{41611B2D-8D63-4FD9-9C4D-1E9C2093A0E8}" presName="parentLeftMargin" presStyleLbl="node1" presStyleIdx="0" presStyleCnt="5"/>
      <dgm:spPr/>
    </dgm:pt>
    <dgm:pt modelId="{3A2E0F8E-3240-4B7B-B6CA-C51C9F75B3A6}" type="pres">
      <dgm:prSet presAssocID="{41611B2D-8D63-4FD9-9C4D-1E9C2093A0E8}" presName="parentText" presStyleLbl="node1" presStyleIdx="1" presStyleCnt="5">
        <dgm:presLayoutVars>
          <dgm:chMax val="0"/>
          <dgm:bulletEnabled val="1"/>
        </dgm:presLayoutVars>
      </dgm:prSet>
      <dgm:spPr/>
    </dgm:pt>
    <dgm:pt modelId="{F9FC7513-4F3B-429E-B4D0-3B2419147384}" type="pres">
      <dgm:prSet presAssocID="{41611B2D-8D63-4FD9-9C4D-1E9C2093A0E8}" presName="negativeSpace" presStyleCnt="0"/>
      <dgm:spPr/>
    </dgm:pt>
    <dgm:pt modelId="{7C674686-7358-4547-B4BF-B2609CA15492}" type="pres">
      <dgm:prSet presAssocID="{41611B2D-8D63-4FD9-9C4D-1E9C2093A0E8}" presName="childText" presStyleLbl="conFgAcc1" presStyleIdx="1" presStyleCnt="5">
        <dgm:presLayoutVars>
          <dgm:bulletEnabled val="1"/>
        </dgm:presLayoutVars>
      </dgm:prSet>
      <dgm:spPr/>
    </dgm:pt>
    <dgm:pt modelId="{58F6C0B7-5BEB-40DA-AA98-F3F293ACBAF3}" type="pres">
      <dgm:prSet presAssocID="{2AF1E123-3ABB-40C0-AE58-E546018DFAEA}" presName="spaceBetweenRectangles" presStyleCnt="0"/>
      <dgm:spPr/>
    </dgm:pt>
    <dgm:pt modelId="{F91BF116-2396-4A54-A7C0-0B66FCE7FA0D}" type="pres">
      <dgm:prSet presAssocID="{56AC40DF-9B7C-46C9-88C2-3FCD9CEB6ECF}" presName="parentLin" presStyleCnt="0"/>
      <dgm:spPr/>
    </dgm:pt>
    <dgm:pt modelId="{1335CB68-848C-4AFF-9134-48998E25DCE6}" type="pres">
      <dgm:prSet presAssocID="{56AC40DF-9B7C-46C9-88C2-3FCD9CEB6ECF}" presName="parentLeftMargin" presStyleLbl="node1" presStyleIdx="1" presStyleCnt="5"/>
      <dgm:spPr/>
    </dgm:pt>
    <dgm:pt modelId="{61933C41-B042-4960-83F7-DE7456865E81}" type="pres">
      <dgm:prSet presAssocID="{56AC40DF-9B7C-46C9-88C2-3FCD9CEB6ECF}" presName="parentText" presStyleLbl="node1" presStyleIdx="2" presStyleCnt="5">
        <dgm:presLayoutVars>
          <dgm:chMax val="0"/>
          <dgm:bulletEnabled val="1"/>
        </dgm:presLayoutVars>
      </dgm:prSet>
      <dgm:spPr/>
    </dgm:pt>
    <dgm:pt modelId="{97FB0665-511A-458A-B614-BAFBDB9F3033}" type="pres">
      <dgm:prSet presAssocID="{56AC40DF-9B7C-46C9-88C2-3FCD9CEB6ECF}" presName="negativeSpace" presStyleCnt="0"/>
      <dgm:spPr/>
    </dgm:pt>
    <dgm:pt modelId="{A313FB3D-A792-48FB-B531-8D26AD981CBD}" type="pres">
      <dgm:prSet presAssocID="{56AC40DF-9B7C-46C9-88C2-3FCD9CEB6ECF}" presName="childText" presStyleLbl="conFgAcc1" presStyleIdx="2" presStyleCnt="5">
        <dgm:presLayoutVars>
          <dgm:bulletEnabled val="1"/>
        </dgm:presLayoutVars>
      </dgm:prSet>
      <dgm:spPr/>
    </dgm:pt>
    <dgm:pt modelId="{F00F21F4-B5D9-4997-B6E7-3114051DBFBC}" type="pres">
      <dgm:prSet presAssocID="{B6A0E0E8-1022-42EE-B14D-EE3624FCA12B}" presName="spaceBetweenRectangles" presStyleCnt="0"/>
      <dgm:spPr/>
    </dgm:pt>
    <dgm:pt modelId="{5BE358B6-2384-4C2E-96C1-53ECEA4FB87B}" type="pres">
      <dgm:prSet presAssocID="{9816BE82-A794-4D77-B01C-8CAE150EBC5E}" presName="parentLin" presStyleCnt="0"/>
      <dgm:spPr/>
    </dgm:pt>
    <dgm:pt modelId="{F5F847EB-3BCB-46F8-AD4B-3866BD45C722}" type="pres">
      <dgm:prSet presAssocID="{9816BE82-A794-4D77-B01C-8CAE150EBC5E}" presName="parentLeftMargin" presStyleLbl="node1" presStyleIdx="2" presStyleCnt="5"/>
      <dgm:spPr/>
    </dgm:pt>
    <dgm:pt modelId="{1EBBB295-BCC9-43AA-8F0C-8E852FC80F15}" type="pres">
      <dgm:prSet presAssocID="{9816BE82-A794-4D77-B01C-8CAE150EBC5E}" presName="parentText" presStyleLbl="node1" presStyleIdx="3" presStyleCnt="5">
        <dgm:presLayoutVars>
          <dgm:chMax val="0"/>
          <dgm:bulletEnabled val="1"/>
        </dgm:presLayoutVars>
      </dgm:prSet>
      <dgm:spPr/>
    </dgm:pt>
    <dgm:pt modelId="{519B091E-1C49-4379-8270-6FB8D445B631}" type="pres">
      <dgm:prSet presAssocID="{9816BE82-A794-4D77-B01C-8CAE150EBC5E}" presName="negativeSpace" presStyleCnt="0"/>
      <dgm:spPr/>
    </dgm:pt>
    <dgm:pt modelId="{6C8698A7-3FCD-494E-A188-0EB627664389}" type="pres">
      <dgm:prSet presAssocID="{9816BE82-A794-4D77-B01C-8CAE150EBC5E}" presName="childText" presStyleLbl="conFgAcc1" presStyleIdx="3" presStyleCnt="5">
        <dgm:presLayoutVars>
          <dgm:bulletEnabled val="1"/>
        </dgm:presLayoutVars>
      </dgm:prSet>
      <dgm:spPr/>
    </dgm:pt>
    <dgm:pt modelId="{4960FA0F-6C13-4793-8E47-A74E46B9AAF9}" type="pres">
      <dgm:prSet presAssocID="{0F11050F-AE50-4F88-BBD7-A7299036A178}" presName="spaceBetweenRectangles" presStyleCnt="0"/>
      <dgm:spPr/>
    </dgm:pt>
    <dgm:pt modelId="{65F9C073-8338-4139-B2B4-995472B16431}" type="pres">
      <dgm:prSet presAssocID="{F3F691A4-976F-4821-BBDD-94F1ED4F96F9}" presName="parentLin" presStyleCnt="0"/>
      <dgm:spPr/>
    </dgm:pt>
    <dgm:pt modelId="{B524B7A1-3A31-4AAC-886A-CB6628A233B4}" type="pres">
      <dgm:prSet presAssocID="{F3F691A4-976F-4821-BBDD-94F1ED4F96F9}" presName="parentLeftMargin" presStyleLbl="node1" presStyleIdx="3" presStyleCnt="5"/>
      <dgm:spPr/>
    </dgm:pt>
    <dgm:pt modelId="{2506D0C3-CA24-41C2-AB04-2BAA947FC940}" type="pres">
      <dgm:prSet presAssocID="{F3F691A4-976F-4821-BBDD-94F1ED4F96F9}" presName="parentText" presStyleLbl="node1" presStyleIdx="4" presStyleCnt="5">
        <dgm:presLayoutVars>
          <dgm:chMax val="0"/>
          <dgm:bulletEnabled val="1"/>
        </dgm:presLayoutVars>
      </dgm:prSet>
      <dgm:spPr/>
    </dgm:pt>
    <dgm:pt modelId="{59D40C6D-0758-42CC-9E3D-0F0F65629010}" type="pres">
      <dgm:prSet presAssocID="{F3F691A4-976F-4821-BBDD-94F1ED4F96F9}" presName="negativeSpace" presStyleCnt="0"/>
      <dgm:spPr/>
    </dgm:pt>
    <dgm:pt modelId="{66901211-F68B-421E-B8F3-5F9407875D2A}" type="pres">
      <dgm:prSet presAssocID="{F3F691A4-976F-4821-BBDD-94F1ED4F96F9}" presName="childText" presStyleLbl="conFgAcc1" presStyleIdx="4" presStyleCnt="5">
        <dgm:presLayoutVars>
          <dgm:bulletEnabled val="1"/>
        </dgm:presLayoutVars>
      </dgm:prSet>
      <dgm:spPr/>
    </dgm:pt>
  </dgm:ptLst>
  <dgm:cxnLst>
    <dgm:cxn modelId="{3074CC27-3F0B-4D4D-AF27-C1A65D0DC944}" type="presOf" srcId="{95847F29-B0E5-4B03-A9BF-0C0CF5D5D5D9}" destId="{C09B48F7-1495-4E65-8552-E3C8B902E195}" srcOrd="0" destOrd="0" presId="urn:microsoft.com/office/officeart/2005/8/layout/list1"/>
    <dgm:cxn modelId="{4BB52829-0CDE-4880-AB9A-979C5C2A8273}" type="presOf" srcId="{5CAFFE1E-AE0B-47C2-8A40-DCD8A6609DB7}" destId="{B38A39C6-7F2F-4D6D-99B5-734CC5CD6C73}" srcOrd="0" destOrd="0" presId="urn:microsoft.com/office/officeart/2005/8/layout/list1"/>
    <dgm:cxn modelId="{CCB09B33-30B5-48AD-A676-2B00385761D3}" type="presOf" srcId="{9816BE82-A794-4D77-B01C-8CAE150EBC5E}" destId="{F5F847EB-3BCB-46F8-AD4B-3866BD45C722}" srcOrd="0" destOrd="0" presId="urn:microsoft.com/office/officeart/2005/8/layout/list1"/>
    <dgm:cxn modelId="{940D1A3B-2521-4B24-AC3C-8B2DDC0A2B89}" type="presOf" srcId="{41611B2D-8D63-4FD9-9C4D-1E9C2093A0E8}" destId="{3A2E0F8E-3240-4B7B-B6CA-C51C9F75B3A6}" srcOrd="1" destOrd="0" presId="urn:microsoft.com/office/officeart/2005/8/layout/list1"/>
    <dgm:cxn modelId="{45AB475C-52BE-4F42-8C88-EE7E6A6AF68D}" type="presOf" srcId="{9816BE82-A794-4D77-B01C-8CAE150EBC5E}" destId="{1EBBB295-BCC9-43AA-8F0C-8E852FC80F15}" srcOrd="1" destOrd="0" presId="urn:microsoft.com/office/officeart/2005/8/layout/list1"/>
    <dgm:cxn modelId="{65314E6B-E7CB-4D09-BB6A-E967C37B6321}" srcId="{95847F29-B0E5-4B03-A9BF-0C0CF5D5D5D9}" destId="{F3F691A4-976F-4821-BBDD-94F1ED4F96F9}" srcOrd="4" destOrd="0" parTransId="{4B93B307-653E-4699-9A54-58E14D187BEC}" sibTransId="{7CA46BC4-9F41-4F8B-AEC8-BD222745BF1F}"/>
    <dgm:cxn modelId="{19D0F96C-BC18-423F-84F8-EB74E3F49239}" srcId="{95847F29-B0E5-4B03-A9BF-0C0CF5D5D5D9}" destId="{9816BE82-A794-4D77-B01C-8CAE150EBC5E}" srcOrd="3" destOrd="0" parTransId="{F05DA3E3-C660-4374-8795-AA64254BF05D}" sibTransId="{0F11050F-AE50-4F88-BBD7-A7299036A178}"/>
    <dgm:cxn modelId="{57E0A677-E91B-4590-A43E-5384B95D1B75}" type="presOf" srcId="{5CAFFE1E-AE0B-47C2-8A40-DCD8A6609DB7}" destId="{FF5DEDB1-C1A5-4253-AC06-453748FC5963}" srcOrd="1" destOrd="0" presId="urn:microsoft.com/office/officeart/2005/8/layout/list1"/>
    <dgm:cxn modelId="{5543757A-9C4C-4A01-A447-AFEBED3135FF}" srcId="{95847F29-B0E5-4B03-A9BF-0C0CF5D5D5D9}" destId="{5CAFFE1E-AE0B-47C2-8A40-DCD8A6609DB7}" srcOrd="0" destOrd="0" parTransId="{DDD21BB8-B60E-4AA1-B899-9E6440C57ED4}" sibTransId="{6C51C3C0-18AE-4BB2-98E5-8FFC995270B2}"/>
    <dgm:cxn modelId="{06E53890-2602-4B90-A39D-1FC723D90E8F}" type="presOf" srcId="{F3F691A4-976F-4821-BBDD-94F1ED4F96F9}" destId="{2506D0C3-CA24-41C2-AB04-2BAA947FC940}" srcOrd="1" destOrd="0" presId="urn:microsoft.com/office/officeart/2005/8/layout/list1"/>
    <dgm:cxn modelId="{3A7FEC97-7A97-415D-B71E-E8F0D94A3CA4}" srcId="{95847F29-B0E5-4B03-A9BF-0C0CF5D5D5D9}" destId="{41611B2D-8D63-4FD9-9C4D-1E9C2093A0E8}" srcOrd="1" destOrd="0" parTransId="{736BAEE0-5595-434B-AB6C-9BE14636F894}" sibTransId="{2AF1E123-3ABB-40C0-AE58-E546018DFAEA}"/>
    <dgm:cxn modelId="{193C9CB5-6846-440E-B073-68111280A106}" srcId="{95847F29-B0E5-4B03-A9BF-0C0CF5D5D5D9}" destId="{56AC40DF-9B7C-46C9-88C2-3FCD9CEB6ECF}" srcOrd="2" destOrd="0" parTransId="{89D938FB-38E2-410E-95B1-E08B532C4DCA}" sibTransId="{B6A0E0E8-1022-42EE-B14D-EE3624FCA12B}"/>
    <dgm:cxn modelId="{3441F0CC-0F4C-4CCC-B3C2-5FF48EAF046A}" type="presOf" srcId="{F3F691A4-976F-4821-BBDD-94F1ED4F96F9}" destId="{B524B7A1-3A31-4AAC-886A-CB6628A233B4}" srcOrd="0" destOrd="0" presId="urn:microsoft.com/office/officeart/2005/8/layout/list1"/>
    <dgm:cxn modelId="{64A147DE-9CBA-4089-AEBD-E19167F56EFD}" type="presOf" srcId="{41611B2D-8D63-4FD9-9C4D-1E9C2093A0E8}" destId="{CFC8F422-FFAA-47B9-8081-9B94005D4B68}" srcOrd="0" destOrd="0" presId="urn:microsoft.com/office/officeart/2005/8/layout/list1"/>
    <dgm:cxn modelId="{35D1F8EE-0872-4863-A784-1C89693243B9}" type="presOf" srcId="{56AC40DF-9B7C-46C9-88C2-3FCD9CEB6ECF}" destId="{1335CB68-848C-4AFF-9134-48998E25DCE6}" srcOrd="0" destOrd="0" presId="urn:microsoft.com/office/officeart/2005/8/layout/list1"/>
    <dgm:cxn modelId="{2CE649F6-5C72-42BF-BC79-5C15D2856FD4}" type="presOf" srcId="{56AC40DF-9B7C-46C9-88C2-3FCD9CEB6ECF}" destId="{61933C41-B042-4960-83F7-DE7456865E81}" srcOrd="1" destOrd="0" presId="urn:microsoft.com/office/officeart/2005/8/layout/list1"/>
    <dgm:cxn modelId="{89C28981-1094-43C6-880C-EA0967858BE5}" type="presParOf" srcId="{C09B48F7-1495-4E65-8552-E3C8B902E195}" destId="{3205AB1F-F093-4A99-8BE1-AB0511E88D64}" srcOrd="0" destOrd="0" presId="urn:microsoft.com/office/officeart/2005/8/layout/list1"/>
    <dgm:cxn modelId="{13392C05-282C-4E27-8083-5B9D215B68B6}" type="presParOf" srcId="{3205AB1F-F093-4A99-8BE1-AB0511E88D64}" destId="{B38A39C6-7F2F-4D6D-99B5-734CC5CD6C73}" srcOrd="0" destOrd="0" presId="urn:microsoft.com/office/officeart/2005/8/layout/list1"/>
    <dgm:cxn modelId="{657E7536-3BD4-4F90-B249-7F8E217C2D47}" type="presParOf" srcId="{3205AB1F-F093-4A99-8BE1-AB0511E88D64}" destId="{FF5DEDB1-C1A5-4253-AC06-453748FC5963}" srcOrd="1" destOrd="0" presId="urn:microsoft.com/office/officeart/2005/8/layout/list1"/>
    <dgm:cxn modelId="{8848D7A0-B935-4207-9191-6B2D6138D26E}" type="presParOf" srcId="{C09B48F7-1495-4E65-8552-E3C8B902E195}" destId="{86FD149D-1C5D-4BD2-8D43-8488BCED068E}" srcOrd="1" destOrd="0" presId="urn:microsoft.com/office/officeart/2005/8/layout/list1"/>
    <dgm:cxn modelId="{8C6FF959-064F-4327-9ADE-B9168A74EE50}" type="presParOf" srcId="{C09B48F7-1495-4E65-8552-E3C8B902E195}" destId="{897E15CD-8D03-453E-9BCD-97405C194438}" srcOrd="2" destOrd="0" presId="urn:microsoft.com/office/officeart/2005/8/layout/list1"/>
    <dgm:cxn modelId="{02A699CA-84B5-415D-A93C-8685B2140DA0}" type="presParOf" srcId="{C09B48F7-1495-4E65-8552-E3C8B902E195}" destId="{4E27BADA-B5B0-4E2E-9F50-57786369438F}" srcOrd="3" destOrd="0" presId="urn:microsoft.com/office/officeart/2005/8/layout/list1"/>
    <dgm:cxn modelId="{B8EBBA80-52E9-4E9F-8240-3B576C0AA31F}" type="presParOf" srcId="{C09B48F7-1495-4E65-8552-E3C8B902E195}" destId="{D929942F-14D7-46C7-B5AF-0BB7199515FB}" srcOrd="4" destOrd="0" presId="urn:microsoft.com/office/officeart/2005/8/layout/list1"/>
    <dgm:cxn modelId="{DE379A50-C454-4ADA-9591-482B16950D63}" type="presParOf" srcId="{D929942F-14D7-46C7-B5AF-0BB7199515FB}" destId="{CFC8F422-FFAA-47B9-8081-9B94005D4B68}" srcOrd="0" destOrd="0" presId="urn:microsoft.com/office/officeart/2005/8/layout/list1"/>
    <dgm:cxn modelId="{5AAA6FC7-3DBF-4BF4-93DE-D545C9CDF8E9}" type="presParOf" srcId="{D929942F-14D7-46C7-B5AF-0BB7199515FB}" destId="{3A2E0F8E-3240-4B7B-B6CA-C51C9F75B3A6}" srcOrd="1" destOrd="0" presId="urn:microsoft.com/office/officeart/2005/8/layout/list1"/>
    <dgm:cxn modelId="{ADF20577-8BCA-4C3D-B843-F038C7367CF6}" type="presParOf" srcId="{C09B48F7-1495-4E65-8552-E3C8B902E195}" destId="{F9FC7513-4F3B-429E-B4D0-3B2419147384}" srcOrd="5" destOrd="0" presId="urn:microsoft.com/office/officeart/2005/8/layout/list1"/>
    <dgm:cxn modelId="{061DD295-D991-48A7-B770-399DD318B37C}" type="presParOf" srcId="{C09B48F7-1495-4E65-8552-E3C8B902E195}" destId="{7C674686-7358-4547-B4BF-B2609CA15492}" srcOrd="6" destOrd="0" presId="urn:microsoft.com/office/officeart/2005/8/layout/list1"/>
    <dgm:cxn modelId="{398499B0-79C2-4D47-B2DF-BF05B2D6CCC5}" type="presParOf" srcId="{C09B48F7-1495-4E65-8552-E3C8B902E195}" destId="{58F6C0B7-5BEB-40DA-AA98-F3F293ACBAF3}" srcOrd="7" destOrd="0" presId="urn:microsoft.com/office/officeart/2005/8/layout/list1"/>
    <dgm:cxn modelId="{9DFA3263-A81A-4361-939D-483D4BC852A0}" type="presParOf" srcId="{C09B48F7-1495-4E65-8552-E3C8B902E195}" destId="{F91BF116-2396-4A54-A7C0-0B66FCE7FA0D}" srcOrd="8" destOrd="0" presId="urn:microsoft.com/office/officeart/2005/8/layout/list1"/>
    <dgm:cxn modelId="{39EDDB57-0239-49CA-8582-59215D54036C}" type="presParOf" srcId="{F91BF116-2396-4A54-A7C0-0B66FCE7FA0D}" destId="{1335CB68-848C-4AFF-9134-48998E25DCE6}" srcOrd="0" destOrd="0" presId="urn:microsoft.com/office/officeart/2005/8/layout/list1"/>
    <dgm:cxn modelId="{257A2948-E9AD-4596-A531-BABD5195BAD3}" type="presParOf" srcId="{F91BF116-2396-4A54-A7C0-0B66FCE7FA0D}" destId="{61933C41-B042-4960-83F7-DE7456865E81}" srcOrd="1" destOrd="0" presId="urn:microsoft.com/office/officeart/2005/8/layout/list1"/>
    <dgm:cxn modelId="{839AEC73-2B9B-426F-A288-C952004A992F}" type="presParOf" srcId="{C09B48F7-1495-4E65-8552-E3C8B902E195}" destId="{97FB0665-511A-458A-B614-BAFBDB9F3033}" srcOrd="9" destOrd="0" presId="urn:microsoft.com/office/officeart/2005/8/layout/list1"/>
    <dgm:cxn modelId="{446E7E82-DF91-450E-9527-FF5D4656739E}" type="presParOf" srcId="{C09B48F7-1495-4E65-8552-E3C8B902E195}" destId="{A313FB3D-A792-48FB-B531-8D26AD981CBD}" srcOrd="10" destOrd="0" presId="urn:microsoft.com/office/officeart/2005/8/layout/list1"/>
    <dgm:cxn modelId="{EDAC62EE-B34F-4C93-A001-0102CA34B5B5}" type="presParOf" srcId="{C09B48F7-1495-4E65-8552-E3C8B902E195}" destId="{F00F21F4-B5D9-4997-B6E7-3114051DBFBC}" srcOrd="11" destOrd="0" presId="urn:microsoft.com/office/officeart/2005/8/layout/list1"/>
    <dgm:cxn modelId="{EEE78320-D0F7-493A-B7AA-25CB6AD9A1D6}" type="presParOf" srcId="{C09B48F7-1495-4E65-8552-E3C8B902E195}" destId="{5BE358B6-2384-4C2E-96C1-53ECEA4FB87B}" srcOrd="12" destOrd="0" presId="urn:microsoft.com/office/officeart/2005/8/layout/list1"/>
    <dgm:cxn modelId="{E2AB701B-46FD-4613-B3EC-EF2DDCAE38CE}" type="presParOf" srcId="{5BE358B6-2384-4C2E-96C1-53ECEA4FB87B}" destId="{F5F847EB-3BCB-46F8-AD4B-3866BD45C722}" srcOrd="0" destOrd="0" presId="urn:microsoft.com/office/officeart/2005/8/layout/list1"/>
    <dgm:cxn modelId="{4209E518-C79B-4A62-A5D4-770AE02F6D7D}" type="presParOf" srcId="{5BE358B6-2384-4C2E-96C1-53ECEA4FB87B}" destId="{1EBBB295-BCC9-43AA-8F0C-8E852FC80F15}" srcOrd="1" destOrd="0" presId="urn:microsoft.com/office/officeart/2005/8/layout/list1"/>
    <dgm:cxn modelId="{663B0147-2AAF-4518-8393-5D3A76130991}" type="presParOf" srcId="{C09B48F7-1495-4E65-8552-E3C8B902E195}" destId="{519B091E-1C49-4379-8270-6FB8D445B631}" srcOrd="13" destOrd="0" presId="urn:microsoft.com/office/officeart/2005/8/layout/list1"/>
    <dgm:cxn modelId="{4CF50E56-236B-4FF2-9914-8A7E24A9DA50}" type="presParOf" srcId="{C09B48F7-1495-4E65-8552-E3C8B902E195}" destId="{6C8698A7-3FCD-494E-A188-0EB627664389}" srcOrd="14" destOrd="0" presId="urn:microsoft.com/office/officeart/2005/8/layout/list1"/>
    <dgm:cxn modelId="{A1022778-5536-4250-A0F6-A0FB29973586}" type="presParOf" srcId="{C09B48F7-1495-4E65-8552-E3C8B902E195}" destId="{4960FA0F-6C13-4793-8E47-A74E46B9AAF9}" srcOrd="15" destOrd="0" presId="urn:microsoft.com/office/officeart/2005/8/layout/list1"/>
    <dgm:cxn modelId="{0A8CEF9F-D5E9-4D22-8DBA-7F7D39EBE833}" type="presParOf" srcId="{C09B48F7-1495-4E65-8552-E3C8B902E195}" destId="{65F9C073-8338-4139-B2B4-995472B16431}" srcOrd="16" destOrd="0" presId="urn:microsoft.com/office/officeart/2005/8/layout/list1"/>
    <dgm:cxn modelId="{657B0CB5-AEF7-4FAE-AC4F-24AE2C4D82D4}" type="presParOf" srcId="{65F9C073-8338-4139-B2B4-995472B16431}" destId="{B524B7A1-3A31-4AAC-886A-CB6628A233B4}" srcOrd="0" destOrd="0" presId="urn:microsoft.com/office/officeart/2005/8/layout/list1"/>
    <dgm:cxn modelId="{4C38C78C-D8A8-4235-93A4-842592975B7A}" type="presParOf" srcId="{65F9C073-8338-4139-B2B4-995472B16431}" destId="{2506D0C3-CA24-41C2-AB04-2BAA947FC940}" srcOrd="1" destOrd="0" presId="urn:microsoft.com/office/officeart/2005/8/layout/list1"/>
    <dgm:cxn modelId="{69F36E0A-BD5A-4AA7-B88C-4F2570EF6206}" type="presParOf" srcId="{C09B48F7-1495-4E65-8552-E3C8B902E195}" destId="{59D40C6D-0758-42CC-9E3D-0F0F65629010}" srcOrd="17" destOrd="0" presId="urn:microsoft.com/office/officeart/2005/8/layout/list1"/>
    <dgm:cxn modelId="{C93D9BCD-DB86-4FD6-B044-9D0930879E0B}" type="presParOf" srcId="{C09B48F7-1495-4E65-8552-E3C8B902E195}" destId="{66901211-F68B-421E-B8F3-5F9407875D2A}"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310272-4582-4E5D-85C8-56E24FCAB05B}" type="doc">
      <dgm:prSet loTypeId="urn:microsoft.com/office/officeart/2005/8/layout/list1" loCatId="list" qsTypeId="urn:microsoft.com/office/officeart/2005/8/quickstyle/simple1" qsCatId="simple" csTypeId="urn:microsoft.com/office/officeart/2005/8/colors/accent5_1" csCatId="accent5"/>
      <dgm:spPr/>
      <dgm:t>
        <a:bodyPr/>
        <a:lstStyle/>
        <a:p>
          <a:endParaRPr lang="en-US"/>
        </a:p>
      </dgm:t>
    </dgm:pt>
    <dgm:pt modelId="{F13AC557-DBB5-430F-9D99-4C3F10B24D4A}">
      <dgm:prSet/>
      <dgm:spPr/>
      <dgm:t>
        <a:bodyPr/>
        <a:lstStyle/>
        <a:p>
          <a:r>
            <a:rPr lang="en-US"/>
            <a:t>A 4-week “ask at cash” campaign  </a:t>
          </a:r>
        </a:p>
      </dgm:t>
    </dgm:pt>
    <dgm:pt modelId="{6831D155-EA24-4E6D-82CD-61FD06C649C7}" type="parTrans" cxnId="{9AC476C6-93BF-4B92-B330-C194B7FF8D3A}">
      <dgm:prSet/>
      <dgm:spPr/>
      <dgm:t>
        <a:bodyPr/>
        <a:lstStyle/>
        <a:p>
          <a:endParaRPr lang="en-US"/>
        </a:p>
      </dgm:t>
    </dgm:pt>
    <dgm:pt modelId="{4D30C64A-8837-44CB-A6A2-0047911781BA}" type="sibTrans" cxnId="{9AC476C6-93BF-4B92-B330-C194B7FF8D3A}">
      <dgm:prSet/>
      <dgm:spPr/>
      <dgm:t>
        <a:bodyPr/>
        <a:lstStyle/>
        <a:p>
          <a:endParaRPr lang="en-US"/>
        </a:p>
      </dgm:t>
    </dgm:pt>
    <dgm:pt modelId="{D4176816-4BBD-43B8-A120-2206A3875A47}">
      <dgm:prSet/>
      <dgm:spPr/>
      <dgm:t>
        <a:bodyPr/>
        <a:lstStyle/>
        <a:p>
          <a:r>
            <a:rPr lang="en-US"/>
            <a:t>At check out, Walmart cashiers ask customers if they want to donate </a:t>
          </a:r>
        </a:p>
      </dgm:t>
    </dgm:pt>
    <dgm:pt modelId="{B9E83944-5074-4C6B-A096-E5CFDB34FC2B}" type="parTrans" cxnId="{BADF338A-5D54-4A67-A8E2-3F848B93484D}">
      <dgm:prSet/>
      <dgm:spPr/>
      <dgm:t>
        <a:bodyPr/>
        <a:lstStyle/>
        <a:p>
          <a:endParaRPr lang="en-US"/>
        </a:p>
      </dgm:t>
    </dgm:pt>
    <dgm:pt modelId="{E1926249-1103-46BA-BEFA-7F4FC745DE1C}" type="sibTrans" cxnId="{BADF338A-5D54-4A67-A8E2-3F848B93484D}">
      <dgm:prSet/>
      <dgm:spPr/>
      <dgm:t>
        <a:bodyPr/>
        <a:lstStyle/>
        <a:p>
          <a:endParaRPr lang="en-US"/>
        </a:p>
      </dgm:t>
    </dgm:pt>
    <dgm:pt modelId="{13114EEE-D9C7-4714-82B4-E99884A257A3}">
      <dgm:prSet/>
      <dgm:spPr/>
      <dgm:t>
        <a:bodyPr/>
        <a:lstStyle/>
        <a:p>
          <a:r>
            <a:rPr lang="en-US"/>
            <a:t>Customers can donate $1, $2, $5 or more  </a:t>
          </a:r>
        </a:p>
      </dgm:t>
    </dgm:pt>
    <dgm:pt modelId="{192D7635-F7CA-455F-A36E-ADF9C6475C09}" type="parTrans" cxnId="{BD25842F-B9EE-4073-9D7C-E0486AEC4CFA}">
      <dgm:prSet/>
      <dgm:spPr/>
      <dgm:t>
        <a:bodyPr/>
        <a:lstStyle/>
        <a:p>
          <a:endParaRPr lang="en-US"/>
        </a:p>
      </dgm:t>
    </dgm:pt>
    <dgm:pt modelId="{8455BE0D-6E9A-449D-8DC1-237899FD9B3D}" type="sibTrans" cxnId="{BD25842F-B9EE-4073-9D7C-E0486AEC4CFA}">
      <dgm:prSet/>
      <dgm:spPr/>
      <dgm:t>
        <a:bodyPr/>
        <a:lstStyle/>
        <a:p>
          <a:endParaRPr lang="en-US"/>
        </a:p>
      </dgm:t>
    </dgm:pt>
    <dgm:pt modelId="{4F33A178-9F2D-4B9B-9828-E7CC2B0D25B8}">
      <dgm:prSet/>
      <dgm:spPr/>
      <dgm:t>
        <a:bodyPr/>
        <a:lstStyle/>
        <a:p>
          <a:r>
            <a:rPr lang="en-US"/>
            <a:t>Customers can also donate at the self-checkout kiosks </a:t>
          </a:r>
        </a:p>
      </dgm:t>
    </dgm:pt>
    <dgm:pt modelId="{E1608271-FB25-4B5B-8198-189C6A889B96}" type="parTrans" cxnId="{0CDAFF19-1F23-47E0-B3B5-5957907A5960}">
      <dgm:prSet/>
      <dgm:spPr/>
      <dgm:t>
        <a:bodyPr/>
        <a:lstStyle/>
        <a:p>
          <a:endParaRPr lang="en-US"/>
        </a:p>
      </dgm:t>
    </dgm:pt>
    <dgm:pt modelId="{436DE660-14B1-43A0-9C68-F4C15C968BCD}" type="sibTrans" cxnId="{0CDAFF19-1F23-47E0-B3B5-5957907A5960}">
      <dgm:prSet/>
      <dgm:spPr/>
      <dgm:t>
        <a:bodyPr/>
        <a:lstStyle/>
        <a:p>
          <a:endParaRPr lang="en-US"/>
        </a:p>
      </dgm:t>
    </dgm:pt>
    <dgm:pt modelId="{25D8EC02-86A4-4C76-A409-487745DCEF1B}">
      <dgm:prSet/>
      <dgm:spPr/>
      <dgm:t>
        <a:bodyPr/>
        <a:lstStyle/>
        <a:p>
          <a:r>
            <a:rPr lang="en-US"/>
            <a:t>In-store special activities and fundraisers</a:t>
          </a:r>
        </a:p>
      </dgm:t>
    </dgm:pt>
    <dgm:pt modelId="{D0653171-3573-4578-8C1B-EBC477F8679A}" type="parTrans" cxnId="{2F3C5663-1993-47F5-89B4-DFB492BEBB12}">
      <dgm:prSet/>
      <dgm:spPr/>
      <dgm:t>
        <a:bodyPr/>
        <a:lstStyle/>
        <a:p>
          <a:endParaRPr lang="en-US"/>
        </a:p>
      </dgm:t>
    </dgm:pt>
    <dgm:pt modelId="{4273B5A4-C009-45B8-9186-D3867678AA6A}" type="sibTrans" cxnId="{2F3C5663-1993-47F5-89B4-DFB492BEBB12}">
      <dgm:prSet/>
      <dgm:spPr/>
      <dgm:t>
        <a:bodyPr/>
        <a:lstStyle/>
        <a:p>
          <a:endParaRPr lang="en-US"/>
        </a:p>
      </dgm:t>
    </dgm:pt>
    <dgm:pt modelId="{B62846A5-353B-4143-8228-5B21C4F9F768}" type="pres">
      <dgm:prSet presAssocID="{37310272-4582-4E5D-85C8-56E24FCAB05B}" presName="linear" presStyleCnt="0">
        <dgm:presLayoutVars>
          <dgm:dir/>
          <dgm:animLvl val="lvl"/>
          <dgm:resizeHandles val="exact"/>
        </dgm:presLayoutVars>
      </dgm:prSet>
      <dgm:spPr/>
    </dgm:pt>
    <dgm:pt modelId="{16DC371D-BE1D-4996-A503-7277CEBDBEAE}" type="pres">
      <dgm:prSet presAssocID="{F13AC557-DBB5-430F-9D99-4C3F10B24D4A}" presName="parentLin" presStyleCnt="0"/>
      <dgm:spPr/>
    </dgm:pt>
    <dgm:pt modelId="{AF41820B-1FE2-4F56-BD66-481973E32158}" type="pres">
      <dgm:prSet presAssocID="{F13AC557-DBB5-430F-9D99-4C3F10B24D4A}" presName="parentLeftMargin" presStyleLbl="node1" presStyleIdx="0" presStyleCnt="5"/>
      <dgm:spPr/>
    </dgm:pt>
    <dgm:pt modelId="{29B980A1-41E8-4CAA-8F6B-70F08C12854A}" type="pres">
      <dgm:prSet presAssocID="{F13AC557-DBB5-430F-9D99-4C3F10B24D4A}" presName="parentText" presStyleLbl="node1" presStyleIdx="0" presStyleCnt="5">
        <dgm:presLayoutVars>
          <dgm:chMax val="0"/>
          <dgm:bulletEnabled val="1"/>
        </dgm:presLayoutVars>
      </dgm:prSet>
      <dgm:spPr/>
    </dgm:pt>
    <dgm:pt modelId="{830AEAE7-F23F-49DA-989B-486FBEA23FA9}" type="pres">
      <dgm:prSet presAssocID="{F13AC557-DBB5-430F-9D99-4C3F10B24D4A}" presName="negativeSpace" presStyleCnt="0"/>
      <dgm:spPr/>
    </dgm:pt>
    <dgm:pt modelId="{430B593B-333A-4434-98FD-6C44B744714F}" type="pres">
      <dgm:prSet presAssocID="{F13AC557-DBB5-430F-9D99-4C3F10B24D4A}" presName="childText" presStyleLbl="conFgAcc1" presStyleIdx="0" presStyleCnt="5">
        <dgm:presLayoutVars>
          <dgm:bulletEnabled val="1"/>
        </dgm:presLayoutVars>
      </dgm:prSet>
      <dgm:spPr/>
    </dgm:pt>
    <dgm:pt modelId="{54A2A1BE-5BAA-408F-9598-F4A5C779E230}" type="pres">
      <dgm:prSet presAssocID="{4D30C64A-8837-44CB-A6A2-0047911781BA}" presName="spaceBetweenRectangles" presStyleCnt="0"/>
      <dgm:spPr/>
    </dgm:pt>
    <dgm:pt modelId="{33E28354-4DFF-4EA1-A506-59F758DB439A}" type="pres">
      <dgm:prSet presAssocID="{D4176816-4BBD-43B8-A120-2206A3875A47}" presName="parentLin" presStyleCnt="0"/>
      <dgm:spPr/>
    </dgm:pt>
    <dgm:pt modelId="{AAF4B2E1-0D0E-46D2-99A0-C4CA8271581F}" type="pres">
      <dgm:prSet presAssocID="{D4176816-4BBD-43B8-A120-2206A3875A47}" presName="parentLeftMargin" presStyleLbl="node1" presStyleIdx="0" presStyleCnt="5"/>
      <dgm:spPr/>
    </dgm:pt>
    <dgm:pt modelId="{2F9FCC96-ED27-41B4-A995-9C649161CDC8}" type="pres">
      <dgm:prSet presAssocID="{D4176816-4BBD-43B8-A120-2206A3875A47}" presName="parentText" presStyleLbl="node1" presStyleIdx="1" presStyleCnt="5">
        <dgm:presLayoutVars>
          <dgm:chMax val="0"/>
          <dgm:bulletEnabled val="1"/>
        </dgm:presLayoutVars>
      </dgm:prSet>
      <dgm:spPr/>
    </dgm:pt>
    <dgm:pt modelId="{A6F5401C-B48D-4017-899E-1B6C73E2ECA0}" type="pres">
      <dgm:prSet presAssocID="{D4176816-4BBD-43B8-A120-2206A3875A47}" presName="negativeSpace" presStyleCnt="0"/>
      <dgm:spPr/>
    </dgm:pt>
    <dgm:pt modelId="{3BD95890-1E73-4C89-A766-657622AEA9DF}" type="pres">
      <dgm:prSet presAssocID="{D4176816-4BBD-43B8-A120-2206A3875A47}" presName="childText" presStyleLbl="conFgAcc1" presStyleIdx="1" presStyleCnt="5">
        <dgm:presLayoutVars>
          <dgm:bulletEnabled val="1"/>
        </dgm:presLayoutVars>
      </dgm:prSet>
      <dgm:spPr/>
    </dgm:pt>
    <dgm:pt modelId="{8A07B1BF-7868-4EFA-BBA3-49ECFE8816B9}" type="pres">
      <dgm:prSet presAssocID="{E1926249-1103-46BA-BEFA-7F4FC745DE1C}" presName="spaceBetweenRectangles" presStyleCnt="0"/>
      <dgm:spPr/>
    </dgm:pt>
    <dgm:pt modelId="{5C864795-5968-4244-9E95-87B703AF85F1}" type="pres">
      <dgm:prSet presAssocID="{13114EEE-D9C7-4714-82B4-E99884A257A3}" presName="parentLin" presStyleCnt="0"/>
      <dgm:spPr/>
    </dgm:pt>
    <dgm:pt modelId="{852BA276-DE48-474D-970D-BBBF4129FA16}" type="pres">
      <dgm:prSet presAssocID="{13114EEE-D9C7-4714-82B4-E99884A257A3}" presName="parentLeftMargin" presStyleLbl="node1" presStyleIdx="1" presStyleCnt="5"/>
      <dgm:spPr/>
    </dgm:pt>
    <dgm:pt modelId="{20E63F64-722B-4DA9-AB1C-FFFEBAA0ED85}" type="pres">
      <dgm:prSet presAssocID="{13114EEE-D9C7-4714-82B4-E99884A257A3}" presName="parentText" presStyleLbl="node1" presStyleIdx="2" presStyleCnt="5">
        <dgm:presLayoutVars>
          <dgm:chMax val="0"/>
          <dgm:bulletEnabled val="1"/>
        </dgm:presLayoutVars>
      </dgm:prSet>
      <dgm:spPr/>
    </dgm:pt>
    <dgm:pt modelId="{A441E11F-C706-4898-91F4-692D208A3043}" type="pres">
      <dgm:prSet presAssocID="{13114EEE-D9C7-4714-82B4-E99884A257A3}" presName="negativeSpace" presStyleCnt="0"/>
      <dgm:spPr/>
    </dgm:pt>
    <dgm:pt modelId="{AC6466DF-D100-42EE-9C11-329C47639F9A}" type="pres">
      <dgm:prSet presAssocID="{13114EEE-D9C7-4714-82B4-E99884A257A3}" presName="childText" presStyleLbl="conFgAcc1" presStyleIdx="2" presStyleCnt="5">
        <dgm:presLayoutVars>
          <dgm:bulletEnabled val="1"/>
        </dgm:presLayoutVars>
      </dgm:prSet>
      <dgm:spPr/>
    </dgm:pt>
    <dgm:pt modelId="{0B160AB7-AF7D-43E6-8784-3F367D071DAE}" type="pres">
      <dgm:prSet presAssocID="{8455BE0D-6E9A-449D-8DC1-237899FD9B3D}" presName="spaceBetweenRectangles" presStyleCnt="0"/>
      <dgm:spPr/>
    </dgm:pt>
    <dgm:pt modelId="{C13B6E75-23FB-4A05-9BCF-9BCA5157931F}" type="pres">
      <dgm:prSet presAssocID="{4F33A178-9F2D-4B9B-9828-E7CC2B0D25B8}" presName="parentLin" presStyleCnt="0"/>
      <dgm:spPr/>
    </dgm:pt>
    <dgm:pt modelId="{333256BF-4F1D-4DD1-AEBB-766E7F96252D}" type="pres">
      <dgm:prSet presAssocID="{4F33A178-9F2D-4B9B-9828-E7CC2B0D25B8}" presName="parentLeftMargin" presStyleLbl="node1" presStyleIdx="2" presStyleCnt="5"/>
      <dgm:spPr/>
    </dgm:pt>
    <dgm:pt modelId="{B03C00CC-B314-4375-9BA9-822783514A75}" type="pres">
      <dgm:prSet presAssocID="{4F33A178-9F2D-4B9B-9828-E7CC2B0D25B8}" presName="parentText" presStyleLbl="node1" presStyleIdx="3" presStyleCnt="5">
        <dgm:presLayoutVars>
          <dgm:chMax val="0"/>
          <dgm:bulletEnabled val="1"/>
        </dgm:presLayoutVars>
      </dgm:prSet>
      <dgm:spPr/>
    </dgm:pt>
    <dgm:pt modelId="{BC478EB4-703D-4924-884E-EF9F77E8D31C}" type="pres">
      <dgm:prSet presAssocID="{4F33A178-9F2D-4B9B-9828-E7CC2B0D25B8}" presName="negativeSpace" presStyleCnt="0"/>
      <dgm:spPr/>
    </dgm:pt>
    <dgm:pt modelId="{591A1279-1171-40B9-B8ED-5A05AA79F17C}" type="pres">
      <dgm:prSet presAssocID="{4F33A178-9F2D-4B9B-9828-E7CC2B0D25B8}" presName="childText" presStyleLbl="conFgAcc1" presStyleIdx="3" presStyleCnt="5">
        <dgm:presLayoutVars>
          <dgm:bulletEnabled val="1"/>
        </dgm:presLayoutVars>
      </dgm:prSet>
      <dgm:spPr/>
    </dgm:pt>
    <dgm:pt modelId="{55581220-EEC1-404F-A2F0-BBC542566B75}" type="pres">
      <dgm:prSet presAssocID="{436DE660-14B1-43A0-9C68-F4C15C968BCD}" presName="spaceBetweenRectangles" presStyleCnt="0"/>
      <dgm:spPr/>
    </dgm:pt>
    <dgm:pt modelId="{4EF833E2-2D2E-4691-9B9E-0C72C6FF1CAB}" type="pres">
      <dgm:prSet presAssocID="{25D8EC02-86A4-4C76-A409-487745DCEF1B}" presName="parentLin" presStyleCnt="0"/>
      <dgm:spPr/>
    </dgm:pt>
    <dgm:pt modelId="{23E3BBE9-F04E-4C38-8AD4-C970763A95F4}" type="pres">
      <dgm:prSet presAssocID="{25D8EC02-86A4-4C76-A409-487745DCEF1B}" presName="parentLeftMargin" presStyleLbl="node1" presStyleIdx="3" presStyleCnt="5"/>
      <dgm:spPr/>
    </dgm:pt>
    <dgm:pt modelId="{4DEA0E11-35CA-47F3-A595-6107F41C3181}" type="pres">
      <dgm:prSet presAssocID="{25D8EC02-86A4-4C76-A409-487745DCEF1B}" presName="parentText" presStyleLbl="node1" presStyleIdx="4" presStyleCnt="5">
        <dgm:presLayoutVars>
          <dgm:chMax val="0"/>
          <dgm:bulletEnabled val="1"/>
        </dgm:presLayoutVars>
      </dgm:prSet>
      <dgm:spPr/>
    </dgm:pt>
    <dgm:pt modelId="{46CAE230-8133-4300-8982-81770203956D}" type="pres">
      <dgm:prSet presAssocID="{25D8EC02-86A4-4C76-A409-487745DCEF1B}" presName="negativeSpace" presStyleCnt="0"/>
      <dgm:spPr/>
    </dgm:pt>
    <dgm:pt modelId="{17626368-C112-4D2E-A7C8-A6B7F594882A}" type="pres">
      <dgm:prSet presAssocID="{25D8EC02-86A4-4C76-A409-487745DCEF1B}" presName="childText" presStyleLbl="conFgAcc1" presStyleIdx="4" presStyleCnt="5">
        <dgm:presLayoutVars>
          <dgm:bulletEnabled val="1"/>
        </dgm:presLayoutVars>
      </dgm:prSet>
      <dgm:spPr/>
    </dgm:pt>
  </dgm:ptLst>
  <dgm:cxnLst>
    <dgm:cxn modelId="{6543F804-C318-439F-B825-B392ACAA39A4}" type="presOf" srcId="{F13AC557-DBB5-430F-9D99-4C3F10B24D4A}" destId="{AF41820B-1FE2-4F56-BD66-481973E32158}" srcOrd="0" destOrd="0" presId="urn:microsoft.com/office/officeart/2005/8/layout/list1"/>
    <dgm:cxn modelId="{1AADFC16-3EF0-47B7-9431-65D3F8F57638}" type="presOf" srcId="{37310272-4582-4E5D-85C8-56E24FCAB05B}" destId="{B62846A5-353B-4143-8228-5B21C4F9F768}" srcOrd="0" destOrd="0" presId="urn:microsoft.com/office/officeart/2005/8/layout/list1"/>
    <dgm:cxn modelId="{0CDAFF19-1F23-47E0-B3B5-5957907A5960}" srcId="{37310272-4582-4E5D-85C8-56E24FCAB05B}" destId="{4F33A178-9F2D-4B9B-9828-E7CC2B0D25B8}" srcOrd="3" destOrd="0" parTransId="{E1608271-FB25-4B5B-8198-189C6A889B96}" sibTransId="{436DE660-14B1-43A0-9C68-F4C15C968BCD}"/>
    <dgm:cxn modelId="{BD25842F-B9EE-4073-9D7C-E0486AEC4CFA}" srcId="{37310272-4582-4E5D-85C8-56E24FCAB05B}" destId="{13114EEE-D9C7-4714-82B4-E99884A257A3}" srcOrd="2" destOrd="0" parTransId="{192D7635-F7CA-455F-A36E-ADF9C6475C09}" sibTransId="{8455BE0D-6E9A-449D-8DC1-237899FD9B3D}"/>
    <dgm:cxn modelId="{12814232-E23A-4EDF-BE63-62B75DBE4A78}" type="presOf" srcId="{25D8EC02-86A4-4C76-A409-487745DCEF1B}" destId="{4DEA0E11-35CA-47F3-A595-6107F41C3181}" srcOrd="1" destOrd="0" presId="urn:microsoft.com/office/officeart/2005/8/layout/list1"/>
    <dgm:cxn modelId="{726D6E37-4BDF-42D8-96BF-BB795AFDE408}" type="presOf" srcId="{13114EEE-D9C7-4714-82B4-E99884A257A3}" destId="{20E63F64-722B-4DA9-AB1C-FFFEBAA0ED85}" srcOrd="1" destOrd="0" presId="urn:microsoft.com/office/officeart/2005/8/layout/list1"/>
    <dgm:cxn modelId="{2F3C5663-1993-47F5-89B4-DFB492BEBB12}" srcId="{37310272-4582-4E5D-85C8-56E24FCAB05B}" destId="{25D8EC02-86A4-4C76-A409-487745DCEF1B}" srcOrd="4" destOrd="0" parTransId="{D0653171-3573-4578-8C1B-EBC477F8679A}" sibTransId="{4273B5A4-C009-45B8-9186-D3867678AA6A}"/>
    <dgm:cxn modelId="{E1A53144-F62E-4CA0-AFF4-9C8233BA289B}" type="presOf" srcId="{13114EEE-D9C7-4714-82B4-E99884A257A3}" destId="{852BA276-DE48-474D-970D-BBBF4129FA16}" srcOrd="0" destOrd="0" presId="urn:microsoft.com/office/officeart/2005/8/layout/list1"/>
    <dgm:cxn modelId="{5881C57B-FDAE-4810-B1EF-829D6912B666}" type="presOf" srcId="{D4176816-4BBD-43B8-A120-2206A3875A47}" destId="{AAF4B2E1-0D0E-46D2-99A0-C4CA8271581F}" srcOrd="0" destOrd="0" presId="urn:microsoft.com/office/officeart/2005/8/layout/list1"/>
    <dgm:cxn modelId="{BADF338A-5D54-4A67-A8E2-3F848B93484D}" srcId="{37310272-4582-4E5D-85C8-56E24FCAB05B}" destId="{D4176816-4BBD-43B8-A120-2206A3875A47}" srcOrd="1" destOrd="0" parTransId="{B9E83944-5074-4C6B-A096-E5CFDB34FC2B}" sibTransId="{E1926249-1103-46BA-BEFA-7F4FC745DE1C}"/>
    <dgm:cxn modelId="{E0771BA5-39B1-4689-9F9B-9BE5E1E6AE7D}" type="presOf" srcId="{D4176816-4BBD-43B8-A120-2206A3875A47}" destId="{2F9FCC96-ED27-41B4-A995-9C649161CDC8}" srcOrd="1" destOrd="0" presId="urn:microsoft.com/office/officeart/2005/8/layout/list1"/>
    <dgm:cxn modelId="{3DE474C4-F27D-4980-99C2-EDB3A7445376}" type="presOf" srcId="{F13AC557-DBB5-430F-9D99-4C3F10B24D4A}" destId="{29B980A1-41E8-4CAA-8F6B-70F08C12854A}" srcOrd="1" destOrd="0" presId="urn:microsoft.com/office/officeart/2005/8/layout/list1"/>
    <dgm:cxn modelId="{9AC476C6-93BF-4B92-B330-C194B7FF8D3A}" srcId="{37310272-4582-4E5D-85C8-56E24FCAB05B}" destId="{F13AC557-DBB5-430F-9D99-4C3F10B24D4A}" srcOrd="0" destOrd="0" parTransId="{6831D155-EA24-4E6D-82CD-61FD06C649C7}" sibTransId="{4D30C64A-8837-44CB-A6A2-0047911781BA}"/>
    <dgm:cxn modelId="{41B47DCB-402E-41BB-A224-880A7CC051D5}" type="presOf" srcId="{4F33A178-9F2D-4B9B-9828-E7CC2B0D25B8}" destId="{333256BF-4F1D-4DD1-AEBB-766E7F96252D}" srcOrd="0" destOrd="0" presId="urn:microsoft.com/office/officeart/2005/8/layout/list1"/>
    <dgm:cxn modelId="{142D3DD8-C4E2-4B9C-8B1F-E34BBEFF5051}" type="presOf" srcId="{4F33A178-9F2D-4B9B-9828-E7CC2B0D25B8}" destId="{B03C00CC-B314-4375-9BA9-822783514A75}" srcOrd="1" destOrd="0" presId="urn:microsoft.com/office/officeart/2005/8/layout/list1"/>
    <dgm:cxn modelId="{FCB3BBFE-362B-444B-A95C-80BF1578F45C}" type="presOf" srcId="{25D8EC02-86A4-4C76-A409-487745DCEF1B}" destId="{23E3BBE9-F04E-4C38-8AD4-C970763A95F4}" srcOrd="0" destOrd="0" presId="urn:microsoft.com/office/officeart/2005/8/layout/list1"/>
    <dgm:cxn modelId="{2BE04E8E-BA7B-499C-BB6A-3BE1E4EB47CD}" type="presParOf" srcId="{B62846A5-353B-4143-8228-5B21C4F9F768}" destId="{16DC371D-BE1D-4996-A503-7277CEBDBEAE}" srcOrd="0" destOrd="0" presId="urn:microsoft.com/office/officeart/2005/8/layout/list1"/>
    <dgm:cxn modelId="{9FB9AFF2-204A-4F04-BC3E-58A7CBEA3A17}" type="presParOf" srcId="{16DC371D-BE1D-4996-A503-7277CEBDBEAE}" destId="{AF41820B-1FE2-4F56-BD66-481973E32158}" srcOrd="0" destOrd="0" presId="urn:microsoft.com/office/officeart/2005/8/layout/list1"/>
    <dgm:cxn modelId="{8361D8E4-AD79-4CA3-9487-D1298298BE61}" type="presParOf" srcId="{16DC371D-BE1D-4996-A503-7277CEBDBEAE}" destId="{29B980A1-41E8-4CAA-8F6B-70F08C12854A}" srcOrd="1" destOrd="0" presId="urn:microsoft.com/office/officeart/2005/8/layout/list1"/>
    <dgm:cxn modelId="{3CA0713B-3BB4-48C1-946C-B48F5D5881AA}" type="presParOf" srcId="{B62846A5-353B-4143-8228-5B21C4F9F768}" destId="{830AEAE7-F23F-49DA-989B-486FBEA23FA9}" srcOrd="1" destOrd="0" presId="urn:microsoft.com/office/officeart/2005/8/layout/list1"/>
    <dgm:cxn modelId="{4AFF1560-A54C-46F6-AD3E-E21651B6DAD0}" type="presParOf" srcId="{B62846A5-353B-4143-8228-5B21C4F9F768}" destId="{430B593B-333A-4434-98FD-6C44B744714F}" srcOrd="2" destOrd="0" presId="urn:microsoft.com/office/officeart/2005/8/layout/list1"/>
    <dgm:cxn modelId="{B0114412-1679-45C0-B3D7-385F8CBF0FF9}" type="presParOf" srcId="{B62846A5-353B-4143-8228-5B21C4F9F768}" destId="{54A2A1BE-5BAA-408F-9598-F4A5C779E230}" srcOrd="3" destOrd="0" presId="urn:microsoft.com/office/officeart/2005/8/layout/list1"/>
    <dgm:cxn modelId="{977C6229-B6A0-4BA8-B2D4-387E98AA922E}" type="presParOf" srcId="{B62846A5-353B-4143-8228-5B21C4F9F768}" destId="{33E28354-4DFF-4EA1-A506-59F758DB439A}" srcOrd="4" destOrd="0" presId="urn:microsoft.com/office/officeart/2005/8/layout/list1"/>
    <dgm:cxn modelId="{1615D2EC-7BC1-4DA1-AFCC-B1D24AE6A9C1}" type="presParOf" srcId="{33E28354-4DFF-4EA1-A506-59F758DB439A}" destId="{AAF4B2E1-0D0E-46D2-99A0-C4CA8271581F}" srcOrd="0" destOrd="0" presId="urn:microsoft.com/office/officeart/2005/8/layout/list1"/>
    <dgm:cxn modelId="{365BF7A6-B88D-446A-A7BB-46C483018B5F}" type="presParOf" srcId="{33E28354-4DFF-4EA1-A506-59F758DB439A}" destId="{2F9FCC96-ED27-41B4-A995-9C649161CDC8}" srcOrd="1" destOrd="0" presId="urn:microsoft.com/office/officeart/2005/8/layout/list1"/>
    <dgm:cxn modelId="{DCD535CB-E061-45C0-9CF4-03675A8AF709}" type="presParOf" srcId="{B62846A5-353B-4143-8228-5B21C4F9F768}" destId="{A6F5401C-B48D-4017-899E-1B6C73E2ECA0}" srcOrd="5" destOrd="0" presId="urn:microsoft.com/office/officeart/2005/8/layout/list1"/>
    <dgm:cxn modelId="{1620ECBF-FD29-40A9-A569-359B482FD2A5}" type="presParOf" srcId="{B62846A5-353B-4143-8228-5B21C4F9F768}" destId="{3BD95890-1E73-4C89-A766-657622AEA9DF}" srcOrd="6" destOrd="0" presId="urn:microsoft.com/office/officeart/2005/8/layout/list1"/>
    <dgm:cxn modelId="{7BA98785-C3CA-4E78-AEF2-E885A938AC3D}" type="presParOf" srcId="{B62846A5-353B-4143-8228-5B21C4F9F768}" destId="{8A07B1BF-7868-4EFA-BBA3-49ECFE8816B9}" srcOrd="7" destOrd="0" presId="urn:microsoft.com/office/officeart/2005/8/layout/list1"/>
    <dgm:cxn modelId="{744E9C03-C26F-48F6-BE73-47585197F5F6}" type="presParOf" srcId="{B62846A5-353B-4143-8228-5B21C4F9F768}" destId="{5C864795-5968-4244-9E95-87B703AF85F1}" srcOrd="8" destOrd="0" presId="urn:microsoft.com/office/officeart/2005/8/layout/list1"/>
    <dgm:cxn modelId="{88CD514B-EED7-4828-A98D-1D2C2A9DEFB3}" type="presParOf" srcId="{5C864795-5968-4244-9E95-87B703AF85F1}" destId="{852BA276-DE48-474D-970D-BBBF4129FA16}" srcOrd="0" destOrd="0" presId="urn:microsoft.com/office/officeart/2005/8/layout/list1"/>
    <dgm:cxn modelId="{71760363-E413-4F30-ABE2-1AAEC07953B3}" type="presParOf" srcId="{5C864795-5968-4244-9E95-87B703AF85F1}" destId="{20E63F64-722B-4DA9-AB1C-FFFEBAA0ED85}" srcOrd="1" destOrd="0" presId="urn:microsoft.com/office/officeart/2005/8/layout/list1"/>
    <dgm:cxn modelId="{32A035EE-F6AD-4DB6-9AD7-A22DEC8AD3DF}" type="presParOf" srcId="{B62846A5-353B-4143-8228-5B21C4F9F768}" destId="{A441E11F-C706-4898-91F4-692D208A3043}" srcOrd="9" destOrd="0" presId="urn:microsoft.com/office/officeart/2005/8/layout/list1"/>
    <dgm:cxn modelId="{F60932B7-BA99-4B4B-A515-6F561C61B2EC}" type="presParOf" srcId="{B62846A5-353B-4143-8228-5B21C4F9F768}" destId="{AC6466DF-D100-42EE-9C11-329C47639F9A}" srcOrd="10" destOrd="0" presId="urn:microsoft.com/office/officeart/2005/8/layout/list1"/>
    <dgm:cxn modelId="{8AFCE761-8A21-4978-B98F-132B448F50F9}" type="presParOf" srcId="{B62846A5-353B-4143-8228-5B21C4F9F768}" destId="{0B160AB7-AF7D-43E6-8784-3F367D071DAE}" srcOrd="11" destOrd="0" presId="urn:microsoft.com/office/officeart/2005/8/layout/list1"/>
    <dgm:cxn modelId="{3B90F007-2F16-4C41-9AB4-458D5AD84C26}" type="presParOf" srcId="{B62846A5-353B-4143-8228-5B21C4F9F768}" destId="{C13B6E75-23FB-4A05-9BCF-9BCA5157931F}" srcOrd="12" destOrd="0" presId="urn:microsoft.com/office/officeart/2005/8/layout/list1"/>
    <dgm:cxn modelId="{C769FD2B-3A54-4083-83EE-FECC49D979C0}" type="presParOf" srcId="{C13B6E75-23FB-4A05-9BCF-9BCA5157931F}" destId="{333256BF-4F1D-4DD1-AEBB-766E7F96252D}" srcOrd="0" destOrd="0" presId="urn:microsoft.com/office/officeart/2005/8/layout/list1"/>
    <dgm:cxn modelId="{191E2C7C-AFBD-431A-92AB-A52F84C6F56B}" type="presParOf" srcId="{C13B6E75-23FB-4A05-9BCF-9BCA5157931F}" destId="{B03C00CC-B314-4375-9BA9-822783514A75}" srcOrd="1" destOrd="0" presId="urn:microsoft.com/office/officeart/2005/8/layout/list1"/>
    <dgm:cxn modelId="{AB579167-9479-40E4-BCA5-6A77A40F177A}" type="presParOf" srcId="{B62846A5-353B-4143-8228-5B21C4F9F768}" destId="{BC478EB4-703D-4924-884E-EF9F77E8D31C}" srcOrd="13" destOrd="0" presId="urn:microsoft.com/office/officeart/2005/8/layout/list1"/>
    <dgm:cxn modelId="{81E4E36B-9152-475A-9677-58454209D061}" type="presParOf" srcId="{B62846A5-353B-4143-8228-5B21C4F9F768}" destId="{591A1279-1171-40B9-B8ED-5A05AA79F17C}" srcOrd="14" destOrd="0" presId="urn:microsoft.com/office/officeart/2005/8/layout/list1"/>
    <dgm:cxn modelId="{C843C4D9-DC7A-4E90-A841-06E8190DDBB7}" type="presParOf" srcId="{B62846A5-353B-4143-8228-5B21C4F9F768}" destId="{55581220-EEC1-404F-A2F0-BBC542566B75}" srcOrd="15" destOrd="0" presId="urn:microsoft.com/office/officeart/2005/8/layout/list1"/>
    <dgm:cxn modelId="{EB52F46E-0389-4B5F-8708-932C45FDFDFE}" type="presParOf" srcId="{B62846A5-353B-4143-8228-5B21C4F9F768}" destId="{4EF833E2-2D2E-4691-9B9E-0C72C6FF1CAB}" srcOrd="16" destOrd="0" presId="urn:microsoft.com/office/officeart/2005/8/layout/list1"/>
    <dgm:cxn modelId="{49FE7355-64AA-4B99-8A49-5EF752D5B4E5}" type="presParOf" srcId="{4EF833E2-2D2E-4691-9B9E-0C72C6FF1CAB}" destId="{23E3BBE9-F04E-4C38-8AD4-C970763A95F4}" srcOrd="0" destOrd="0" presId="urn:microsoft.com/office/officeart/2005/8/layout/list1"/>
    <dgm:cxn modelId="{BBA5B20E-BF04-446C-B068-D48AE3FF7502}" type="presParOf" srcId="{4EF833E2-2D2E-4691-9B9E-0C72C6FF1CAB}" destId="{4DEA0E11-35CA-47F3-A595-6107F41C3181}" srcOrd="1" destOrd="0" presId="urn:microsoft.com/office/officeart/2005/8/layout/list1"/>
    <dgm:cxn modelId="{DC7427E8-8019-41A7-AFCC-2B5948D8AC64}" type="presParOf" srcId="{B62846A5-353B-4143-8228-5B21C4F9F768}" destId="{46CAE230-8133-4300-8982-81770203956D}" srcOrd="17" destOrd="0" presId="urn:microsoft.com/office/officeart/2005/8/layout/list1"/>
    <dgm:cxn modelId="{440C4046-9146-4FAC-90EA-55FBAB15F278}" type="presParOf" srcId="{B62846A5-353B-4143-8228-5B21C4F9F768}" destId="{17626368-C112-4D2E-A7C8-A6B7F594882A}"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856093-22A4-4E38-BD07-D35C29B7A98A}" type="doc">
      <dgm:prSet loTypeId="urn:microsoft.com/office/officeart/2005/8/layout/process1" loCatId="process" qsTypeId="urn:microsoft.com/office/officeart/2005/8/quickstyle/simple1" qsCatId="simple" csTypeId="urn:microsoft.com/office/officeart/2005/8/colors/accent0_1" csCatId="mainScheme" phldr="1"/>
      <dgm:spPr/>
    </dgm:pt>
    <dgm:pt modelId="{2463D173-3B2D-4B6F-B900-4F9AC9B014C0}">
      <dgm:prSet phldrT="[Text]"/>
      <dgm:spPr>
        <a:ln>
          <a:solidFill>
            <a:srgbClr val="FF0000"/>
          </a:solidFill>
        </a:ln>
      </dgm:spPr>
      <dgm:t>
        <a:bodyPr/>
        <a:lstStyle/>
        <a:p>
          <a:r>
            <a:rPr lang="en-US" b="1">
              <a:latin typeface="Arial"/>
            </a:rPr>
            <a:t>Initial contact with store (commencing June </a:t>
          </a:r>
          <a:r>
            <a:rPr lang="en-US" b="1">
              <a:latin typeface="Arial"/>
              <a:cs typeface="Arial"/>
            </a:rPr>
            <a:t>22nd</a:t>
          </a:r>
          <a:r>
            <a:rPr lang="en-US" b="1">
              <a:latin typeface="Arial"/>
            </a:rPr>
            <a:t>)</a:t>
          </a:r>
          <a:endParaRPr lang="en-CA" b="1"/>
        </a:p>
      </dgm:t>
    </dgm:pt>
    <dgm:pt modelId="{0068B5D1-FE30-4ECE-8E44-DCEE943D5E12}" type="parTrans" cxnId="{232BFE77-830A-4E86-AEFE-411046DE1CF6}">
      <dgm:prSet/>
      <dgm:spPr/>
      <dgm:t>
        <a:bodyPr/>
        <a:lstStyle/>
        <a:p>
          <a:endParaRPr lang="en-CA"/>
        </a:p>
      </dgm:t>
    </dgm:pt>
    <dgm:pt modelId="{D4885674-75E3-4F93-A8A6-D623493C8C5F}" type="sibTrans" cxnId="{232BFE77-830A-4E86-AEFE-411046DE1CF6}">
      <dgm:prSet/>
      <dgm:spPr/>
      <dgm:t>
        <a:bodyPr/>
        <a:lstStyle/>
        <a:p>
          <a:endParaRPr lang="en-CA"/>
        </a:p>
      </dgm:t>
    </dgm:pt>
    <dgm:pt modelId="{7BE4710B-8D1C-4369-8B29-CC002F22A9BE}">
      <dgm:prSet/>
      <dgm:spPr>
        <a:ln>
          <a:solidFill>
            <a:srgbClr val="FF0000"/>
          </a:solidFill>
        </a:ln>
      </dgm:spPr>
      <dgm:t>
        <a:bodyPr/>
        <a:lstStyle/>
        <a:p>
          <a:pPr rtl="0"/>
          <a:r>
            <a:rPr lang="en-US" b="1">
              <a:latin typeface="Arial"/>
            </a:rPr>
            <a:t>Campaign </a:t>
          </a:r>
          <a:r>
            <a:rPr lang="en-US" b="1">
              <a:latin typeface="Arial"/>
              <a:cs typeface="Arial"/>
            </a:rPr>
            <a:t>kick-off</a:t>
          </a:r>
          <a:r>
            <a:rPr lang="en-US" b="1">
              <a:latin typeface="Arial"/>
            </a:rPr>
            <a:t> (commencing June</a:t>
          </a:r>
          <a:r>
            <a:rPr lang="en-US" b="1">
              <a:latin typeface="Arial"/>
              <a:cs typeface="Arial"/>
            </a:rPr>
            <a:t> 26th</a:t>
          </a:r>
          <a:r>
            <a:rPr lang="en-US" b="1">
              <a:latin typeface="Arial"/>
            </a:rPr>
            <a:t>) </a:t>
          </a:r>
        </a:p>
      </dgm:t>
    </dgm:pt>
    <dgm:pt modelId="{B29DBC27-595A-41E3-8BEF-A09B3E7D1D00}" type="parTrans" cxnId="{E196BF91-3FEB-4824-80C4-8BB1D5285BCA}">
      <dgm:prSet/>
      <dgm:spPr/>
      <dgm:t>
        <a:bodyPr/>
        <a:lstStyle/>
        <a:p>
          <a:endParaRPr lang="en-CA"/>
        </a:p>
      </dgm:t>
    </dgm:pt>
    <dgm:pt modelId="{1DB02C7C-59C6-49D9-947B-7F2FBC3C9CBD}" type="sibTrans" cxnId="{E196BF91-3FEB-4824-80C4-8BB1D5285BCA}">
      <dgm:prSet/>
      <dgm:spPr/>
      <dgm:t>
        <a:bodyPr/>
        <a:lstStyle/>
        <a:p>
          <a:endParaRPr lang="en-CA"/>
        </a:p>
      </dgm:t>
    </dgm:pt>
    <dgm:pt modelId="{DC0156C9-64CD-4A66-B75A-013DD55403E2}">
      <dgm:prSet/>
      <dgm:spPr>
        <a:ln>
          <a:solidFill>
            <a:srgbClr val="FF0000"/>
          </a:solidFill>
        </a:ln>
      </dgm:spPr>
      <dgm:t>
        <a:bodyPr/>
        <a:lstStyle/>
        <a:p>
          <a:r>
            <a:rPr lang="en-US" b="1">
              <a:latin typeface="Arial"/>
            </a:rPr>
            <a:t>Weekly store </a:t>
          </a:r>
          <a:r>
            <a:rPr lang="en-US" b="1">
              <a:latin typeface="Arial"/>
              <a:cs typeface="Arial"/>
            </a:rPr>
            <a:t>check-ins</a:t>
          </a:r>
          <a:r>
            <a:rPr lang="en-US" b="1">
              <a:latin typeface="Arial"/>
            </a:rPr>
            <a:t> </a:t>
          </a:r>
        </a:p>
      </dgm:t>
    </dgm:pt>
    <dgm:pt modelId="{B07E6EC6-724A-4D1A-87EC-063DE815236E}" type="parTrans" cxnId="{2EE95A48-7392-406D-83B0-C4FC0ABE10C5}">
      <dgm:prSet/>
      <dgm:spPr/>
      <dgm:t>
        <a:bodyPr/>
        <a:lstStyle/>
        <a:p>
          <a:endParaRPr lang="en-CA"/>
        </a:p>
      </dgm:t>
    </dgm:pt>
    <dgm:pt modelId="{A2EBE92B-1C62-4238-B9B7-3A817ED38ACE}" type="sibTrans" cxnId="{2EE95A48-7392-406D-83B0-C4FC0ABE10C5}">
      <dgm:prSet/>
      <dgm:spPr/>
      <dgm:t>
        <a:bodyPr/>
        <a:lstStyle/>
        <a:p>
          <a:endParaRPr lang="en-CA"/>
        </a:p>
      </dgm:t>
    </dgm:pt>
    <dgm:pt modelId="{1AAB0377-B682-4CEA-97D5-200AC54B90AE}">
      <dgm:prSet/>
      <dgm:spPr>
        <a:ln>
          <a:solidFill>
            <a:srgbClr val="FF0000"/>
          </a:solidFill>
        </a:ln>
      </dgm:spPr>
      <dgm:t>
        <a:bodyPr/>
        <a:lstStyle/>
        <a:p>
          <a:pPr rtl="0"/>
          <a:r>
            <a:rPr lang="en-US" b="1">
              <a:latin typeface="Arial"/>
            </a:rPr>
            <a:t>Thank you (</a:t>
          </a:r>
          <a:r>
            <a:rPr lang="en-US" b="1">
              <a:latin typeface="Arial"/>
              <a:cs typeface="Arial"/>
            </a:rPr>
            <a:t>July 31st - Aug 4th</a:t>
          </a:r>
          <a:r>
            <a:rPr lang="en-US" b="1">
              <a:latin typeface="Arial"/>
            </a:rPr>
            <a:t>)</a:t>
          </a:r>
        </a:p>
      </dgm:t>
    </dgm:pt>
    <dgm:pt modelId="{4B781FF4-87FC-4DE8-AD9C-B04B7231FABE}" type="sibTrans" cxnId="{3F00A706-4871-4E8E-858E-D8710149288A}">
      <dgm:prSet/>
      <dgm:spPr/>
      <dgm:t>
        <a:bodyPr/>
        <a:lstStyle/>
        <a:p>
          <a:endParaRPr lang="en-CA"/>
        </a:p>
      </dgm:t>
    </dgm:pt>
    <dgm:pt modelId="{2F5AD757-6878-4D5C-BA65-33EEAF29055C}" type="parTrans" cxnId="{3F00A706-4871-4E8E-858E-D8710149288A}">
      <dgm:prSet/>
      <dgm:spPr/>
      <dgm:t>
        <a:bodyPr/>
        <a:lstStyle/>
        <a:p>
          <a:endParaRPr lang="en-CA"/>
        </a:p>
      </dgm:t>
    </dgm:pt>
    <dgm:pt modelId="{9CF040D8-3D3A-4BAB-BD90-206C04D473D4}" type="pres">
      <dgm:prSet presAssocID="{EB856093-22A4-4E38-BD07-D35C29B7A98A}" presName="Name0" presStyleCnt="0">
        <dgm:presLayoutVars>
          <dgm:dir/>
          <dgm:resizeHandles val="exact"/>
        </dgm:presLayoutVars>
      </dgm:prSet>
      <dgm:spPr/>
    </dgm:pt>
    <dgm:pt modelId="{418F467B-9BB6-4E7C-8B19-A99B462AABF2}" type="pres">
      <dgm:prSet presAssocID="{2463D173-3B2D-4B6F-B900-4F9AC9B014C0}" presName="node" presStyleLbl="node1" presStyleIdx="0" presStyleCnt="4">
        <dgm:presLayoutVars>
          <dgm:bulletEnabled val="1"/>
        </dgm:presLayoutVars>
      </dgm:prSet>
      <dgm:spPr/>
    </dgm:pt>
    <dgm:pt modelId="{D63794B7-607A-4ACE-91DB-2487245BB51C}" type="pres">
      <dgm:prSet presAssocID="{D4885674-75E3-4F93-A8A6-D623493C8C5F}" presName="sibTrans" presStyleLbl="sibTrans2D1" presStyleIdx="0" presStyleCnt="3"/>
      <dgm:spPr/>
    </dgm:pt>
    <dgm:pt modelId="{8A13B886-60C5-46B1-8171-651B6E3BC7FC}" type="pres">
      <dgm:prSet presAssocID="{D4885674-75E3-4F93-A8A6-D623493C8C5F}" presName="connectorText" presStyleLbl="sibTrans2D1" presStyleIdx="0" presStyleCnt="3"/>
      <dgm:spPr/>
    </dgm:pt>
    <dgm:pt modelId="{6AD13BE5-1DAE-4802-BDF6-F5B2BF05D7FA}" type="pres">
      <dgm:prSet presAssocID="{7BE4710B-8D1C-4369-8B29-CC002F22A9BE}" presName="node" presStyleLbl="node1" presStyleIdx="1" presStyleCnt="4">
        <dgm:presLayoutVars>
          <dgm:bulletEnabled val="1"/>
        </dgm:presLayoutVars>
      </dgm:prSet>
      <dgm:spPr/>
    </dgm:pt>
    <dgm:pt modelId="{45AD6EE2-0D3B-411A-9CC3-0415A2E9301B}" type="pres">
      <dgm:prSet presAssocID="{1DB02C7C-59C6-49D9-947B-7F2FBC3C9CBD}" presName="sibTrans" presStyleLbl="sibTrans2D1" presStyleIdx="1" presStyleCnt="3"/>
      <dgm:spPr/>
    </dgm:pt>
    <dgm:pt modelId="{FE3593F6-D164-4D13-A128-40EE95ADA0DD}" type="pres">
      <dgm:prSet presAssocID="{1DB02C7C-59C6-49D9-947B-7F2FBC3C9CBD}" presName="connectorText" presStyleLbl="sibTrans2D1" presStyleIdx="1" presStyleCnt="3"/>
      <dgm:spPr/>
    </dgm:pt>
    <dgm:pt modelId="{BD5FF8DE-4695-4B9E-B5E5-C3E5F8C8F9CE}" type="pres">
      <dgm:prSet presAssocID="{DC0156C9-64CD-4A66-B75A-013DD55403E2}" presName="node" presStyleLbl="node1" presStyleIdx="2" presStyleCnt="4">
        <dgm:presLayoutVars>
          <dgm:bulletEnabled val="1"/>
        </dgm:presLayoutVars>
      </dgm:prSet>
      <dgm:spPr/>
    </dgm:pt>
    <dgm:pt modelId="{88BB3B55-EE40-4A07-BC00-3397AC2FD3E5}" type="pres">
      <dgm:prSet presAssocID="{A2EBE92B-1C62-4238-B9B7-3A817ED38ACE}" presName="sibTrans" presStyleLbl="sibTrans2D1" presStyleIdx="2" presStyleCnt="3"/>
      <dgm:spPr/>
    </dgm:pt>
    <dgm:pt modelId="{B3D689D1-5BE7-4CF6-BBFE-D7C1132AB1AE}" type="pres">
      <dgm:prSet presAssocID="{A2EBE92B-1C62-4238-B9B7-3A817ED38ACE}" presName="connectorText" presStyleLbl="sibTrans2D1" presStyleIdx="2" presStyleCnt="3"/>
      <dgm:spPr/>
    </dgm:pt>
    <dgm:pt modelId="{3273BAC7-D358-4156-AF86-1C57756412B8}" type="pres">
      <dgm:prSet presAssocID="{1AAB0377-B682-4CEA-97D5-200AC54B90AE}" presName="node" presStyleLbl="node1" presStyleIdx="3" presStyleCnt="4">
        <dgm:presLayoutVars>
          <dgm:bulletEnabled val="1"/>
        </dgm:presLayoutVars>
      </dgm:prSet>
      <dgm:spPr/>
    </dgm:pt>
  </dgm:ptLst>
  <dgm:cxnLst>
    <dgm:cxn modelId="{DF571305-76C4-434A-A643-70AA7737EBAA}" type="presOf" srcId="{1DB02C7C-59C6-49D9-947B-7F2FBC3C9CBD}" destId="{FE3593F6-D164-4D13-A128-40EE95ADA0DD}" srcOrd="1" destOrd="0" presId="urn:microsoft.com/office/officeart/2005/8/layout/process1"/>
    <dgm:cxn modelId="{3F00A706-4871-4E8E-858E-D8710149288A}" srcId="{EB856093-22A4-4E38-BD07-D35C29B7A98A}" destId="{1AAB0377-B682-4CEA-97D5-200AC54B90AE}" srcOrd="3" destOrd="0" parTransId="{2F5AD757-6878-4D5C-BA65-33EEAF29055C}" sibTransId="{4B781FF4-87FC-4DE8-AD9C-B04B7231FABE}"/>
    <dgm:cxn modelId="{2D3FAD22-09F6-4EE0-93D9-1FD92BC464D6}" type="presOf" srcId="{EB856093-22A4-4E38-BD07-D35C29B7A98A}" destId="{9CF040D8-3D3A-4BAB-BD90-206C04D473D4}" srcOrd="0" destOrd="0" presId="urn:microsoft.com/office/officeart/2005/8/layout/process1"/>
    <dgm:cxn modelId="{A9B52529-BF7F-4B42-A547-8296210CF7CE}" type="presOf" srcId="{DC0156C9-64CD-4A66-B75A-013DD55403E2}" destId="{BD5FF8DE-4695-4B9E-B5E5-C3E5F8C8F9CE}" srcOrd="0" destOrd="0" presId="urn:microsoft.com/office/officeart/2005/8/layout/process1"/>
    <dgm:cxn modelId="{E96D1440-38F6-4E89-9680-20830F5668D4}" type="presOf" srcId="{1AAB0377-B682-4CEA-97D5-200AC54B90AE}" destId="{3273BAC7-D358-4156-AF86-1C57756412B8}" srcOrd="0" destOrd="0" presId="urn:microsoft.com/office/officeart/2005/8/layout/process1"/>
    <dgm:cxn modelId="{2EE95A48-7392-406D-83B0-C4FC0ABE10C5}" srcId="{EB856093-22A4-4E38-BD07-D35C29B7A98A}" destId="{DC0156C9-64CD-4A66-B75A-013DD55403E2}" srcOrd="2" destOrd="0" parTransId="{B07E6EC6-724A-4D1A-87EC-063DE815236E}" sibTransId="{A2EBE92B-1C62-4238-B9B7-3A817ED38ACE}"/>
    <dgm:cxn modelId="{232BFE77-830A-4E86-AEFE-411046DE1CF6}" srcId="{EB856093-22A4-4E38-BD07-D35C29B7A98A}" destId="{2463D173-3B2D-4B6F-B900-4F9AC9B014C0}" srcOrd="0" destOrd="0" parTransId="{0068B5D1-FE30-4ECE-8E44-DCEE943D5E12}" sibTransId="{D4885674-75E3-4F93-A8A6-D623493C8C5F}"/>
    <dgm:cxn modelId="{E196BF91-3FEB-4824-80C4-8BB1D5285BCA}" srcId="{EB856093-22A4-4E38-BD07-D35C29B7A98A}" destId="{7BE4710B-8D1C-4369-8B29-CC002F22A9BE}" srcOrd="1" destOrd="0" parTransId="{B29DBC27-595A-41E3-8BEF-A09B3E7D1D00}" sibTransId="{1DB02C7C-59C6-49D9-947B-7F2FBC3C9CBD}"/>
    <dgm:cxn modelId="{060E3592-89C5-4010-80F7-46E08FE43617}" type="presOf" srcId="{7BE4710B-8D1C-4369-8B29-CC002F22A9BE}" destId="{6AD13BE5-1DAE-4802-BDF6-F5B2BF05D7FA}" srcOrd="0" destOrd="0" presId="urn:microsoft.com/office/officeart/2005/8/layout/process1"/>
    <dgm:cxn modelId="{6D6CB5B1-7200-4291-81DC-F2FA6B39B5AA}" type="presOf" srcId="{2463D173-3B2D-4B6F-B900-4F9AC9B014C0}" destId="{418F467B-9BB6-4E7C-8B19-A99B462AABF2}" srcOrd="0" destOrd="0" presId="urn:microsoft.com/office/officeart/2005/8/layout/process1"/>
    <dgm:cxn modelId="{9F45A5DC-6E7A-4EDD-91AC-389B3C22AA8E}" type="presOf" srcId="{A2EBE92B-1C62-4238-B9B7-3A817ED38ACE}" destId="{88BB3B55-EE40-4A07-BC00-3397AC2FD3E5}" srcOrd="0" destOrd="0" presId="urn:microsoft.com/office/officeart/2005/8/layout/process1"/>
    <dgm:cxn modelId="{FFC067EB-694C-485B-9BF1-1BBB410C7153}" type="presOf" srcId="{D4885674-75E3-4F93-A8A6-D623493C8C5F}" destId="{8A13B886-60C5-46B1-8171-651B6E3BC7FC}" srcOrd="1" destOrd="0" presId="urn:microsoft.com/office/officeart/2005/8/layout/process1"/>
    <dgm:cxn modelId="{82F4B0EE-64FF-474A-A871-DE5CA38C1D1A}" type="presOf" srcId="{1DB02C7C-59C6-49D9-947B-7F2FBC3C9CBD}" destId="{45AD6EE2-0D3B-411A-9CC3-0415A2E9301B}" srcOrd="0" destOrd="0" presId="urn:microsoft.com/office/officeart/2005/8/layout/process1"/>
    <dgm:cxn modelId="{7EF61FF0-7782-4686-B962-700BA3C98373}" type="presOf" srcId="{D4885674-75E3-4F93-A8A6-D623493C8C5F}" destId="{D63794B7-607A-4ACE-91DB-2487245BB51C}" srcOrd="0" destOrd="0" presId="urn:microsoft.com/office/officeart/2005/8/layout/process1"/>
    <dgm:cxn modelId="{DF8336F4-2FCF-40F7-BBE2-086AAA14A6F7}" type="presOf" srcId="{A2EBE92B-1C62-4238-B9B7-3A817ED38ACE}" destId="{B3D689D1-5BE7-4CF6-BBFE-D7C1132AB1AE}" srcOrd="1" destOrd="0" presId="urn:microsoft.com/office/officeart/2005/8/layout/process1"/>
    <dgm:cxn modelId="{7B88CE2A-0E0A-4E5F-8907-5A93FF051868}" type="presParOf" srcId="{9CF040D8-3D3A-4BAB-BD90-206C04D473D4}" destId="{418F467B-9BB6-4E7C-8B19-A99B462AABF2}" srcOrd="0" destOrd="0" presId="urn:microsoft.com/office/officeart/2005/8/layout/process1"/>
    <dgm:cxn modelId="{C5B356F8-3590-4E34-BB33-056AC726855F}" type="presParOf" srcId="{9CF040D8-3D3A-4BAB-BD90-206C04D473D4}" destId="{D63794B7-607A-4ACE-91DB-2487245BB51C}" srcOrd="1" destOrd="0" presId="urn:microsoft.com/office/officeart/2005/8/layout/process1"/>
    <dgm:cxn modelId="{703E2362-0DC6-48CC-8627-6164E85364AA}" type="presParOf" srcId="{D63794B7-607A-4ACE-91DB-2487245BB51C}" destId="{8A13B886-60C5-46B1-8171-651B6E3BC7FC}" srcOrd="0" destOrd="0" presId="urn:microsoft.com/office/officeart/2005/8/layout/process1"/>
    <dgm:cxn modelId="{660DCCEB-A7F9-42B0-A61B-27A3A502B40D}" type="presParOf" srcId="{9CF040D8-3D3A-4BAB-BD90-206C04D473D4}" destId="{6AD13BE5-1DAE-4802-BDF6-F5B2BF05D7FA}" srcOrd="2" destOrd="0" presId="urn:microsoft.com/office/officeart/2005/8/layout/process1"/>
    <dgm:cxn modelId="{90BB2B27-614C-4534-95B0-DF7E58B44B40}" type="presParOf" srcId="{9CF040D8-3D3A-4BAB-BD90-206C04D473D4}" destId="{45AD6EE2-0D3B-411A-9CC3-0415A2E9301B}" srcOrd="3" destOrd="0" presId="urn:microsoft.com/office/officeart/2005/8/layout/process1"/>
    <dgm:cxn modelId="{FFA60EA8-7327-496F-839E-B170A221B7D8}" type="presParOf" srcId="{45AD6EE2-0D3B-411A-9CC3-0415A2E9301B}" destId="{FE3593F6-D164-4D13-A128-40EE95ADA0DD}" srcOrd="0" destOrd="0" presId="urn:microsoft.com/office/officeart/2005/8/layout/process1"/>
    <dgm:cxn modelId="{637F39C9-189A-46DC-AD92-DD8AA4DCF99A}" type="presParOf" srcId="{9CF040D8-3D3A-4BAB-BD90-206C04D473D4}" destId="{BD5FF8DE-4695-4B9E-B5E5-C3E5F8C8F9CE}" srcOrd="4" destOrd="0" presId="urn:microsoft.com/office/officeart/2005/8/layout/process1"/>
    <dgm:cxn modelId="{23978E3A-CE1E-4F5C-914B-7172BE747996}" type="presParOf" srcId="{9CF040D8-3D3A-4BAB-BD90-206C04D473D4}" destId="{88BB3B55-EE40-4A07-BC00-3397AC2FD3E5}" srcOrd="5" destOrd="0" presId="urn:microsoft.com/office/officeart/2005/8/layout/process1"/>
    <dgm:cxn modelId="{1C888204-B3DF-4A84-A46A-78F00DA3A7E3}" type="presParOf" srcId="{88BB3B55-EE40-4A07-BC00-3397AC2FD3E5}" destId="{B3D689D1-5BE7-4CF6-BBFE-D7C1132AB1AE}" srcOrd="0" destOrd="0" presId="urn:microsoft.com/office/officeart/2005/8/layout/process1"/>
    <dgm:cxn modelId="{575613EA-A595-424B-9DCC-F2F18B619F4D}" type="presParOf" srcId="{9CF040D8-3D3A-4BAB-BD90-206C04D473D4}" destId="{3273BAC7-D358-4156-AF86-1C57756412B8}"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DE29C94-8B8E-4979-B5B4-40389D8269FF}" type="doc">
      <dgm:prSet loTypeId="urn:microsoft.com/office/officeart/2005/8/layout/list1" loCatId="list" qsTypeId="urn:microsoft.com/office/officeart/2005/8/quickstyle/simple1" qsCatId="simple" csTypeId="urn:microsoft.com/office/officeart/2005/8/colors/accent5_1" csCatId="accent5" phldr="1"/>
      <dgm:spPr/>
      <dgm:t>
        <a:bodyPr/>
        <a:lstStyle/>
        <a:p>
          <a:endParaRPr lang="en-US"/>
        </a:p>
      </dgm:t>
    </dgm:pt>
    <dgm:pt modelId="{FA91ADDF-4428-431D-AE7F-C1D0D1D01EF4}">
      <dgm:prSet/>
      <dgm:spPr/>
      <dgm:t>
        <a:bodyPr/>
        <a:lstStyle/>
        <a:p>
          <a:r>
            <a:rPr lang="en-CA" b="1"/>
            <a:t>Recognizing Associates Raising $500+</a:t>
          </a:r>
          <a:r>
            <a:rPr lang="en-US" b="1"/>
            <a:t> </a:t>
          </a:r>
        </a:p>
      </dgm:t>
    </dgm:pt>
    <dgm:pt modelId="{DD3526E1-B22E-4DB7-9CF9-A67DB87E8484}" type="parTrans" cxnId="{5E376D15-1944-47BB-B0D1-95F2EF30C63A}">
      <dgm:prSet/>
      <dgm:spPr/>
      <dgm:t>
        <a:bodyPr/>
        <a:lstStyle/>
        <a:p>
          <a:endParaRPr lang="en-US"/>
        </a:p>
      </dgm:t>
    </dgm:pt>
    <dgm:pt modelId="{6C705993-B933-4E12-B335-68A4F4A09E85}" type="sibTrans" cxnId="{5E376D15-1944-47BB-B0D1-95F2EF30C63A}">
      <dgm:prSet/>
      <dgm:spPr/>
      <dgm:t>
        <a:bodyPr/>
        <a:lstStyle/>
        <a:p>
          <a:endParaRPr lang="en-US"/>
        </a:p>
      </dgm:t>
    </dgm:pt>
    <dgm:pt modelId="{EEA8CAE3-08EE-4C62-B430-220DD6618130}">
      <dgm:prSet/>
      <dgm:spPr/>
      <dgm:t>
        <a:bodyPr/>
        <a:lstStyle/>
        <a:p>
          <a:r>
            <a:rPr lang="en-US" b="1"/>
            <a:t>How to get and send the information</a:t>
          </a:r>
        </a:p>
      </dgm:t>
    </dgm:pt>
    <dgm:pt modelId="{626EE630-B1AE-4954-951B-043866399F38}" type="parTrans" cxnId="{F38F8441-0D13-4D2E-B00A-E68A24A5AEA1}">
      <dgm:prSet/>
      <dgm:spPr/>
      <dgm:t>
        <a:bodyPr/>
        <a:lstStyle/>
        <a:p>
          <a:endParaRPr lang="en-US"/>
        </a:p>
      </dgm:t>
    </dgm:pt>
    <dgm:pt modelId="{719930F5-50AC-4AE2-B489-33DE5679273A}" type="sibTrans" cxnId="{F38F8441-0D13-4D2E-B00A-E68A24A5AEA1}">
      <dgm:prSet/>
      <dgm:spPr/>
      <dgm:t>
        <a:bodyPr/>
        <a:lstStyle/>
        <a:p>
          <a:endParaRPr lang="en-US"/>
        </a:p>
      </dgm:t>
    </dgm:pt>
    <dgm:pt modelId="{C4E51C00-0AC0-4267-8768-D4BA695D8C74}">
      <dgm:prSet/>
      <dgm:spPr/>
      <dgm:t>
        <a:bodyPr/>
        <a:lstStyle/>
        <a:p>
          <a:r>
            <a:rPr lang="en-US" b="1"/>
            <a:t>Why it's important </a:t>
          </a:r>
        </a:p>
      </dgm:t>
    </dgm:pt>
    <dgm:pt modelId="{3A95417F-CF0A-4E13-835F-61A4BEE1D7F8}" type="parTrans" cxnId="{636D1FA3-EC3A-41CB-8520-2A10CDEE5CC0}">
      <dgm:prSet/>
      <dgm:spPr/>
      <dgm:t>
        <a:bodyPr/>
        <a:lstStyle/>
        <a:p>
          <a:endParaRPr lang="en-US"/>
        </a:p>
      </dgm:t>
    </dgm:pt>
    <dgm:pt modelId="{FC22E601-0B9E-4884-90BC-C3F5D950EEAC}" type="sibTrans" cxnId="{636D1FA3-EC3A-41CB-8520-2A10CDEE5CC0}">
      <dgm:prSet/>
      <dgm:spPr/>
      <dgm:t>
        <a:bodyPr/>
        <a:lstStyle/>
        <a:p>
          <a:endParaRPr lang="en-US"/>
        </a:p>
      </dgm:t>
    </dgm:pt>
    <dgm:pt modelId="{130A3A57-4937-4330-B017-9567CD9EA2B5}" type="pres">
      <dgm:prSet presAssocID="{DDE29C94-8B8E-4979-B5B4-40389D8269FF}" presName="linear" presStyleCnt="0">
        <dgm:presLayoutVars>
          <dgm:dir/>
          <dgm:animLvl val="lvl"/>
          <dgm:resizeHandles val="exact"/>
        </dgm:presLayoutVars>
      </dgm:prSet>
      <dgm:spPr/>
    </dgm:pt>
    <dgm:pt modelId="{8FE57480-3D3D-443F-B983-E436FD4B21A2}" type="pres">
      <dgm:prSet presAssocID="{FA91ADDF-4428-431D-AE7F-C1D0D1D01EF4}" presName="parentLin" presStyleCnt="0"/>
      <dgm:spPr/>
    </dgm:pt>
    <dgm:pt modelId="{BC163130-CA39-452F-A7C8-6C516E69D551}" type="pres">
      <dgm:prSet presAssocID="{FA91ADDF-4428-431D-AE7F-C1D0D1D01EF4}" presName="parentLeftMargin" presStyleLbl="node1" presStyleIdx="0" presStyleCnt="3"/>
      <dgm:spPr/>
    </dgm:pt>
    <dgm:pt modelId="{D7CFEA34-BD4A-4397-A12A-0AA52FA29079}" type="pres">
      <dgm:prSet presAssocID="{FA91ADDF-4428-431D-AE7F-C1D0D1D01EF4}" presName="parentText" presStyleLbl="node1" presStyleIdx="0" presStyleCnt="3">
        <dgm:presLayoutVars>
          <dgm:chMax val="0"/>
          <dgm:bulletEnabled val="1"/>
        </dgm:presLayoutVars>
      </dgm:prSet>
      <dgm:spPr/>
    </dgm:pt>
    <dgm:pt modelId="{1E2294BB-74EE-41A7-B8F2-7C3217FB7BEB}" type="pres">
      <dgm:prSet presAssocID="{FA91ADDF-4428-431D-AE7F-C1D0D1D01EF4}" presName="negativeSpace" presStyleCnt="0"/>
      <dgm:spPr/>
    </dgm:pt>
    <dgm:pt modelId="{43B2AE92-6908-4018-A85C-3C6D3CC26EB3}" type="pres">
      <dgm:prSet presAssocID="{FA91ADDF-4428-431D-AE7F-C1D0D1D01EF4}" presName="childText" presStyleLbl="conFgAcc1" presStyleIdx="0" presStyleCnt="3">
        <dgm:presLayoutVars>
          <dgm:bulletEnabled val="1"/>
        </dgm:presLayoutVars>
      </dgm:prSet>
      <dgm:spPr/>
    </dgm:pt>
    <dgm:pt modelId="{5FD273E7-2A14-4815-A018-EDC9691EF580}" type="pres">
      <dgm:prSet presAssocID="{6C705993-B933-4E12-B335-68A4F4A09E85}" presName="spaceBetweenRectangles" presStyleCnt="0"/>
      <dgm:spPr/>
    </dgm:pt>
    <dgm:pt modelId="{CD53C585-CAF8-4A39-8C49-B6AC8AC4EBDC}" type="pres">
      <dgm:prSet presAssocID="{EEA8CAE3-08EE-4C62-B430-220DD6618130}" presName="parentLin" presStyleCnt="0"/>
      <dgm:spPr/>
    </dgm:pt>
    <dgm:pt modelId="{9F3F03A5-6373-4D51-BF94-4E19852FB54C}" type="pres">
      <dgm:prSet presAssocID="{EEA8CAE3-08EE-4C62-B430-220DD6618130}" presName="parentLeftMargin" presStyleLbl="node1" presStyleIdx="0" presStyleCnt="3"/>
      <dgm:spPr/>
    </dgm:pt>
    <dgm:pt modelId="{08D46C1E-F116-4E07-B285-A11A84908E2D}" type="pres">
      <dgm:prSet presAssocID="{EEA8CAE3-08EE-4C62-B430-220DD6618130}" presName="parentText" presStyleLbl="node1" presStyleIdx="1" presStyleCnt="3">
        <dgm:presLayoutVars>
          <dgm:chMax val="0"/>
          <dgm:bulletEnabled val="1"/>
        </dgm:presLayoutVars>
      </dgm:prSet>
      <dgm:spPr/>
    </dgm:pt>
    <dgm:pt modelId="{AA1EAA24-4415-45CB-8EB5-6B657E74D094}" type="pres">
      <dgm:prSet presAssocID="{EEA8CAE3-08EE-4C62-B430-220DD6618130}" presName="negativeSpace" presStyleCnt="0"/>
      <dgm:spPr/>
    </dgm:pt>
    <dgm:pt modelId="{281147FE-6187-48F9-B687-322D195D58A1}" type="pres">
      <dgm:prSet presAssocID="{EEA8CAE3-08EE-4C62-B430-220DD6618130}" presName="childText" presStyleLbl="conFgAcc1" presStyleIdx="1" presStyleCnt="3">
        <dgm:presLayoutVars>
          <dgm:bulletEnabled val="1"/>
        </dgm:presLayoutVars>
      </dgm:prSet>
      <dgm:spPr/>
    </dgm:pt>
    <dgm:pt modelId="{AF8D91D0-672B-412D-80E4-5A2227FB06A2}" type="pres">
      <dgm:prSet presAssocID="{719930F5-50AC-4AE2-B489-33DE5679273A}" presName="spaceBetweenRectangles" presStyleCnt="0"/>
      <dgm:spPr/>
    </dgm:pt>
    <dgm:pt modelId="{93219601-E55D-46CE-9339-6690F510E795}" type="pres">
      <dgm:prSet presAssocID="{C4E51C00-0AC0-4267-8768-D4BA695D8C74}" presName="parentLin" presStyleCnt="0"/>
      <dgm:spPr/>
    </dgm:pt>
    <dgm:pt modelId="{45FB4622-6E25-4647-9714-8B6CB1C0A10C}" type="pres">
      <dgm:prSet presAssocID="{C4E51C00-0AC0-4267-8768-D4BA695D8C74}" presName="parentLeftMargin" presStyleLbl="node1" presStyleIdx="1" presStyleCnt="3"/>
      <dgm:spPr/>
    </dgm:pt>
    <dgm:pt modelId="{1F063117-F660-4CF2-8D66-B3D2CFC4960E}" type="pres">
      <dgm:prSet presAssocID="{C4E51C00-0AC0-4267-8768-D4BA695D8C74}" presName="parentText" presStyleLbl="node1" presStyleIdx="2" presStyleCnt="3">
        <dgm:presLayoutVars>
          <dgm:chMax val="0"/>
          <dgm:bulletEnabled val="1"/>
        </dgm:presLayoutVars>
      </dgm:prSet>
      <dgm:spPr/>
    </dgm:pt>
    <dgm:pt modelId="{134C04CB-ED44-41E9-BD4F-F288E1126794}" type="pres">
      <dgm:prSet presAssocID="{C4E51C00-0AC0-4267-8768-D4BA695D8C74}" presName="negativeSpace" presStyleCnt="0"/>
      <dgm:spPr/>
    </dgm:pt>
    <dgm:pt modelId="{2A383FF4-BF0B-4DA6-AB92-9F43248B17C2}" type="pres">
      <dgm:prSet presAssocID="{C4E51C00-0AC0-4267-8768-D4BA695D8C74}" presName="childText" presStyleLbl="conFgAcc1" presStyleIdx="2" presStyleCnt="3">
        <dgm:presLayoutVars>
          <dgm:bulletEnabled val="1"/>
        </dgm:presLayoutVars>
      </dgm:prSet>
      <dgm:spPr/>
    </dgm:pt>
  </dgm:ptLst>
  <dgm:cxnLst>
    <dgm:cxn modelId="{87221313-D672-4A93-9A6C-7D8170805769}" type="presOf" srcId="{EEA8CAE3-08EE-4C62-B430-220DD6618130}" destId="{9F3F03A5-6373-4D51-BF94-4E19852FB54C}" srcOrd="0" destOrd="0" presId="urn:microsoft.com/office/officeart/2005/8/layout/list1"/>
    <dgm:cxn modelId="{5E376D15-1944-47BB-B0D1-95F2EF30C63A}" srcId="{DDE29C94-8B8E-4979-B5B4-40389D8269FF}" destId="{FA91ADDF-4428-431D-AE7F-C1D0D1D01EF4}" srcOrd="0" destOrd="0" parTransId="{DD3526E1-B22E-4DB7-9CF9-A67DB87E8484}" sibTransId="{6C705993-B933-4E12-B335-68A4F4A09E85}"/>
    <dgm:cxn modelId="{F38F8441-0D13-4D2E-B00A-E68A24A5AEA1}" srcId="{DDE29C94-8B8E-4979-B5B4-40389D8269FF}" destId="{EEA8CAE3-08EE-4C62-B430-220DD6618130}" srcOrd="1" destOrd="0" parTransId="{626EE630-B1AE-4954-951B-043866399F38}" sibTransId="{719930F5-50AC-4AE2-B489-33DE5679273A}"/>
    <dgm:cxn modelId="{263C2285-9F82-4EBE-B698-C50655D45DC3}" type="presOf" srcId="{C4E51C00-0AC0-4267-8768-D4BA695D8C74}" destId="{45FB4622-6E25-4647-9714-8B6CB1C0A10C}" srcOrd="0" destOrd="0" presId="urn:microsoft.com/office/officeart/2005/8/layout/list1"/>
    <dgm:cxn modelId="{69035A94-6E88-4892-BB1E-FAF32E88B088}" type="presOf" srcId="{EEA8CAE3-08EE-4C62-B430-220DD6618130}" destId="{08D46C1E-F116-4E07-B285-A11A84908E2D}" srcOrd="1" destOrd="0" presId="urn:microsoft.com/office/officeart/2005/8/layout/list1"/>
    <dgm:cxn modelId="{636D1FA3-EC3A-41CB-8520-2A10CDEE5CC0}" srcId="{DDE29C94-8B8E-4979-B5B4-40389D8269FF}" destId="{C4E51C00-0AC0-4267-8768-D4BA695D8C74}" srcOrd="2" destOrd="0" parTransId="{3A95417F-CF0A-4E13-835F-61A4BEE1D7F8}" sibTransId="{FC22E601-0B9E-4884-90BC-C3F5D950EEAC}"/>
    <dgm:cxn modelId="{FBA9D5A3-2FEA-4205-ACA9-F62EED837EFE}" type="presOf" srcId="{FA91ADDF-4428-431D-AE7F-C1D0D1D01EF4}" destId="{BC163130-CA39-452F-A7C8-6C516E69D551}" srcOrd="0" destOrd="0" presId="urn:microsoft.com/office/officeart/2005/8/layout/list1"/>
    <dgm:cxn modelId="{B8881DBB-779F-40F0-AF6B-99EEFA592D7C}" type="presOf" srcId="{FA91ADDF-4428-431D-AE7F-C1D0D1D01EF4}" destId="{D7CFEA34-BD4A-4397-A12A-0AA52FA29079}" srcOrd="1" destOrd="0" presId="urn:microsoft.com/office/officeart/2005/8/layout/list1"/>
    <dgm:cxn modelId="{ADF679D9-F6E5-4A99-ABC0-546FB17A0A72}" type="presOf" srcId="{DDE29C94-8B8E-4979-B5B4-40389D8269FF}" destId="{130A3A57-4937-4330-B017-9567CD9EA2B5}" srcOrd="0" destOrd="0" presId="urn:microsoft.com/office/officeart/2005/8/layout/list1"/>
    <dgm:cxn modelId="{D9184AEA-FBDB-4762-81BC-D18D3DC8FDB0}" type="presOf" srcId="{C4E51C00-0AC0-4267-8768-D4BA695D8C74}" destId="{1F063117-F660-4CF2-8D66-B3D2CFC4960E}" srcOrd="1" destOrd="0" presId="urn:microsoft.com/office/officeart/2005/8/layout/list1"/>
    <dgm:cxn modelId="{7D4C69E6-1A58-40EC-A6F3-035A6D39B597}" type="presParOf" srcId="{130A3A57-4937-4330-B017-9567CD9EA2B5}" destId="{8FE57480-3D3D-443F-B983-E436FD4B21A2}" srcOrd="0" destOrd="0" presId="urn:microsoft.com/office/officeart/2005/8/layout/list1"/>
    <dgm:cxn modelId="{C39C991F-BE66-4E20-B46A-98523A0DCA3C}" type="presParOf" srcId="{8FE57480-3D3D-443F-B983-E436FD4B21A2}" destId="{BC163130-CA39-452F-A7C8-6C516E69D551}" srcOrd="0" destOrd="0" presId="urn:microsoft.com/office/officeart/2005/8/layout/list1"/>
    <dgm:cxn modelId="{22595C4B-4285-4603-BDF3-F5FE600AFF57}" type="presParOf" srcId="{8FE57480-3D3D-443F-B983-E436FD4B21A2}" destId="{D7CFEA34-BD4A-4397-A12A-0AA52FA29079}" srcOrd="1" destOrd="0" presId="urn:microsoft.com/office/officeart/2005/8/layout/list1"/>
    <dgm:cxn modelId="{9961D066-6039-4E9A-8FCB-97EB283C78FB}" type="presParOf" srcId="{130A3A57-4937-4330-B017-9567CD9EA2B5}" destId="{1E2294BB-74EE-41A7-B8F2-7C3217FB7BEB}" srcOrd="1" destOrd="0" presId="urn:microsoft.com/office/officeart/2005/8/layout/list1"/>
    <dgm:cxn modelId="{98FA98D8-8FBA-4E9C-8781-F2142688454E}" type="presParOf" srcId="{130A3A57-4937-4330-B017-9567CD9EA2B5}" destId="{43B2AE92-6908-4018-A85C-3C6D3CC26EB3}" srcOrd="2" destOrd="0" presId="urn:microsoft.com/office/officeart/2005/8/layout/list1"/>
    <dgm:cxn modelId="{28736F0E-16A3-4188-B61E-EC2E1A433B49}" type="presParOf" srcId="{130A3A57-4937-4330-B017-9567CD9EA2B5}" destId="{5FD273E7-2A14-4815-A018-EDC9691EF580}" srcOrd="3" destOrd="0" presId="urn:microsoft.com/office/officeart/2005/8/layout/list1"/>
    <dgm:cxn modelId="{BB316967-F7AE-468B-9DAE-0A1A245B98B3}" type="presParOf" srcId="{130A3A57-4937-4330-B017-9567CD9EA2B5}" destId="{CD53C585-CAF8-4A39-8C49-B6AC8AC4EBDC}" srcOrd="4" destOrd="0" presId="urn:microsoft.com/office/officeart/2005/8/layout/list1"/>
    <dgm:cxn modelId="{E0CCAE79-F8B1-44AB-934D-80E834C1C286}" type="presParOf" srcId="{CD53C585-CAF8-4A39-8C49-B6AC8AC4EBDC}" destId="{9F3F03A5-6373-4D51-BF94-4E19852FB54C}" srcOrd="0" destOrd="0" presId="urn:microsoft.com/office/officeart/2005/8/layout/list1"/>
    <dgm:cxn modelId="{537E24A3-B43B-476B-B4E8-C3CE6C982870}" type="presParOf" srcId="{CD53C585-CAF8-4A39-8C49-B6AC8AC4EBDC}" destId="{08D46C1E-F116-4E07-B285-A11A84908E2D}" srcOrd="1" destOrd="0" presId="urn:microsoft.com/office/officeart/2005/8/layout/list1"/>
    <dgm:cxn modelId="{C74A843F-6B2A-4970-B099-1E61FFC80B20}" type="presParOf" srcId="{130A3A57-4937-4330-B017-9567CD9EA2B5}" destId="{AA1EAA24-4415-45CB-8EB5-6B657E74D094}" srcOrd="5" destOrd="0" presId="urn:microsoft.com/office/officeart/2005/8/layout/list1"/>
    <dgm:cxn modelId="{857A5599-4C2A-47CB-BFFC-FBB62CDD97D3}" type="presParOf" srcId="{130A3A57-4937-4330-B017-9567CD9EA2B5}" destId="{281147FE-6187-48F9-B687-322D195D58A1}" srcOrd="6" destOrd="0" presId="urn:microsoft.com/office/officeart/2005/8/layout/list1"/>
    <dgm:cxn modelId="{AE19B328-2C3B-4074-ACFE-47580CDF42EE}" type="presParOf" srcId="{130A3A57-4937-4330-B017-9567CD9EA2B5}" destId="{AF8D91D0-672B-412D-80E4-5A2227FB06A2}" srcOrd="7" destOrd="0" presId="urn:microsoft.com/office/officeart/2005/8/layout/list1"/>
    <dgm:cxn modelId="{B8D908F1-D54E-418D-9ECE-D9915A7F61A5}" type="presParOf" srcId="{130A3A57-4937-4330-B017-9567CD9EA2B5}" destId="{93219601-E55D-46CE-9339-6690F510E795}" srcOrd="8" destOrd="0" presId="urn:microsoft.com/office/officeart/2005/8/layout/list1"/>
    <dgm:cxn modelId="{40F11117-7A96-4C99-B032-3E65F5C131E5}" type="presParOf" srcId="{93219601-E55D-46CE-9339-6690F510E795}" destId="{45FB4622-6E25-4647-9714-8B6CB1C0A10C}" srcOrd="0" destOrd="0" presId="urn:microsoft.com/office/officeart/2005/8/layout/list1"/>
    <dgm:cxn modelId="{BEE57D11-2CF8-4CC4-92C9-847731442F8A}" type="presParOf" srcId="{93219601-E55D-46CE-9339-6690F510E795}" destId="{1F063117-F660-4CF2-8D66-B3D2CFC4960E}" srcOrd="1" destOrd="0" presId="urn:microsoft.com/office/officeart/2005/8/layout/list1"/>
    <dgm:cxn modelId="{211FF7CB-FA8B-475E-AF13-66215023BEE8}" type="presParOf" srcId="{130A3A57-4937-4330-B017-9567CD9EA2B5}" destId="{134C04CB-ED44-41E9-BD4F-F288E1126794}" srcOrd="9" destOrd="0" presId="urn:microsoft.com/office/officeart/2005/8/layout/list1"/>
    <dgm:cxn modelId="{0BC0C935-42FD-4B72-ADDD-8AA381C180E1}" type="presParOf" srcId="{130A3A57-4937-4330-B017-9567CD9EA2B5}" destId="{2A383FF4-BF0B-4DA6-AB92-9F43248B17C2}"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7E15CD-8D03-453E-9BCD-97405C194438}">
      <dsp:nvSpPr>
        <dsp:cNvPr id="0" name=""/>
        <dsp:cNvSpPr/>
      </dsp:nvSpPr>
      <dsp:spPr>
        <a:xfrm>
          <a:off x="0" y="685524"/>
          <a:ext cx="13434291" cy="1033200"/>
        </a:xfrm>
        <a:prstGeom prst="rect">
          <a:avLst/>
        </a:prstGeom>
        <a:solidFill>
          <a:schemeClr val="accent5">
            <a:alpha val="90000"/>
            <a:tint val="4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5DEDB1-C1A5-4253-AC06-453748FC5963}">
      <dsp:nvSpPr>
        <dsp:cNvPr id="0" name=""/>
        <dsp:cNvSpPr/>
      </dsp:nvSpPr>
      <dsp:spPr>
        <a:xfrm>
          <a:off x="671714" y="80364"/>
          <a:ext cx="9404003" cy="1210320"/>
        </a:xfrm>
        <a:prstGeom prst="round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449" tIns="0" rIns="355449" bIns="0" numCol="1" spcCol="1270" anchor="ctr" anchorCtr="0">
          <a:noAutofit/>
        </a:bodyPr>
        <a:lstStyle/>
        <a:p>
          <a:pPr marL="0" lvl="0" indent="0" algn="l" defTabSz="1822450">
            <a:lnSpc>
              <a:spcPct val="90000"/>
            </a:lnSpc>
            <a:spcBef>
              <a:spcPct val="0"/>
            </a:spcBef>
            <a:spcAft>
              <a:spcPct val="35000"/>
            </a:spcAft>
            <a:buNone/>
          </a:pPr>
          <a:r>
            <a:rPr lang="en-CA" sz="4100" b="1" i="0" kern="1200" baseline="0"/>
            <a:t>The Campaign and how it works</a:t>
          </a:r>
          <a:endParaRPr lang="en-US" sz="4100" kern="1200"/>
        </a:p>
      </dsp:txBody>
      <dsp:txXfrm>
        <a:off x="730797" y="139447"/>
        <a:ext cx="9285837" cy="1092154"/>
      </dsp:txXfrm>
    </dsp:sp>
    <dsp:sp modelId="{7C674686-7358-4547-B4BF-B2609CA15492}">
      <dsp:nvSpPr>
        <dsp:cNvPr id="0" name=""/>
        <dsp:cNvSpPr/>
      </dsp:nvSpPr>
      <dsp:spPr>
        <a:xfrm>
          <a:off x="0" y="2545284"/>
          <a:ext cx="13434291" cy="1033200"/>
        </a:xfrm>
        <a:prstGeom prst="rect">
          <a:avLst/>
        </a:prstGeom>
        <a:solidFill>
          <a:schemeClr val="accent5">
            <a:alpha val="90000"/>
            <a:tint val="4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2E0F8E-3240-4B7B-B6CA-C51C9F75B3A6}">
      <dsp:nvSpPr>
        <dsp:cNvPr id="0" name=""/>
        <dsp:cNvSpPr/>
      </dsp:nvSpPr>
      <dsp:spPr>
        <a:xfrm>
          <a:off x="671714" y="1940124"/>
          <a:ext cx="9404003" cy="1210320"/>
        </a:xfrm>
        <a:prstGeom prst="round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449" tIns="0" rIns="355449" bIns="0" numCol="1" spcCol="1270" anchor="ctr" anchorCtr="0">
          <a:noAutofit/>
        </a:bodyPr>
        <a:lstStyle/>
        <a:p>
          <a:pPr marL="0" lvl="0" indent="0" algn="l" defTabSz="1822450">
            <a:lnSpc>
              <a:spcPct val="90000"/>
            </a:lnSpc>
            <a:spcBef>
              <a:spcPct val="0"/>
            </a:spcBef>
            <a:spcAft>
              <a:spcPct val="35000"/>
            </a:spcAft>
            <a:buNone/>
          </a:pPr>
          <a:r>
            <a:rPr lang="en-CA" sz="4100" b="1" i="0" kern="1200" baseline="0"/>
            <a:t>Your responsibilities as an Ambassador </a:t>
          </a:r>
          <a:endParaRPr lang="en-US" sz="4100" kern="1200"/>
        </a:p>
      </dsp:txBody>
      <dsp:txXfrm>
        <a:off x="730797" y="1999207"/>
        <a:ext cx="9285837" cy="1092154"/>
      </dsp:txXfrm>
    </dsp:sp>
    <dsp:sp modelId="{A313FB3D-A792-48FB-B531-8D26AD981CBD}">
      <dsp:nvSpPr>
        <dsp:cNvPr id="0" name=""/>
        <dsp:cNvSpPr/>
      </dsp:nvSpPr>
      <dsp:spPr>
        <a:xfrm>
          <a:off x="0" y="4405044"/>
          <a:ext cx="13434291" cy="1033200"/>
        </a:xfrm>
        <a:prstGeom prst="rect">
          <a:avLst/>
        </a:prstGeom>
        <a:solidFill>
          <a:schemeClr val="accent5">
            <a:alpha val="90000"/>
            <a:tint val="4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933C41-B042-4960-83F7-DE7456865E81}">
      <dsp:nvSpPr>
        <dsp:cNvPr id="0" name=""/>
        <dsp:cNvSpPr/>
      </dsp:nvSpPr>
      <dsp:spPr>
        <a:xfrm>
          <a:off x="671714" y="3799884"/>
          <a:ext cx="9404003" cy="1210320"/>
        </a:xfrm>
        <a:prstGeom prst="round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449" tIns="0" rIns="355449" bIns="0" numCol="1" spcCol="1270" anchor="ctr" anchorCtr="0">
          <a:noAutofit/>
        </a:bodyPr>
        <a:lstStyle/>
        <a:p>
          <a:pPr marL="0" lvl="0" indent="0" algn="l" defTabSz="1822450">
            <a:lnSpc>
              <a:spcPct val="90000"/>
            </a:lnSpc>
            <a:spcBef>
              <a:spcPct val="0"/>
            </a:spcBef>
            <a:spcAft>
              <a:spcPct val="35000"/>
            </a:spcAft>
            <a:buNone/>
          </a:pPr>
          <a:r>
            <a:rPr lang="en-CA" sz="4100" b="1" i="0" kern="1200" baseline="0"/>
            <a:t>How you will be supported in your role</a:t>
          </a:r>
          <a:endParaRPr lang="en-US" sz="4100" kern="1200"/>
        </a:p>
      </dsp:txBody>
      <dsp:txXfrm>
        <a:off x="730797" y="3858967"/>
        <a:ext cx="9285837" cy="1092154"/>
      </dsp:txXfrm>
    </dsp:sp>
    <dsp:sp modelId="{6C8698A7-3FCD-494E-A188-0EB627664389}">
      <dsp:nvSpPr>
        <dsp:cNvPr id="0" name=""/>
        <dsp:cNvSpPr/>
      </dsp:nvSpPr>
      <dsp:spPr>
        <a:xfrm>
          <a:off x="0" y="6264804"/>
          <a:ext cx="13434291" cy="1033200"/>
        </a:xfrm>
        <a:prstGeom prst="rect">
          <a:avLst/>
        </a:prstGeom>
        <a:solidFill>
          <a:schemeClr val="accent5">
            <a:alpha val="90000"/>
            <a:tint val="4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BBB295-BCC9-43AA-8F0C-8E852FC80F15}">
      <dsp:nvSpPr>
        <dsp:cNvPr id="0" name=""/>
        <dsp:cNvSpPr/>
      </dsp:nvSpPr>
      <dsp:spPr>
        <a:xfrm>
          <a:off x="671714" y="5659644"/>
          <a:ext cx="9404003" cy="1210320"/>
        </a:xfrm>
        <a:prstGeom prst="round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449" tIns="0" rIns="355449" bIns="0" numCol="1" spcCol="1270" anchor="ctr" anchorCtr="0">
          <a:noAutofit/>
        </a:bodyPr>
        <a:lstStyle/>
        <a:p>
          <a:pPr marL="0" lvl="0" indent="0" algn="l" defTabSz="1822450">
            <a:lnSpc>
              <a:spcPct val="90000"/>
            </a:lnSpc>
            <a:spcBef>
              <a:spcPct val="0"/>
            </a:spcBef>
            <a:spcAft>
              <a:spcPct val="35000"/>
            </a:spcAft>
            <a:buNone/>
          </a:pPr>
          <a:r>
            <a:rPr lang="en-CA" sz="4100" b="1" i="0" kern="1200" baseline="0"/>
            <a:t>This year's Campaign materials </a:t>
          </a:r>
          <a:endParaRPr lang="en-US" sz="4100" kern="1200"/>
        </a:p>
      </dsp:txBody>
      <dsp:txXfrm>
        <a:off x="730797" y="5718727"/>
        <a:ext cx="9285837" cy="1092154"/>
      </dsp:txXfrm>
    </dsp:sp>
    <dsp:sp modelId="{66901211-F68B-421E-B8F3-5F9407875D2A}">
      <dsp:nvSpPr>
        <dsp:cNvPr id="0" name=""/>
        <dsp:cNvSpPr/>
      </dsp:nvSpPr>
      <dsp:spPr>
        <a:xfrm>
          <a:off x="0" y="8124564"/>
          <a:ext cx="13434291" cy="1033200"/>
        </a:xfrm>
        <a:prstGeom prst="rect">
          <a:avLst/>
        </a:prstGeom>
        <a:solidFill>
          <a:schemeClr val="accent5">
            <a:alpha val="90000"/>
            <a:tint val="4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06D0C3-CA24-41C2-AB04-2BAA947FC940}">
      <dsp:nvSpPr>
        <dsp:cNvPr id="0" name=""/>
        <dsp:cNvSpPr/>
      </dsp:nvSpPr>
      <dsp:spPr>
        <a:xfrm>
          <a:off x="671714" y="7519404"/>
          <a:ext cx="9404003" cy="1210320"/>
        </a:xfrm>
        <a:prstGeom prst="round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449" tIns="0" rIns="355449" bIns="0" numCol="1" spcCol="1270" anchor="ctr" anchorCtr="0">
          <a:noAutofit/>
        </a:bodyPr>
        <a:lstStyle/>
        <a:p>
          <a:pPr marL="0" lvl="0" indent="0" algn="l" defTabSz="1822450">
            <a:lnSpc>
              <a:spcPct val="90000"/>
            </a:lnSpc>
            <a:spcBef>
              <a:spcPct val="0"/>
            </a:spcBef>
            <a:spcAft>
              <a:spcPct val="35000"/>
            </a:spcAft>
            <a:buNone/>
          </a:pPr>
          <a:r>
            <a:rPr lang="en-CA" sz="4100" b="1" i="0" kern="1200" baseline="0"/>
            <a:t>Why the Campaign is so important </a:t>
          </a:r>
          <a:endParaRPr lang="en-US" sz="4100" kern="1200"/>
        </a:p>
      </dsp:txBody>
      <dsp:txXfrm>
        <a:off x="730797" y="7578487"/>
        <a:ext cx="9285837" cy="10921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0B593B-333A-4434-98FD-6C44B744714F}">
      <dsp:nvSpPr>
        <dsp:cNvPr id="0" name=""/>
        <dsp:cNvSpPr/>
      </dsp:nvSpPr>
      <dsp:spPr>
        <a:xfrm>
          <a:off x="0" y="1440790"/>
          <a:ext cx="10967046" cy="882000"/>
        </a:xfrm>
        <a:prstGeom prst="rect">
          <a:avLst/>
        </a:prstGeom>
        <a:solidFill>
          <a:schemeClr val="accent5">
            <a:alpha val="90000"/>
            <a:tint val="4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B980A1-41E8-4CAA-8F6B-70F08C12854A}">
      <dsp:nvSpPr>
        <dsp:cNvPr id="0" name=""/>
        <dsp:cNvSpPr/>
      </dsp:nvSpPr>
      <dsp:spPr>
        <a:xfrm>
          <a:off x="548352" y="924190"/>
          <a:ext cx="7676932" cy="1033200"/>
        </a:xfrm>
        <a:prstGeom prst="round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170" tIns="0" rIns="290170" bIns="0" numCol="1" spcCol="1270" anchor="ctr" anchorCtr="0">
          <a:noAutofit/>
        </a:bodyPr>
        <a:lstStyle/>
        <a:p>
          <a:pPr marL="0" lvl="0" indent="0" algn="l" defTabSz="1555750">
            <a:lnSpc>
              <a:spcPct val="90000"/>
            </a:lnSpc>
            <a:spcBef>
              <a:spcPct val="0"/>
            </a:spcBef>
            <a:spcAft>
              <a:spcPct val="35000"/>
            </a:spcAft>
            <a:buNone/>
          </a:pPr>
          <a:r>
            <a:rPr lang="en-US" sz="3500" kern="1200"/>
            <a:t>A 4-week “ask at cash” campaign  </a:t>
          </a:r>
        </a:p>
      </dsp:txBody>
      <dsp:txXfrm>
        <a:off x="598789" y="974627"/>
        <a:ext cx="7576058" cy="932326"/>
      </dsp:txXfrm>
    </dsp:sp>
    <dsp:sp modelId="{3BD95890-1E73-4C89-A766-657622AEA9DF}">
      <dsp:nvSpPr>
        <dsp:cNvPr id="0" name=""/>
        <dsp:cNvSpPr/>
      </dsp:nvSpPr>
      <dsp:spPr>
        <a:xfrm>
          <a:off x="0" y="3028390"/>
          <a:ext cx="10967046" cy="882000"/>
        </a:xfrm>
        <a:prstGeom prst="rect">
          <a:avLst/>
        </a:prstGeom>
        <a:solidFill>
          <a:schemeClr val="accent5">
            <a:alpha val="90000"/>
            <a:tint val="4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F9FCC96-ED27-41B4-A995-9C649161CDC8}">
      <dsp:nvSpPr>
        <dsp:cNvPr id="0" name=""/>
        <dsp:cNvSpPr/>
      </dsp:nvSpPr>
      <dsp:spPr>
        <a:xfrm>
          <a:off x="548352" y="2511790"/>
          <a:ext cx="7676932" cy="1033200"/>
        </a:xfrm>
        <a:prstGeom prst="round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170" tIns="0" rIns="290170" bIns="0" numCol="1" spcCol="1270" anchor="ctr" anchorCtr="0">
          <a:noAutofit/>
        </a:bodyPr>
        <a:lstStyle/>
        <a:p>
          <a:pPr marL="0" lvl="0" indent="0" algn="l" defTabSz="1555750">
            <a:lnSpc>
              <a:spcPct val="90000"/>
            </a:lnSpc>
            <a:spcBef>
              <a:spcPct val="0"/>
            </a:spcBef>
            <a:spcAft>
              <a:spcPct val="35000"/>
            </a:spcAft>
            <a:buNone/>
          </a:pPr>
          <a:r>
            <a:rPr lang="en-US" sz="3500" kern="1200"/>
            <a:t>At check out, Walmart cashiers ask customers if they want to donate </a:t>
          </a:r>
        </a:p>
      </dsp:txBody>
      <dsp:txXfrm>
        <a:off x="598789" y="2562227"/>
        <a:ext cx="7576058" cy="932326"/>
      </dsp:txXfrm>
    </dsp:sp>
    <dsp:sp modelId="{AC6466DF-D100-42EE-9C11-329C47639F9A}">
      <dsp:nvSpPr>
        <dsp:cNvPr id="0" name=""/>
        <dsp:cNvSpPr/>
      </dsp:nvSpPr>
      <dsp:spPr>
        <a:xfrm>
          <a:off x="0" y="4615990"/>
          <a:ext cx="10967046" cy="882000"/>
        </a:xfrm>
        <a:prstGeom prst="rect">
          <a:avLst/>
        </a:prstGeom>
        <a:solidFill>
          <a:schemeClr val="accent5">
            <a:alpha val="90000"/>
            <a:tint val="4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E63F64-722B-4DA9-AB1C-FFFEBAA0ED85}">
      <dsp:nvSpPr>
        <dsp:cNvPr id="0" name=""/>
        <dsp:cNvSpPr/>
      </dsp:nvSpPr>
      <dsp:spPr>
        <a:xfrm>
          <a:off x="548352" y="4099390"/>
          <a:ext cx="7676932" cy="1033200"/>
        </a:xfrm>
        <a:prstGeom prst="round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170" tIns="0" rIns="290170" bIns="0" numCol="1" spcCol="1270" anchor="ctr" anchorCtr="0">
          <a:noAutofit/>
        </a:bodyPr>
        <a:lstStyle/>
        <a:p>
          <a:pPr marL="0" lvl="0" indent="0" algn="l" defTabSz="1555750">
            <a:lnSpc>
              <a:spcPct val="90000"/>
            </a:lnSpc>
            <a:spcBef>
              <a:spcPct val="0"/>
            </a:spcBef>
            <a:spcAft>
              <a:spcPct val="35000"/>
            </a:spcAft>
            <a:buNone/>
          </a:pPr>
          <a:r>
            <a:rPr lang="en-US" sz="3500" kern="1200"/>
            <a:t>Customers can donate $1, $2, $5 or more  </a:t>
          </a:r>
        </a:p>
      </dsp:txBody>
      <dsp:txXfrm>
        <a:off x="598789" y="4149827"/>
        <a:ext cx="7576058" cy="932326"/>
      </dsp:txXfrm>
    </dsp:sp>
    <dsp:sp modelId="{591A1279-1171-40B9-B8ED-5A05AA79F17C}">
      <dsp:nvSpPr>
        <dsp:cNvPr id="0" name=""/>
        <dsp:cNvSpPr/>
      </dsp:nvSpPr>
      <dsp:spPr>
        <a:xfrm>
          <a:off x="0" y="6203590"/>
          <a:ext cx="10967046" cy="882000"/>
        </a:xfrm>
        <a:prstGeom prst="rect">
          <a:avLst/>
        </a:prstGeom>
        <a:solidFill>
          <a:schemeClr val="accent5">
            <a:alpha val="90000"/>
            <a:tint val="4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3C00CC-B314-4375-9BA9-822783514A75}">
      <dsp:nvSpPr>
        <dsp:cNvPr id="0" name=""/>
        <dsp:cNvSpPr/>
      </dsp:nvSpPr>
      <dsp:spPr>
        <a:xfrm>
          <a:off x="548352" y="5686990"/>
          <a:ext cx="7676932" cy="1033200"/>
        </a:xfrm>
        <a:prstGeom prst="round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170" tIns="0" rIns="290170" bIns="0" numCol="1" spcCol="1270" anchor="ctr" anchorCtr="0">
          <a:noAutofit/>
        </a:bodyPr>
        <a:lstStyle/>
        <a:p>
          <a:pPr marL="0" lvl="0" indent="0" algn="l" defTabSz="1555750">
            <a:lnSpc>
              <a:spcPct val="90000"/>
            </a:lnSpc>
            <a:spcBef>
              <a:spcPct val="0"/>
            </a:spcBef>
            <a:spcAft>
              <a:spcPct val="35000"/>
            </a:spcAft>
            <a:buNone/>
          </a:pPr>
          <a:r>
            <a:rPr lang="en-US" sz="3500" kern="1200"/>
            <a:t>Customers can also donate at the self-checkout kiosks </a:t>
          </a:r>
        </a:p>
      </dsp:txBody>
      <dsp:txXfrm>
        <a:off x="598789" y="5737427"/>
        <a:ext cx="7576058" cy="932326"/>
      </dsp:txXfrm>
    </dsp:sp>
    <dsp:sp modelId="{17626368-C112-4D2E-A7C8-A6B7F594882A}">
      <dsp:nvSpPr>
        <dsp:cNvPr id="0" name=""/>
        <dsp:cNvSpPr/>
      </dsp:nvSpPr>
      <dsp:spPr>
        <a:xfrm>
          <a:off x="0" y="7791190"/>
          <a:ext cx="10967046" cy="882000"/>
        </a:xfrm>
        <a:prstGeom prst="rect">
          <a:avLst/>
        </a:prstGeom>
        <a:solidFill>
          <a:schemeClr val="accent5">
            <a:alpha val="90000"/>
            <a:tint val="4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EA0E11-35CA-47F3-A595-6107F41C3181}">
      <dsp:nvSpPr>
        <dsp:cNvPr id="0" name=""/>
        <dsp:cNvSpPr/>
      </dsp:nvSpPr>
      <dsp:spPr>
        <a:xfrm>
          <a:off x="548352" y="7274590"/>
          <a:ext cx="7676932" cy="1033200"/>
        </a:xfrm>
        <a:prstGeom prst="round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170" tIns="0" rIns="290170" bIns="0" numCol="1" spcCol="1270" anchor="ctr" anchorCtr="0">
          <a:noAutofit/>
        </a:bodyPr>
        <a:lstStyle/>
        <a:p>
          <a:pPr marL="0" lvl="0" indent="0" algn="l" defTabSz="1555750">
            <a:lnSpc>
              <a:spcPct val="90000"/>
            </a:lnSpc>
            <a:spcBef>
              <a:spcPct val="0"/>
            </a:spcBef>
            <a:spcAft>
              <a:spcPct val="35000"/>
            </a:spcAft>
            <a:buNone/>
          </a:pPr>
          <a:r>
            <a:rPr lang="en-US" sz="3500" kern="1200"/>
            <a:t>In-store special activities and fundraisers</a:t>
          </a:r>
        </a:p>
      </dsp:txBody>
      <dsp:txXfrm>
        <a:off x="598789" y="7325027"/>
        <a:ext cx="7576058" cy="9323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8F467B-9BB6-4E7C-8B19-A99B462AABF2}">
      <dsp:nvSpPr>
        <dsp:cNvPr id="0" name=""/>
        <dsp:cNvSpPr/>
      </dsp:nvSpPr>
      <dsp:spPr>
        <a:xfrm>
          <a:off x="9715" y="2861285"/>
          <a:ext cx="4247655" cy="2548593"/>
        </a:xfrm>
        <a:prstGeom prst="roundRect">
          <a:avLst>
            <a:gd name="adj" fmla="val 10000"/>
          </a:avLst>
        </a:prstGeom>
        <a:solidFill>
          <a:schemeClr val="lt1">
            <a:hueOff val="0"/>
            <a:satOff val="0"/>
            <a:lumOff val="0"/>
            <a:alphaOff val="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a:latin typeface="Arial"/>
            </a:rPr>
            <a:t>Initial contact with store (commencing June </a:t>
          </a:r>
          <a:r>
            <a:rPr lang="en-US" sz="4000" b="1" kern="1200">
              <a:latin typeface="Arial"/>
              <a:cs typeface="Arial"/>
            </a:rPr>
            <a:t>22nd</a:t>
          </a:r>
          <a:r>
            <a:rPr lang="en-US" sz="4000" b="1" kern="1200">
              <a:latin typeface="Arial"/>
            </a:rPr>
            <a:t>)</a:t>
          </a:r>
          <a:endParaRPr lang="en-CA" sz="4000" b="1" kern="1200"/>
        </a:p>
      </dsp:txBody>
      <dsp:txXfrm>
        <a:off x="84361" y="2935931"/>
        <a:ext cx="4098363" cy="2399301"/>
      </dsp:txXfrm>
    </dsp:sp>
    <dsp:sp modelId="{D63794B7-607A-4ACE-91DB-2487245BB51C}">
      <dsp:nvSpPr>
        <dsp:cNvPr id="0" name=""/>
        <dsp:cNvSpPr/>
      </dsp:nvSpPr>
      <dsp:spPr>
        <a:xfrm>
          <a:off x="4682135" y="3608872"/>
          <a:ext cx="900502" cy="105341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CA" sz="3200" kern="1200"/>
        </a:p>
      </dsp:txBody>
      <dsp:txXfrm>
        <a:off x="4682135" y="3819556"/>
        <a:ext cx="630351" cy="632050"/>
      </dsp:txXfrm>
    </dsp:sp>
    <dsp:sp modelId="{6AD13BE5-1DAE-4802-BDF6-F5B2BF05D7FA}">
      <dsp:nvSpPr>
        <dsp:cNvPr id="0" name=""/>
        <dsp:cNvSpPr/>
      </dsp:nvSpPr>
      <dsp:spPr>
        <a:xfrm>
          <a:off x="5956432" y="2861285"/>
          <a:ext cx="4247655" cy="2548593"/>
        </a:xfrm>
        <a:prstGeom prst="roundRect">
          <a:avLst>
            <a:gd name="adj" fmla="val 10000"/>
          </a:avLst>
        </a:prstGeom>
        <a:solidFill>
          <a:schemeClr val="lt1">
            <a:hueOff val="0"/>
            <a:satOff val="0"/>
            <a:lumOff val="0"/>
            <a:alphaOff val="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0">
            <a:lnSpc>
              <a:spcPct val="90000"/>
            </a:lnSpc>
            <a:spcBef>
              <a:spcPct val="0"/>
            </a:spcBef>
            <a:spcAft>
              <a:spcPct val="35000"/>
            </a:spcAft>
            <a:buNone/>
          </a:pPr>
          <a:r>
            <a:rPr lang="en-US" sz="4000" b="1" kern="1200">
              <a:latin typeface="Arial"/>
            </a:rPr>
            <a:t>Campaign </a:t>
          </a:r>
          <a:r>
            <a:rPr lang="en-US" sz="4000" b="1" kern="1200">
              <a:latin typeface="Arial"/>
              <a:cs typeface="Arial"/>
            </a:rPr>
            <a:t>kick-off</a:t>
          </a:r>
          <a:r>
            <a:rPr lang="en-US" sz="4000" b="1" kern="1200">
              <a:latin typeface="Arial"/>
            </a:rPr>
            <a:t> (commencing June</a:t>
          </a:r>
          <a:r>
            <a:rPr lang="en-US" sz="4000" b="1" kern="1200">
              <a:latin typeface="Arial"/>
              <a:cs typeface="Arial"/>
            </a:rPr>
            <a:t> 26th</a:t>
          </a:r>
          <a:r>
            <a:rPr lang="en-US" sz="4000" b="1" kern="1200">
              <a:latin typeface="Arial"/>
            </a:rPr>
            <a:t>) </a:t>
          </a:r>
        </a:p>
      </dsp:txBody>
      <dsp:txXfrm>
        <a:off x="6031078" y="2935931"/>
        <a:ext cx="4098363" cy="2399301"/>
      </dsp:txXfrm>
    </dsp:sp>
    <dsp:sp modelId="{45AD6EE2-0D3B-411A-9CC3-0415A2E9301B}">
      <dsp:nvSpPr>
        <dsp:cNvPr id="0" name=""/>
        <dsp:cNvSpPr/>
      </dsp:nvSpPr>
      <dsp:spPr>
        <a:xfrm>
          <a:off x="10628852" y="3608872"/>
          <a:ext cx="900502" cy="105341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CA" sz="3200" kern="1200"/>
        </a:p>
      </dsp:txBody>
      <dsp:txXfrm>
        <a:off x="10628852" y="3819556"/>
        <a:ext cx="630351" cy="632050"/>
      </dsp:txXfrm>
    </dsp:sp>
    <dsp:sp modelId="{BD5FF8DE-4695-4B9E-B5E5-C3E5F8C8F9CE}">
      <dsp:nvSpPr>
        <dsp:cNvPr id="0" name=""/>
        <dsp:cNvSpPr/>
      </dsp:nvSpPr>
      <dsp:spPr>
        <a:xfrm>
          <a:off x="11903149" y="2861285"/>
          <a:ext cx="4247655" cy="2548593"/>
        </a:xfrm>
        <a:prstGeom prst="roundRect">
          <a:avLst>
            <a:gd name="adj" fmla="val 10000"/>
          </a:avLst>
        </a:prstGeom>
        <a:solidFill>
          <a:schemeClr val="lt1">
            <a:hueOff val="0"/>
            <a:satOff val="0"/>
            <a:lumOff val="0"/>
            <a:alphaOff val="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a:latin typeface="Arial"/>
            </a:rPr>
            <a:t>Weekly store </a:t>
          </a:r>
          <a:r>
            <a:rPr lang="en-US" sz="4000" b="1" kern="1200">
              <a:latin typeface="Arial"/>
              <a:cs typeface="Arial"/>
            </a:rPr>
            <a:t>check-ins</a:t>
          </a:r>
          <a:r>
            <a:rPr lang="en-US" sz="4000" b="1" kern="1200">
              <a:latin typeface="Arial"/>
            </a:rPr>
            <a:t> </a:t>
          </a:r>
        </a:p>
      </dsp:txBody>
      <dsp:txXfrm>
        <a:off x="11977795" y="2935931"/>
        <a:ext cx="4098363" cy="2399301"/>
      </dsp:txXfrm>
    </dsp:sp>
    <dsp:sp modelId="{88BB3B55-EE40-4A07-BC00-3397AC2FD3E5}">
      <dsp:nvSpPr>
        <dsp:cNvPr id="0" name=""/>
        <dsp:cNvSpPr/>
      </dsp:nvSpPr>
      <dsp:spPr>
        <a:xfrm>
          <a:off x="16575570" y="3608872"/>
          <a:ext cx="900502" cy="105341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CA" sz="3200" kern="1200"/>
        </a:p>
      </dsp:txBody>
      <dsp:txXfrm>
        <a:off x="16575570" y="3819556"/>
        <a:ext cx="630351" cy="632050"/>
      </dsp:txXfrm>
    </dsp:sp>
    <dsp:sp modelId="{3273BAC7-D358-4156-AF86-1C57756412B8}">
      <dsp:nvSpPr>
        <dsp:cNvPr id="0" name=""/>
        <dsp:cNvSpPr/>
      </dsp:nvSpPr>
      <dsp:spPr>
        <a:xfrm>
          <a:off x="17849866" y="2861285"/>
          <a:ext cx="4247655" cy="2548593"/>
        </a:xfrm>
        <a:prstGeom prst="roundRect">
          <a:avLst>
            <a:gd name="adj" fmla="val 10000"/>
          </a:avLst>
        </a:prstGeom>
        <a:solidFill>
          <a:schemeClr val="lt1">
            <a:hueOff val="0"/>
            <a:satOff val="0"/>
            <a:lumOff val="0"/>
            <a:alphaOff val="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0">
            <a:lnSpc>
              <a:spcPct val="90000"/>
            </a:lnSpc>
            <a:spcBef>
              <a:spcPct val="0"/>
            </a:spcBef>
            <a:spcAft>
              <a:spcPct val="35000"/>
            </a:spcAft>
            <a:buNone/>
          </a:pPr>
          <a:r>
            <a:rPr lang="en-US" sz="4000" b="1" kern="1200">
              <a:latin typeface="Arial"/>
            </a:rPr>
            <a:t>Thank you (</a:t>
          </a:r>
          <a:r>
            <a:rPr lang="en-US" sz="4000" b="1" kern="1200">
              <a:latin typeface="Arial"/>
              <a:cs typeface="Arial"/>
            </a:rPr>
            <a:t>July 31st - Aug 4th</a:t>
          </a:r>
          <a:r>
            <a:rPr lang="en-US" sz="4000" b="1" kern="1200">
              <a:latin typeface="Arial"/>
            </a:rPr>
            <a:t>)</a:t>
          </a:r>
        </a:p>
      </dsp:txBody>
      <dsp:txXfrm>
        <a:off x="17924512" y="2935931"/>
        <a:ext cx="4098363" cy="23993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B2AE92-6908-4018-A85C-3C6D3CC26EB3}">
      <dsp:nvSpPr>
        <dsp:cNvPr id="0" name=""/>
        <dsp:cNvSpPr/>
      </dsp:nvSpPr>
      <dsp:spPr>
        <a:xfrm>
          <a:off x="0" y="2685703"/>
          <a:ext cx="9852479" cy="1058400"/>
        </a:xfrm>
        <a:prstGeom prst="rect">
          <a:avLst/>
        </a:prstGeom>
        <a:solidFill>
          <a:schemeClr val="accent5">
            <a:alpha val="90000"/>
            <a:tint val="4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CFEA34-BD4A-4397-A12A-0AA52FA29079}">
      <dsp:nvSpPr>
        <dsp:cNvPr id="0" name=""/>
        <dsp:cNvSpPr/>
      </dsp:nvSpPr>
      <dsp:spPr>
        <a:xfrm>
          <a:off x="492623" y="2065783"/>
          <a:ext cx="6896735" cy="1239840"/>
        </a:xfrm>
        <a:prstGeom prst="round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0680" tIns="0" rIns="260680" bIns="0" numCol="1" spcCol="1270" anchor="ctr" anchorCtr="0">
          <a:noAutofit/>
        </a:bodyPr>
        <a:lstStyle/>
        <a:p>
          <a:pPr marL="0" lvl="0" indent="0" algn="l" defTabSz="1866900">
            <a:lnSpc>
              <a:spcPct val="90000"/>
            </a:lnSpc>
            <a:spcBef>
              <a:spcPct val="0"/>
            </a:spcBef>
            <a:spcAft>
              <a:spcPct val="35000"/>
            </a:spcAft>
            <a:buNone/>
          </a:pPr>
          <a:r>
            <a:rPr lang="en-CA" sz="4200" b="1" kern="1200"/>
            <a:t>Recognizing Associates Raising $500+</a:t>
          </a:r>
          <a:r>
            <a:rPr lang="en-US" sz="4200" b="1" kern="1200"/>
            <a:t> </a:t>
          </a:r>
        </a:p>
      </dsp:txBody>
      <dsp:txXfrm>
        <a:off x="553147" y="2126307"/>
        <a:ext cx="6775687" cy="1118792"/>
      </dsp:txXfrm>
    </dsp:sp>
    <dsp:sp modelId="{281147FE-6187-48F9-B687-322D195D58A1}">
      <dsp:nvSpPr>
        <dsp:cNvPr id="0" name=""/>
        <dsp:cNvSpPr/>
      </dsp:nvSpPr>
      <dsp:spPr>
        <a:xfrm>
          <a:off x="0" y="4590823"/>
          <a:ext cx="9852479" cy="1058400"/>
        </a:xfrm>
        <a:prstGeom prst="rect">
          <a:avLst/>
        </a:prstGeom>
        <a:solidFill>
          <a:schemeClr val="accent5">
            <a:alpha val="90000"/>
            <a:tint val="4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8D46C1E-F116-4E07-B285-A11A84908E2D}">
      <dsp:nvSpPr>
        <dsp:cNvPr id="0" name=""/>
        <dsp:cNvSpPr/>
      </dsp:nvSpPr>
      <dsp:spPr>
        <a:xfrm>
          <a:off x="492623" y="3970903"/>
          <a:ext cx="6896735" cy="1239840"/>
        </a:xfrm>
        <a:prstGeom prst="round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0680" tIns="0" rIns="260680" bIns="0" numCol="1" spcCol="1270" anchor="ctr" anchorCtr="0">
          <a:noAutofit/>
        </a:bodyPr>
        <a:lstStyle/>
        <a:p>
          <a:pPr marL="0" lvl="0" indent="0" algn="l" defTabSz="1866900">
            <a:lnSpc>
              <a:spcPct val="90000"/>
            </a:lnSpc>
            <a:spcBef>
              <a:spcPct val="0"/>
            </a:spcBef>
            <a:spcAft>
              <a:spcPct val="35000"/>
            </a:spcAft>
            <a:buNone/>
          </a:pPr>
          <a:r>
            <a:rPr lang="en-US" sz="4200" b="1" kern="1200"/>
            <a:t>How to get and send the information</a:t>
          </a:r>
        </a:p>
      </dsp:txBody>
      <dsp:txXfrm>
        <a:off x="553147" y="4031427"/>
        <a:ext cx="6775687" cy="1118792"/>
      </dsp:txXfrm>
    </dsp:sp>
    <dsp:sp modelId="{2A383FF4-BF0B-4DA6-AB92-9F43248B17C2}">
      <dsp:nvSpPr>
        <dsp:cNvPr id="0" name=""/>
        <dsp:cNvSpPr/>
      </dsp:nvSpPr>
      <dsp:spPr>
        <a:xfrm>
          <a:off x="0" y="6495943"/>
          <a:ext cx="9852479" cy="1058400"/>
        </a:xfrm>
        <a:prstGeom prst="rect">
          <a:avLst/>
        </a:prstGeom>
        <a:solidFill>
          <a:schemeClr val="accent5">
            <a:alpha val="90000"/>
            <a:tint val="4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063117-F660-4CF2-8D66-B3D2CFC4960E}">
      <dsp:nvSpPr>
        <dsp:cNvPr id="0" name=""/>
        <dsp:cNvSpPr/>
      </dsp:nvSpPr>
      <dsp:spPr>
        <a:xfrm>
          <a:off x="492623" y="5876023"/>
          <a:ext cx="6896735" cy="1239840"/>
        </a:xfrm>
        <a:prstGeom prst="round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0680" tIns="0" rIns="260680" bIns="0" numCol="1" spcCol="1270" anchor="ctr" anchorCtr="0">
          <a:noAutofit/>
        </a:bodyPr>
        <a:lstStyle/>
        <a:p>
          <a:pPr marL="0" lvl="0" indent="0" algn="l" defTabSz="1866900">
            <a:lnSpc>
              <a:spcPct val="90000"/>
            </a:lnSpc>
            <a:spcBef>
              <a:spcPct val="0"/>
            </a:spcBef>
            <a:spcAft>
              <a:spcPct val="35000"/>
            </a:spcAft>
            <a:buNone/>
          </a:pPr>
          <a:r>
            <a:rPr lang="en-US" sz="4200" b="1" kern="1200"/>
            <a:t>Why it's important </a:t>
          </a:r>
        </a:p>
      </dsp:txBody>
      <dsp:txXfrm>
        <a:off x="553147" y="5936547"/>
        <a:ext cx="6775687" cy="111879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www.redcross.ca/crc/documents/In-Your-Community/Campaigns-and-Events/Walmart/2022-Campaign-Timelines-and-Key-Activities-EN-V-1.pdf" TargetMode="External"/><Relationship Id="rId3" Type="http://schemas.openxmlformats.org/officeDocument/2006/relationships/hyperlink" Target="https://www.redcross.ca/crc/documents/In-Your-Community/Campaigns-and-Events/Walmart/2022-NEW-Ambassador-Training-PowerPoint-EN-FOR-WEBSITE.pptx" TargetMode="External"/><Relationship Id="rId7" Type="http://schemas.openxmlformats.org/officeDocument/2006/relationships/hyperlink" Target="https://www.redcross.ca/crc/documents/In-Your-Community/Campaigns-and-Events/Walmart/2022-Expectations-and-Responsibilities-V-2-EN.pdf"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redcross.ca/crc/documents/In-Your-Community/Campaigns-and-Events/Walmart/2022-Campaign-Background-EN-V-2.pdf" TargetMode="External"/><Relationship Id="rId11" Type="http://schemas.openxmlformats.org/officeDocument/2006/relationships/hyperlink" Target="https://www.redcross.ca/crc/documents/In-Your-Community/Campaigns-and-Events/Walmart/2022-Frequently-Asked-Questions-EN-V-2.pdf" TargetMode="External"/><Relationship Id="rId5" Type="http://schemas.openxmlformats.org/officeDocument/2006/relationships/hyperlink" Target="https://www.redcross.ca/crc/documents/In-Your-Community/Campaigns-and-Events/Walmart/2022-Ambassador-Cheat-Sheet-EN-V-2.pdf" TargetMode="External"/><Relationship Id="rId10" Type="http://schemas.openxmlformats.org/officeDocument/2006/relationships/hyperlink" Target="https://www.redcross.ca/crc/documents/In-Your-Community/Campaigns-and-Events/Walmart/2022-Ambassador-Scripts-and-Speaking-Notes-EN-v-1.pdf" TargetMode="External"/><Relationship Id="rId4" Type="http://schemas.openxmlformats.org/officeDocument/2006/relationships/hyperlink" Target="https://www.redcross.ca/fvideo/walmart-ambassadors-2022" TargetMode="External"/><Relationship Id="rId9" Type="http://schemas.openxmlformats.org/officeDocument/2006/relationships/hyperlink" Target="https://www.redcross.ca/crc/documents/In-Your-Community/Campaigns-and-Events/Walmart/2022-Campaign-Material-Instructions-EN-V-2.pdf"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b="1" dirty="0"/>
              <a:t>Do attendance</a:t>
            </a:r>
            <a:endParaRPr lang="en-US" dirty="0"/>
          </a:p>
          <a:p>
            <a:endParaRPr lang="en-CA" dirty="0"/>
          </a:p>
          <a:p>
            <a:r>
              <a:rPr lang="en-CA" b="1" dirty="0"/>
              <a:t>As attendees are joining Teams:</a:t>
            </a:r>
            <a:r>
              <a:rPr lang="en-CA" dirty="0"/>
              <a:t> Welcome! We are so glad you could join us today. While we wait for more people to join the call, please introduce yourself in the Chat. </a:t>
            </a:r>
            <a:r>
              <a:rPr lang="en-CA" b="1" i="1" dirty="0"/>
              <a:t>Where can they find the Chat? -</a:t>
            </a:r>
            <a:r>
              <a:rPr lang="en-CA" sz="1800" b="0" i="0" dirty="0">
                <a:effectLst/>
                <a:latin typeface="Arial" panose="020B0604020202020204" pitchFamily="34" charset="0"/>
              </a:rPr>
              <a:t> The meeting chat can be accessed by selecting the </a:t>
            </a:r>
            <a:r>
              <a:rPr lang="en-CA" sz="1800" b="0" i="1" dirty="0">
                <a:effectLst/>
                <a:latin typeface="Arial" panose="020B0604020202020204" pitchFamily="34" charset="0"/>
              </a:rPr>
              <a:t>conversation </a:t>
            </a:r>
            <a:r>
              <a:rPr lang="en-CA" sz="1800" b="0" i="0" dirty="0">
                <a:effectLst/>
                <a:latin typeface="Arial" panose="020B0604020202020204" pitchFamily="34" charset="0"/>
              </a:rPr>
              <a:t>icon on the meeting controls (usually located at the top of the screen); a red dot on this icon indicates that someone posted a message </a:t>
            </a:r>
            <a:endParaRPr lang="en-US" b="1" i="1" dirty="0"/>
          </a:p>
          <a:p>
            <a:endParaRPr lang="en-CA" dirty="0"/>
          </a:p>
          <a:p>
            <a:r>
              <a:rPr lang="en-CA" b="1" dirty="0"/>
              <a:t>When you are ready to begin: </a:t>
            </a:r>
            <a:r>
              <a:rPr lang="en-CA" dirty="0"/>
              <a:t> </a:t>
            </a:r>
            <a:endParaRPr lang="en-US" dirty="0">
              <a:highlight>
                <a:srgbClr val="FFFF00"/>
              </a:highlight>
            </a:endParaRPr>
          </a:p>
          <a:p>
            <a:r>
              <a:rPr lang="en-CA" dirty="0">
                <a:highlight>
                  <a:srgbClr val="FFFF00"/>
                </a:highlight>
              </a:rPr>
              <a:t>Thank you for joining us today for the Red Cross Ambassador Training. We are thrille</a:t>
            </a:r>
            <a:r>
              <a:rPr lang="en-CA" dirty="0"/>
              <a:t>d to have you on the 2023 Walmart Campaign team and look forward to working with you in the coming weeks. </a:t>
            </a:r>
            <a:endParaRPr lang="en-US" dirty="0"/>
          </a:p>
          <a:p>
            <a:endParaRPr lang="en-CA" dirty="0"/>
          </a:p>
          <a:p>
            <a:r>
              <a:rPr lang="en-CA" b="1" dirty="0"/>
              <a:t>Introduce yourself and treaty land acknowledgement: </a:t>
            </a:r>
            <a:endParaRPr lang="en-US" b="1" dirty="0"/>
          </a:p>
          <a:p>
            <a:endParaRPr lang="en-CA" dirty="0"/>
          </a:p>
          <a:p>
            <a:pPr marL="0" marR="0" lvl="0" indent="0" algn="l" defTabSz="457200" eaLnBrk="1" fontAlgn="auto" latinLnBrk="0" hangingPunct="1">
              <a:lnSpc>
                <a:spcPct val="117999"/>
              </a:lnSpc>
              <a:spcBef>
                <a:spcPts val="0"/>
              </a:spcBef>
              <a:spcAft>
                <a:spcPts val="0"/>
              </a:spcAft>
              <a:buClrTx/>
              <a:buSzTx/>
              <a:buFontTx/>
              <a:buNone/>
              <a:tabLst/>
              <a:defRPr/>
            </a:pPr>
            <a:r>
              <a:rPr lang="en-CA" b="1" dirty="0"/>
              <a:t>Main presenter: </a:t>
            </a:r>
            <a:r>
              <a:rPr lang="en-CA" dirty="0"/>
              <a:t>I want to acknowledge that I currently reside on </a:t>
            </a:r>
            <a:r>
              <a:rPr lang="en-CA" sz="1800" kern="100" dirty="0">
                <a:solidFill>
                  <a:srgbClr val="040C28"/>
                </a:solidFill>
                <a:effectLst/>
                <a:latin typeface="Calibri" panose="020F0502020204030204" pitchFamily="34" charset="0"/>
                <a:ea typeface="Calibri" panose="020F0502020204030204" pitchFamily="34" charset="0"/>
                <a:cs typeface="Calibri" panose="020F0502020204030204" pitchFamily="34" charset="0"/>
              </a:rPr>
              <a:t>the traditional, ancestral, and unceded territories of the Musqueam</a:t>
            </a:r>
            <a:r>
              <a:rPr lang="en-CA" sz="1800" kern="1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 Squamish</a:t>
            </a:r>
            <a:r>
              <a:rPr lang="en-CA" sz="1800" kern="100">
                <a:solidFill>
                  <a:srgbClr val="202124"/>
                </a:solidFill>
                <a:effectLst/>
                <a:latin typeface="Calibri" panose="020F0502020204030204" pitchFamily="34" charset="0"/>
                <a:ea typeface="Calibri" panose="020F0502020204030204" pitchFamily="34" charset="0"/>
                <a:cs typeface="Calibri" panose="020F0502020204030204" pitchFamily="34" charset="0"/>
              </a:rPr>
              <a:t>, and </a:t>
            </a:r>
            <a:r>
              <a:rPr lang="en-CA" sz="1800" kern="1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Tsleil-Waututh </a:t>
            </a:r>
            <a:r>
              <a:rPr lang="en-CA" sz="1800" kern="100">
                <a:solidFill>
                  <a:srgbClr val="202124"/>
                </a:solidFill>
                <a:effectLst/>
                <a:latin typeface="Calibri" panose="020F0502020204030204" pitchFamily="34" charset="0"/>
                <a:ea typeface="Calibri" panose="020F0502020204030204" pitchFamily="34" charset="0"/>
                <a:cs typeface="Calibri" panose="020F0502020204030204" pitchFamily="34" charset="0"/>
              </a:rPr>
              <a:t>peoples.</a:t>
            </a:r>
            <a:r>
              <a:rPr lang="en-CA" sz="1800" i="0" kern="100" dirty="0">
                <a:solidFill>
                  <a:srgbClr val="202124"/>
                </a:solidFill>
                <a:effectLst/>
                <a:latin typeface="Calibri" panose="020F0502020204030204" pitchFamily="34" charset="0"/>
                <a:ea typeface="Calibri" panose="020F0502020204030204" pitchFamily="34" charset="0"/>
                <a:cs typeface="Times New Roman" panose="02020603050405020304" pitchFamily="18" charset="0"/>
              </a:rPr>
              <a:t> </a:t>
            </a:r>
            <a:r>
              <a:rPr lang="en-CA" i="0" dirty="0"/>
              <a:t>I respect the Treaties that were made on these territories, acknowledge the harms and mistakes of the past, and dedicate myself to moving forward in partnership with Indigenous communities in a spirit of reconciliation and collaboration.</a:t>
            </a:r>
            <a:r>
              <a:rPr lang="en-CA" dirty="0"/>
              <a:t> </a:t>
            </a:r>
            <a:r>
              <a:rPr lang="en-CA" i="0" dirty="0"/>
              <a:t> I encourage everyone here to take a moment to reflect and acknowledge, to themselves, the land on which they personally reside, and the nations of which that land is the traditional territory.</a:t>
            </a:r>
            <a:r>
              <a:rPr lang="en-CA" dirty="0"/>
              <a:t> </a:t>
            </a:r>
            <a:r>
              <a:rPr lang="en-CA" b="1" i="1" dirty="0"/>
              <a:t>&lt;wait a moment before proceeding&gt;</a:t>
            </a:r>
          </a:p>
          <a:p>
            <a:pPr algn="l"/>
            <a:endParaRPr lang="en-CA" dirty="0"/>
          </a:p>
          <a:p>
            <a:pPr algn="l"/>
            <a:r>
              <a:rPr lang="en-CA" b="1" dirty="0"/>
              <a:t>Housekeeping</a:t>
            </a:r>
            <a:r>
              <a:rPr lang="en-CA" dirty="0"/>
              <a:t> – We are using TEAMS platform today. We ask that everyone</a:t>
            </a:r>
            <a:r>
              <a:rPr lang="en-CA" b="1" dirty="0"/>
              <a:t> </a:t>
            </a:r>
            <a:r>
              <a:rPr lang="en-CA" b="0" dirty="0"/>
              <a:t>mute or stay muted to reduce background noise and please put any questions you may have in the chat. We will answer questions towards the end of the training. </a:t>
            </a:r>
            <a:r>
              <a:rPr lang="en-CA" b="1" i="1" dirty="0"/>
              <a:t>Where can they find the Chat? -</a:t>
            </a:r>
            <a:r>
              <a:rPr lang="en-CA" sz="2400" b="0" i="0" dirty="0">
                <a:effectLst/>
                <a:latin typeface="Arial" panose="020B0604020202020204" pitchFamily="34" charset="0"/>
              </a:rPr>
              <a:t> The meeting chat can be accessed by selecting the </a:t>
            </a:r>
            <a:r>
              <a:rPr lang="en-CA" sz="2400" b="0" i="1" dirty="0">
                <a:effectLst/>
                <a:latin typeface="Arial" panose="020B0604020202020204" pitchFamily="34" charset="0"/>
              </a:rPr>
              <a:t>conversation </a:t>
            </a:r>
            <a:r>
              <a:rPr lang="en-CA" sz="2400" b="0" i="0" dirty="0">
                <a:effectLst/>
                <a:latin typeface="Arial" panose="020B0604020202020204" pitchFamily="34" charset="0"/>
              </a:rPr>
              <a:t>icon on the meeting controls (usually located at the top of the screen); a red dot on this icon indicates that someone posted a message</a:t>
            </a:r>
            <a:endParaRPr lang="en-CA" b="1" dirty="0"/>
          </a:p>
        </p:txBody>
      </p:sp>
    </p:spTree>
    <p:extLst>
      <p:ext uri="{BB962C8B-B14F-4D97-AF65-F5344CB8AC3E}">
        <p14:creationId xmlns:p14="http://schemas.microsoft.com/office/powerpoint/2010/main" val="1550649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rtl="0" fontAlgn="base">
              <a:buFont typeface="Arial" panose="020B0604020202020204" pitchFamily="34" charset="0"/>
              <a:buChar char="•"/>
            </a:pPr>
            <a:r>
              <a:rPr lang="en-US" sz="2200" b="0" i="0">
                <a:effectLst/>
                <a:latin typeface="Helvetica Neue"/>
                <a:ea typeface="Helvetica Neue"/>
                <a:cs typeface="Helvetica Neue"/>
                <a:sym typeface="Helvetica Neue"/>
              </a:rPr>
              <a:t>As a Red </a:t>
            </a:r>
            <a:r>
              <a:rPr lang="en-US"/>
              <a:t>Cross Ambassador, you will </a:t>
            </a:r>
            <a:r>
              <a:rPr lang="en-US" sz="2200" b="0" i="0">
                <a:effectLst/>
                <a:latin typeface="Helvetica Neue"/>
                <a:ea typeface="Helvetica Neue"/>
                <a:cs typeface="Helvetica Neue"/>
                <a:sym typeface="Helvetica Neue"/>
              </a:rPr>
              <a:t>play a crucial role in our annual </a:t>
            </a:r>
            <a:r>
              <a:rPr lang="en-US"/>
              <a:t>campaign at Walmart stores – You are Red Cross brand Ambassadors! </a:t>
            </a:r>
            <a:endParaRPr lang="en-US" sz="2200" b="0" i="0">
              <a:effectLst/>
              <a:latin typeface="Helvetica Neue"/>
              <a:ea typeface="Helvetica Neue"/>
              <a:cs typeface="Helvetica Neue"/>
              <a:sym typeface="Helvetica Neue"/>
            </a:endParaRPr>
          </a:p>
          <a:p>
            <a:pPr marL="342900" indent="-342900" rtl="0" fontAlgn="base">
              <a:buFont typeface="Arial" panose="020B0604020202020204" pitchFamily="34" charset="0"/>
              <a:buChar char="•"/>
            </a:pPr>
            <a:r>
              <a:rPr lang="en-US" sz="2200" b="0" i="0">
                <a:effectLst/>
                <a:latin typeface="Helvetica Neue"/>
                <a:ea typeface="Helvetica Neue"/>
                <a:cs typeface="Helvetica Neue"/>
                <a:sym typeface="Helvetica Neue"/>
              </a:rPr>
              <a:t>Walmart conducts nation-wide fundraisers for other organizations, but the Canadian Red Cross is the only organization that has volunteers who support the campaign in every store across the country. This makes Red Cross unique and stand out.  </a:t>
            </a:r>
          </a:p>
          <a:p>
            <a:pPr marL="342900" indent="-342900" rtl="0" fontAlgn="base">
              <a:buFont typeface="Arial" panose="020B0604020202020204" pitchFamily="34" charset="0"/>
              <a:buChar char="•"/>
            </a:pPr>
            <a:r>
              <a:rPr lang="en-US" sz="2200" b="0" i="0">
                <a:effectLst/>
                <a:latin typeface="Helvetica Neue"/>
                <a:ea typeface="Helvetica Neue"/>
                <a:cs typeface="Helvetica Neue"/>
                <a:sym typeface="Helvetica Neue"/>
              </a:rPr>
              <a:t>Red Cross Ambassadors provide the information, attention and recognition required by Walmart associates, managers and customers that make this campaign as successful as it is each year. </a:t>
            </a:r>
          </a:p>
          <a:p>
            <a:pPr marL="342900" indent="-342900">
              <a:buFont typeface="Arial" panose="020B0604020202020204" pitchFamily="34" charset="0"/>
              <a:buChar char="•"/>
            </a:pPr>
            <a:endParaRPr lang="en-US" b="1" i="1"/>
          </a:p>
          <a:p>
            <a:endParaRPr lang="en-CA"/>
          </a:p>
        </p:txBody>
      </p:sp>
    </p:spTree>
    <p:extLst>
      <p:ext uri="{BB962C8B-B14F-4D97-AF65-F5344CB8AC3E}">
        <p14:creationId xmlns:p14="http://schemas.microsoft.com/office/powerpoint/2010/main" val="1400800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rtl="0" fontAlgn="base">
              <a:lnSpc>
                <a:spcPct val="110000"/>
              </a:lnSpc>
            </a:pPr>
            <a:r>
              <a:rPr lang="en-US"/>
              <a:t>We'd like to mention some of the Key Campaign Participants as these titles will come up throughout the training and Campaign:</a:t>
            </a:r>
          </a:p>
          <a:p>
            <a:pPr algn="l">
              <a:lnSpc>
                <a:spcPct val="110000"/>
              </a:lnSpc>
            </a:pPr>
            <a:endParaRPr lang="en-US"/>
          </a:p>
          <a:p>
            <a:pPr algn="l">
              <a:lnSpc>
                <a:spcPct val="100000"/>
              </a:lnSpc>
            </a:pPr>
            <a:r>
              <a:rPr lang="en-US" b="1"/>
              <a:t>Red Cross Ambassador</a:t>
            </a:r>
            <a:endParaRPr lang="en-US"/>
          </a:p>
          <a:p>
            <a:pPr algn="l">
              <a:lnSpc>
                <a:spcPct val="100000"/>
              </a:lnSpc>
            </a:pPr>
            <a:r>
              <a:rPr lang="en-US"/>
              <a:t>That’s YOU! You are the Main Red Cross contact for your designated store(s) - </a:t>
            </a:r>
            <a:r>
              <a:rPr lang="en-CA"/>
              <a:t>supporting your store(s) in achieving their fundraising goals.</a:t>
            </a:r>
            <a:endParaRPr lang="en-US"/>
          </a:p>
          <a:p>
            <a:pPr algn="l">
              <a:lnSpc>
                <a:spcPct val="100000"/>
              </a:lnSpc>
            </a:pPr>
            <a:r>
              <a:rPr lang="en-US" b="1"/>
              <a:t>Red Cross Staff or Lead Ambassador</a:t>
            </a:r>
            <a:endParaRPr lang="en-US"/>
          </a:p>
          <a:p>
            <a:pPr algn="l">
              <a:lnSpc>
                <a:spcPct val="100000"/>
              </a:lnSpc>
            </a:pPr>
            <a:r>
              <a:rPr lang="en-US"/>
              <a:t>That's us and our colleagues across the country! Your key contact at Red Cross throughout the Campaign.</a:t>
            </a:r>
          </a:p>
          <a:p>
            <a:pPr algn="l">
              <a:lnSpc>
                <a:spcPct val="100000"/>
              </a:lnSpc>
            </a:pPr>
            <a:r>
              <a:rPr lang="en-US" b="1"/>
              <a:t>Walmart Store Manager</a:t>
            </a:r>
            <a:endParaRPr lang="en-US"/>
          </a:p>
          <a:p>
            <a:pPr algn="l">
              <a:lnSpc>
                <a:spcPct val="100000"/>
              </a:lnSpc>
            </a:pPr>
            <a:r>
              <a:rPr lang="en-US"/>
              <a:t>This is likely your initial contact at your store – and they can let you know who the Store Champion or Charity Lead is.</a:t>
            </a:r>
            <a:endParaRPr lang="en-CA"/>
          </a:p>
          <a:p>
            <a:pPr algn="l">
              <a:lnSpc>
                <a:spcPct val="100000"/>
              </a:lnSpc>
            </a:pPr>
            <a:r>
              <a:rPr lang="en-US" b="1"/>
              <a:t>Walmart Store Champion/Charity Lead </a:t>
            </a:r>
            <a:endParaRPr lang="en-US"/>
          </a:p>
          <a:p>
            <a:pPr algn="l">
              <a:lnSpc>
                <a:spcPct val="100000"/>
              </a:lnSpc>
            </a:pPr>
            <a:r>
              <a:rPr lang="en-US"/>
              <a:t>Is the Leader of the Campaign for their store and your main contact at the store throughout the Campaign.</a:t>
            </a:r>
          </a:p>
          <a:p>
            <a:pPr algn="l"/>
            <a:r>
              <a:rPr lang="en-US" b="1"/>
              <a:t>Walmart Associates</a:t>
            </a:r>
            <a:endParaRPr lang="en-US"/>
          </a:p>
          <a:p>
            <a:pPr algn="l"/>
            <a:r>
              <a:rPr lang="en-US"/>
              <a:t>Are the Key members of the Campaign in-store.</a:t>
            </a:r>
          </a:p>
          <a:p>
            <a:pPr algn="l"/>
            <a:r>
              <a:rPr lang="en-US" b="1"/>
              <a:t>Fundraising Stars</a:t>
            </a:r>
            <a:endParaRPr lang="en-US"/>
          </a:p>
          <a:p>
            <a:pPr algn="l">
              <a:lnSpc>
                <a:spcPct val="100000"/>
              </a:lnSpc>
            </a:pPr>
            <a:r>
              <a:rPr lang="en-US"/>
              <a:t>Are Your most amazing people at your store.</a:t>
            </a:r>
          </a:p>
          <a:p>
            <a:pPr algn="l"/>
            <a:r>
              <a:rPr lang="en-US" b="1"/>
              <a:t>Walmart Customers</a:t>
            </a:r>
            <a:endParaRPr lang="en-US"/>
          </a:p>
          <a:p>
            <a:pPr algn="l"/>
            <a:r>
              <a:rPr lang="en-US"/>
              <a:t>Are our Red Cross donors!</a:t>
            </a:r>
          </a:p>
          <a:p>
            <a:pPr algn="l"/>
            <a:r>
              <a:rPr lang="en-US"/>
              <a:t>  </a:t>
            </a:r>
          </a:p>
          <a:p>
            <a:pPr algn="l">
              <a:lnSpc>
                <a:spcPct val="110000"/>
              </a:lnSpc>
            </a:pPr>
            <a:endParaRPr lang="en-US"/>
          </a:p>
          <a:p>
            <a:pPr marL="285750" indent="-285750">
              <a:buFont typeface="Arial" panose="020B0604020202020204" pitchFamily="34" charset="0"/>
              <a:buChar char="•"/>
            </a:pPr>
            <a:endParaRPr lang="en-CA" b="0">
              <a:effectLst/>
              <a:latin typeface="Helvetica Neue"/>
              <a:ea typeface="Helvetica Neue"/>
              <a:cs typeface="Helvetica Neue"/>
              <a:sym typeface="Helvetica Neue"/>
            </a:endParaRPr>
          </a:p>
          <a:p>
            <a:pPr marL="342900" indent="-342900">
              <a:buFont typeface="Arial" panose="020B0604020202020204" pitchFamily="34" charset="0"/>
              <a:buChar char="•"/>
            </a:pPr>
            <a:endParaRPr lang="en-US" sz="1000"/>
          </a:p>
          <a:p>
            <a:endParaRPr lang="en-CA"/>
          </a:p>
        </p:txBody>
      </p:sp>
    </p:spTree>
    <p:extLst>
      <p:ext uri="{BB962C8B-B14F-4D97-AF65-F5344CB8AC3E}">
        <p14:creationId xmlns:p14="http://schemas.microsoft.com/office/powerpoint/2010/main" val="2347026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just"/>
            <a:r>
              <a:rPr lang="en-US" b="1"/>
              <a:t>So, lets talk a little bit more about Ambassadors and the responsibilities you will have in this role. </a:t>
            </a:r>
            <a:endParaRPr lang="en-US"/>
          </a:p>
          <a:p>
            <a:endParaRPr lang="en-CA"/>
          </a:p>
        </p:txBody>
      </p:sp>
    </p:spTree>
    <p:extLst>
      <p:ext uri="{BB962C8B-B14F-4D97-AF65-F5344CB8AC3E}">
        <p14:creationId xmlns:p14="http://schemas.microsoft.com/office/powerpoint/2010/main" val="2543712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just"/>
            <a:r>
              <a:rPr lang="en-US"/>
              <a:t>Red Cross Walmart Ambassadors play a crucial role in this annual campaign </a:t>
            </a:r>
          </a:p>
          <a:p>
            <a:pPr algn="just"/>
            <a:endParaRPr lang="en-US"/>
          </a:p>
          <a:p>
            <a:pPr algn="just"/>
            <a:r>
              <a:rPr lang="en-US" b="1"/>
              <a:t>It is the Responsibility of Ambassadors t</a:t>
            </a:r>
            <a:r>
              <a:rPr lang="en-US"/>
              <a:t>o support the overall campaign execution in your designated store(s) by:</a:t>
            </a:r>
            <a:endParaRPr lang="en-CA"/>
          </a:p>
          <a:p>
            <a:pPr algn="l"/>
            <a:endParaRPr lang="en-CA"/>
          </a:p>
          <a:p>
            <a:pPr marL="342900" indent="-342900" algn="just">
              <a:buFont typeface="Symbol,Sans-Serif"/>
              <a:buChar char="•"/>
            </a:pPr>
            <a:r>
              <a:rPr lang="en-US"/>
              <a:t>Identifying the Walmart staff member most responsible for the Red Cross campaign and introducing yourself prior to the commencement of the campaign. </a:t>
            </a:r>
            <a:endParaRPr lang="en-CA"/>
          </a:p>
          <a:p>
            <a:pPr algn="l"/>
            <a:endParaRPr lang="en-CA"/>
          </a:p>
          <a:p>
            <a:pPr marL="285750" indent="-285750" algn="l">
              <a:buFont typeface="Arial"/>
              <a:buChar char="•"/>
            </a:pPr>
            <a:r>
              <a:rPr lang="en-US"/>
              <a:t>Host an Associate Engagement meeting with the Walmart staff – this can be done as a kickoff meeting prior to the start of the campaign, but if this isn’t possible it should be held in the first few weeks</a:t>
            </a:r>
          </a:p>
          <a:p>
            <a:pPr marL="285750" indent="-285750" algn="l">
              <a:buFont typeface="Arial"/>
              <a:buChar char="•"/>
            </a:pPr>
            <a:endParaRPr lang="en-US"/>
          </a:p>
          <a:p>
            <a:pPr marL="285750" marR="0" lvl="0" indent="-285750" algn="l" defTabSz="457200" eaLnBrk="1" fontAlgn="auto" latinLnBrk="0" hangingPunct="1">
              <a:lnSpc>
                <a:spcPct val="117999"/>
              </a:lnSpc>
              <a:spcBef>
                <a:spcPts val="0"/>
              </a:spcBef>
              <a:spcAft>
                <a:spcPts val="0"/>
              </a:spcAft>
              <a:buClrTx/>
              <a:buSzTx/>
              <a:buFont typeface="Arial"/>
              <a:buChar char="•"/>
              <a:tabLst/>
              <a:defRPr/>
            </a:pPr>
            <a:r>
              <a:rPr lang="en-US" sz="2400">
                <a:latin typeface="Arial"/>
              </a:rPr>
              <a:t>Set up &amp; conduct weekly check-ins with Walmart store</a:t>
            </a:r>
            <a:endParaRPr lang="en-CA"/>
          </a:p>
          <a:p>
            <a:pPr algn="l"/>
            <a:endParaRPr lang="en-CA"/>
          </a:p>
          <a:p>
            <a:pPr marL="342900" indent="-342900" algn="just">
              <a:buFont typeface="Symbol,Sans-Serif"/>
              <a:buChar char="•"/>
            </a:pPr>
            <a:r>
              <a:rPr lang="en-US"/>
              <a:t>You will identify and recognize key Walmart Associate “Fundraising Stars” with the assistance of the store manager or the Campaign lead.</a:t>
            </a:r>
            <a:endParaRPr lang="en-CA"/>
          </a:p>
          <a:p>
            <a:pPr algn="l"/>
            <a:endParaRPr lang="en-CA"/>
          </a:p>
          <a:p>
            <a:pPr marL="342900" indent="-342900" algn="just">
              <a:buFont typeface="Symbol,Sans-Serif"/>
              <a:buChar char="•"/>
            </a:pPr>
            <a:r>
              <a:rPr lang="en-US"/>
              <a:t>You might support additional store fundraising activities if requested. </a:t>
            </a:r>
          </a:p>
          <a:p>
            <a:pPr marL="342900" indent="-342900" algn="just">
              <a:buFont typeface="Symbol,Sans-Serif"/>
              <a:buChar char="•"/>
            </a:pPr>
            <a:endParaRPr lang="en-US"/>
          </a:p>
          <a:p>
            <a:pPr marL="342900" marR="0" lvl="0" indent="-342900" algn="just" defTabSz="457200" eaLnBrk="1" fontAlgn="auto" latinLnBrk="0" hangingPunct="1">
              <a:lnSpc>
                <a:spcPct val="117999"/>
              </a:lnSpc>
              <a:spcBef>
                <a:spcPts val="0"/>
              </a:spcBef>
              <a:spcAft>
                <a:spcPts val="0"/>
              </a:spcAft>
              <a:buClrTx/>
              <a:buSzTx/>
              <a:buFont typeface="Symbol,Sans-Serif"/>
              <a:buChar char="•"/>
              <a:tabLst/>
              <a:defRPr/>
            </a:pPr>
            <a:r>
              <a:rPr lang="en-US"/>
              <a:t>Additionally, we ask that you communicate any media opportunities, Associate stories and special requests to the Red Cross staff member in your region.</a:t>
            </a:r>
            <a:endParaRPr lang="en-CA"/>
          </a:p>
          <a:p>
            <a:pPr algn="l"/>
            <a:endParaRPr lang="en-CA"/>
          </a:p>
          <a:p>
            <a:pPr marL="342900" indent="-342900" algn="just">
              <a:buFont typeface="Symbol,Sans-Serif"/>
              <a:buChar char="•"/>
            </a:pPr>
            <a:r>
              <a:rPr lang="en-US"/>
              <a:t>Essentially, you will build and maintain good relationships with store managers and key Associates</a:t>
            </a:r>
            <a:endParaRPr lang="en-CA"/>
          </a:p>
          <a:p>
            <a:pPr algn="just"/>
            <a:endParaRPr lang="en-US"/>
          </a:p>
          <a:p>
            <a:endParaRPr lang="en-CA"/>
          </a:p>
          <a:p>
            <a:pPr marL="457200"/>
            <a:endParaRPr lang="en-US" sz="2400">
              <a:latin typeface="Arial"/>
              <a:cs typeface="Arial"/>
            </a:endParaRPr>
          </a:p>
          <a:p>
            <a:pPr marL="342900" indent="-342900" algn="just" rtl="0" fontAlgn="base">
              <a:lnSpc>
                <a:spcPct val="150000"/>
              </a:lnSpc>
              <a:buFont typeface="Arial" panose="020B0604020202020204" pitchFamily="34" charset="0"/>
              <a:buChar char="•"/>
              <a:defRPr/>
            </a:pPr>
            <a:endParaRPr lang="en-CA" b="0" i="0">
              <a:effectLst/>
              <a:ea typeface="Helvetica Neue"/>
              <a:cs typeface="Arial"/>
              <a:sym typeface="Helvetica Neue"/>
            </a:endParaRPr>
          </a:p>
        </p:txBody>
      </p:sp>
    </p:spTree>
    <p:extLst>
      <p:ext uri="{BB962C8B-B14F-4D97-AF65-F5344CB8AC3E}">
        <p14:creationId xmlns:p14="http://schemas.microsoft.com/office/powerpoint/2010/main" val="3622987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CA"/>
              <a:t>The Walmart Ambassador Website is your go to place for all resources that will assist you in successfully completing your role. I would advise pinning this webpage on your internet browser so that you can always find it during the campaign. We’re going to take a few minutes now to run through the tools that are available to you on this site. </a:t>
            </a:r>
            <a:endParaRPr lang="en-US"/>
          </a:p>
          <a:p>
            <a:pPr algn="l"/>
            <a:endParaRPr lang="en-CA" b="1"/>
          </a:p>
          <a:p>
            <a:pPr algn="l"/>
            <a:r>
              <a:rPr lang="en-CA" b="1"/>
              <a:t>Go to webpage and review the tools.</a:t>
            </a:r>
          </a:p>
          <a:p>
            <a:pPr algn="l"/>
            <a:endParaRPr lang="en-CA" b="1"/>
          </a:p>
          <a:p>
            <a:pPr algn="l"/>
            <a:r>
              <a:rPr lang="en-CA" b="0" i="0" u="sng">
                <a:solidFill>
                  <a:srgbClr val="222222"/>
                </a:solidFill>
                <a:effectLst/>
                <a:latin typeface="+mj-lt"/>
                <a:hlinkClick r:id="rId3"/>
              </a:rPr>
              <a:t>Ambassador Training PowerPoint</a:t>
            </a:r>
            <a:br>
              <a:rPr lang="en-CA" b="0" i="0">
                <a:solidFill>
                  <a:srgbClr val="222222"/>
                </a:solidFill>
                <a:effectLst/>
                <a:latin typeface="+mj-lt"/>
              </a:rPr>
            </a:br>
            <a:r>
              <a:rPr lang="en-CA" b="0" i="0">
                <a:solidFill>
                  <a:srgbClr val="222222"/>
                </a:solidFill>
                <a:effectLst/>
                <a:latin typeface="+mj-lt"/>
              </a:rPr>
              <a:t>There will be a copy of this PowerPoint with notes so that you may review at a later date.</a:t>
            </a:r>
          </a:p>
          <a:p>
            <a:pPr algn="l"/>
            <a:r>
              <a:rPr lang="en-CA" b="0" i="0" u="sng">
                <a:solidFill>
                  <a:srgbClr val="005670"/>
                </a:solidFill>
                <a:effectLst/>
                <a:latin typeface="+mj-lt"/>
                <a:hlinkClick r:id="rId4"/>
              </a:rPr>
              <a:t>Recorded Webinar – Returning Ambassadors</a:t>
            </a:r>
            <a:br>
              <a:rPr lang="en-CA" b="0" i="0">
                <a:solidFill>
                  <a:srgbClr val="222222"/>
                </a:solidFill>
                <a:effectLst/>
                <a:latin typeface="+mj-lt"/>
              </a:rPr>
            </a:br>
            <a:r>
              <a:rPr lang="en-CA" b="0" i="0">
                <a:solidFill>
                  <a:srgbClr val="222222"/>
                </a:solidFill>
                <a:effectLst/>
                <a:latin typeface="+mj-lt"/>
              </a:rPr>
              <a:t>Here is a recording of the 17-minute self-guided training video which will support you in your role as an Ambassador. The video covers all the new and key information related to this year’s Walmart Campaign.</a:t>
            </a:r>
          </a:p>
          <a:p>
            <a:pPr algn="l"/>
            <a:r>
              <a:rPr lang="en-CA" b="0" i="0" u="sng">
                <a:solidFill>
                  <a:srgbClr val="005670"/>
                </a:solidFill>
                <a:effectLst/>
                <a:latin typeface="+mj-lt"/>
                <a:hlinkClick r:id="rId5"/>
              </a:rPr>
              <a:t>Ambassador Cheat Sheet</a:t>
            </a:r>
            <a:br>
              <a:rPr lang="en-CA" b="0" i="0">
                <a:solidFill>
                  <a:srgbClr val="222222"/>
                </a:solidFill>
                <a:effectLst/>
                <a:latin typeface="+mj-lt"/>
              </a:rPr>
            </a:br>
            <a:r>
              <a:rPr lang="en-CA" b="0" i="0">
                <a:solidFill>
                  <a:srgbClr val="222222"/>
                </a:solidFill>
                <a:effectLst/>
                <a:latin typeface="+mj-lt"/>
              </a:rPr>
              <a:t>The Coles notes of the campaign – a great quick reference or refresher.</a:t>
            </a:r>
          </a:p>
          <a:p>
            <a:pPr algn="l"/>
            <a:r>
              <a:rPr lang="en-CA" b="0" i="0" u="sng">
                <a:solidFill>
                  <a:srgbClr val="005670"/>
                </a:solidFill>
                <a:effectLst/>
                <a:latin typeface="+mj-lt"/>
                <a:hlinkClick r:id="rId6"/>
              </a:rPr>
              <a:t>Campaign Background</a:t>
            </a:r>
            <a:br>
              <a:rPr lang="en-CA" b="0" i="0">
                <a:solidFill>
                  <a:srgbClr val="222222"/>
                </a:solidFill>
                <a:effectLst/>
                <a:latin typeface="+mj-lt"/>
              </a:rPr>
            </a:br>
            <a:r>
              <a:rPr lang="en-CA" b="0" i="0">
                <a:solidFill>
                  <a:srgbClr val="222222"/>
                </a:solidFill>
                <a:effectLst/>
                <a:latin typeface="+mj-lt"/>
              </a:rPr>
              <a:t>An overview of the campaign, it’s history and how it works.</a:t>
            </a:r>
          </a:p>
          <a:p>
            <a:pPr algn="l"/>
            <a:r>
              <a:rPr lang="en-CA" b="0" i="0" u="sng">
                <a:solidFill>
                  <a:srgbClr val="005670"/>
                </a:solidFill>
                <a:effectLst/>
                <a:latin typeface="+mj-lt"/>
                <a:hlinkClick r:id="rId7"/>
              </a:rPr>
              <a:t>Expectations and Responsibilities</a:t>
            </a:r>
            <a:br>
              <a:rPr lang="en-CA" b="0" i="0">
                <a:solidFill>
                  <a:srgbClr val="222222"/>
                </a:solidFill>
                <a:effectLst/>
                <a:latin typeface="+mj-lt"/>
              </a:rPr>
            </a:br>
            <a:r>
              <a:rPr lang="en-CA" b="0" i="0">
                <a:solidFill>
                  <a:srgbClr val="222222"/>
                </a:solidFill>
                <a:effectLst/>
                <a:latin typeface="+mj-lt"/>
              </a:rPr>
              <a:t>Overview of what is expected of you as a Red Cross Walmart Ambassador.</a:t>
            </a:r>
          </a:p>
          <a:p>
            <a:pPr algn="l"/>
            <a:r>
              <a:rPr lang="en-CA" b="0" i="0" u="sng">
                <a:solidFill>
                  <a:srgbClr val="005670"/>
                </a:solidFill>
                <a:effectLst/>
                <a:latin typeface="+mj-lt"/>
                <a:hlinkClick r:id="rId8"/>
              </a:rPr>
              <a:t>Campaign Timelines and Key Activities</a:t>
            </a:r>
            <a:br>
              <a:rPr lang="en-CA" b="0" i="0">
                <a:solidFill>
                  <a:srgbClr val="222222"/>
                </a:solidFill>
                <a:effectLst/>
                <a:latin typeface="+mj-lt"/>
              </a:rPr>
            </a:br>
            <a:r>
              <a:rPr lang="en-CA" b="0" i="0">
                <a:solidFill>
                  <a:srgbClr val="222222"/>
                </a:solidFill>
                <a:effectLst/>
                <a:latin typeface="+mj-lt"/>
              </a:rPr>
              <a:t>Breakdown of meetings and events before, during, and after the campaign.</a:t>
            </a:r>
          </a:p>
          <a:p>
            <a:pPr algn="l"/>
            <a:r>
              <a:rPr lang="en-CA" b="0" i="0" u="sng">
                <a:solidFill>
                  <a:srgbClr val="005670"/>
                </a:solidFill>
                <a:effectLst/>
                <a:latin typeface="+mj-lt"/>
                <a:hlinkClick r:id="rId9"/>
              </a:rPr>
              <a:t>Campaign Material Instructions</a:t>
            </a:r>
            <a:br>
              <a:rPr lang="en-CA" b="0" i="0">
                <a:solidFill>
                  <a:srgbClr val="222222"/>
                </a:solidFill>
                <a:effectLst/>
                <a:latin typeface="+mj-lt"/>
              </a:rPr>
            </a:br>
            <a:r>
              <a:rPr lang="en-CA" b="0" i="0">
                <a:solidFill>
                  <a:srgbClr val="222222"/>
                </a:solidFill>
                <a:effectLst/>
                <a:latin typeface="+mj-lt"/>
              </a:rPr>
              <a:t>Detailed instructions on how to use the materials developed for this year’s campaign.</a:t>
            </a:r>
          </a:p>
          <a:p>
            <a:pPr algn="l"/>
            <a:r>
              <a:rPr lang="en-CA" b="0" i="0" u="sng">
                <a:solidFill>
                  <a:srgbClr val="005670"/>
                </a:solidFill>
                <a:effectLst/>
                <a:latin typeface="+mj-lt"/>
                <a:hlinkClick r:id="rId10"/>
              </a:rPr>
              <a:t>Ambassador Scripts/Speaking Notes</a:t>
            </a:r>
            <a:br>
              <a:rPr lang="en-CA" b="0" i="0">
                <a:solidFill>
                  <a:srgbClr val="222222"/>
                </a:solidFill>
                <a:effectLst/>
                <a:latin typeface="+mj-lt"/>
              </a:rPr>
            </a:br>
            <a:r>
              <a:rPr lang="en-CA" b="0" i="0">
                <a:solidFill>
                  <a:srgbClr val="222222"/>
                </a:solidFill>
                <a:effectLst/>
                <a:latin typeface="+mj-lt"/>
              </a:rPr>
              <a:t>Information to help you prepare for your contact with Walmart stores.</a:t>
            </a:r>
          </a:p>
          <a:p>
            <a:pPr algn="l"/>
            <a:r>
              <a:rPr lang="en-CA" b="0" i="0" u="sng">
                <a:solidFill>
                  <a:srgbClr val="005670"/>
                </a:solidFill>
                <a:effectLst/>
                <a:latin typeface="+mj-lt"/>
                <a:hlinkClick r:id="rId11"/>
              </a:rPr>
              <a:t>FAQs</a:t>
            </a:r>
            <a:br>
              <a:rPr lang="en-CA" b="0" i="0">
                <a:solidFill>
                  <a:srgbClr val="222222"/>
                </a:solidFill>
                <a:effectLst/>
                <a:latin typeface="+mj-lt"/>
              </a:rPr>
            </a:br>
            <a:r>
              <a:rPr lang="en-CA" b="0" i="0">
                <a:solidFill>
                  <a:srgbClr val="222222"/>
                </a:solidFill>
                <a:effectLst/>
                <a:latin typeface="+mj-lt"/>
              </a:rPr>
              <a:t>A great reference for general questions and important information about this year’s campaign.</a:t>
            </a:r>
          </a:p>
          <a:p>
            <a:pPr algn="l"/>
            <a:endParaRPr lang="en-CA"/>
          </a:p>
          <a:p>
            <a:pPr algn="l"/>
            <a:endParaRPr lang="en-CA"/>
          </a:p>
          <a:p>
            <a:pPr algn="l"/>
            <a:r>
              <a:rPr lang="en-CA"/>
              <a:t>If you are unable to find the tools that you need on the ambassador website, other supports available are:</a:t>
            </a:r>
          </a:p>
          <a:p>
            <a:pPr algn="l"/>
            <a:endParaRPr lang="en-CA"/>
          </a:p>
          <a:p>
            <a:pPr algn="l"/>
            <a:r>
              <a:rPr lang="en-CA"/>
              <a:t>Red Cross Staff/Lead Ambassador – you will each have a Red Cross Staff or a Lead Ambassador that will connect with you by email to provide information and weekly updates on the campaign. You can also reach out to your Red Cross staff or Lead Ambassador if you have any questions throughout the campaign.</a:t>
            </a:r>
          </a:p>
          <a:p>
            <a:pPr algn="l"/>
            <a:endParaRPr lang="en-CA"/>
          </a:p>
          <a:p>
            <a:pPr algn="l"/>
            <a:r>
              <a:rPr lang="en-CA"/>
              <a:t>Q &amp; A Zoom sessions – There will be two Q&amp;A sessions hosted by Red Cross staff during the first week of the Campaign. You can drop by to ask any questions you may have as you start your role as an ambassador. More information will be sent out to you with the details and times for the sessions. </a:t>
            </a:r>
          </a:p>
          <a:p>
            <a:pPr algn="l"/>
            <a:endParaRPr lang="en-CA"/>
          </a:p>
          <a:p>
            <a:pPr algn="l"/>
            <a:r>
              <a:rPr lang="en-CA"/>
              <a:t>WHATSAPP -  this </a:t>
            </a:r>
            <a:r>
              <a:rPr lang="en-US"/>
              <a:t>virtual space is for Ambassadors to connect and share experiences and tips throughout the campaign</a:t>
            </a:r>
          </a:p>
          <a:p>
            <a:pPr algn="l"/>
            <a:r>
              <a:rPr lang="en-US"/>
              <a:t>Your role as an Ambassador is to:</a:t>
            </a:r>
          </a:p>
          <a:p>
            <a:pPr marL="285750" indent="-285750" algn="l">
              <a:buFont typeface="Arial"/>
              <a:buChar char="•"/>
            </a:pPr>
            <a:r>
              <a:rPr lang="en-US"/>
              <a:t>Take the lead! Ask questions, share your experiences and lessons-learned. </a:t>
            </a:r>
          </a:p>
          <a:p>
            <a:pPr marL="285750" indent="-285750" algn="l">
              <a:buFont typeface="Arial"/>
              <a:buChar char="•"/>
            </a:pPr>
            <a:r>
              <a:rPr lang="en-US"/>
              <a:t>Answer other Ambassador's questions </a:t>
            </a:r>
          </a:p>
          <a:p>
            <a:pPr marL="285750" indent="-285750" algn="l">
              <a:buFont typeface="Arial"/>
              <a:buChar char="•"/>
            </a:pPr>
            <a:r>
              <a:rPr lang="en-US"/>
              <a:t>Provide encouragement and support! </a:t>
            </a:r>
          </a:p>
          <a:p>
            <a:r>
              <a:rPr lang="en-US"/>
              <a:t>Participation in the WhatsApp group chat requires a phone number which you would have provided during the training registration sign up. If you did not provide your number but still want to be a part of the WhatsApp group, please let your Red Cross staff or Lead Ambassador know and they will make sure you are added to the group. </a:t>
            </a:r>
            <a:endParaRPr lang="en-CA"/>
          </a:p>
          <a:p>
            <a:pPr lvl="2"/>
            <a:endParaRPr lang="en-US" sz="4400"/>
          </a:p>
          <a:p>
            <a:endParaRPr lang="en-US"/>
          </a:p>
        </p:txBody>
      </p:sp>
    </p:spTree>
    <p:extLst>
      <p:ext uri="{BB962C8B-B14F-4D97-AF65-F5344CB8AC3E}">
        <p14:creationId xmlns:p14="http://schemas.microsoft.com/office/powerpoint/2010/main" val="2430331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eaLnBrk="1" fontAlgn="auto" latinLnBrk="0" hangingPunct="1">
              <a:lnSpc>
                <a:spcPct val="117999"/>
              </a:lnSpc>
              <a:spcBef>
                <a:spcPts val="0"/>
              </a:spcBef>
              <a:spcAft>
                <a:spcPts val="0"/>
              </a:spcAft>
              <a:buClrTx/>
              <a:buSzTx/>
              <a:buFontTx/>
              <a:buNone/>
              <a:tabLst/>
              <a:defRPr/>
            </a:pPr>
            <a:r>
              <a:rPr lang="en-US" b="1"/>
              <a:t>Here is an overview of the key touchpoints, let's take a few minutes to go over each of them.</a:t>
            </a:r>
            <a:endParaRPr lang="en-CA" b="1"/>
          </a:p>
          <a:p>
            <a:pPr marL="0" marR="0" lvl="0" indent="0" defTabSz="457200" eaLnBrk="1" fontAlgn="auto" latinLnBrk="0" hangingPunct="1">
              <a:lnSpc>
                <a:spcPct val="117999"/>
              </a:lnSpc>
              <a:spcBef>
                <a:spcPts val="0"/>
              </a:spcBef>
              <a:spcAft>
                <a:spcPts val="0"/>
              </a:spcAft>
              <a:buClrTx/>
              <a:buSzTx/>
              <a:buFontTx/>
              <a:buNone/>
              <a:tabLst/>
              <a:defRPr/>
            </a:pPr>
            <a:endParaRPr lang="en-CA"/>
          </a:p>
        </p:txBody>
      </p:sp>
    </p:spTree>
    <p:extLst>
      <p:ext uri="{BB962C8B-B14F-4D97-AF65-F5344CB8AC3E}">
        <p14:creationId xmlns:p14="http://schemas.microsoft.com/office/powerpoint/2010/main" val="1779503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lnSpc>
                <a:spcPct val="100000"/>
              </a:lnSpc>
            </a:pPr>
            <a:r>
              <a:rPr lang="en-US"/>
              <a:t>Prior to the start of the Campaign, you will receive your Walmart store location(s) and the main telephone # for the store from your Red Cross staff or Lead Ambassador. As this main number is for the customer service area at the store, you will sometimes need to wait on hold and be redirected several times (you may even have to call back several times) before you get a hold of the Store Manager or Campaign Lead for the store. Please set aside 30 minutes for each call/store visit until you have a relationship with your store and have better idea how long your touchpoints will take.</a:t>
            </a:r>
          </a:p>
          <a:p>
            <a:pPr algn="l">
              <a:lnSpc>
                <a:spcPct val="100000"/>
              </a:lnSpc>
            </a:pPr>
            <a:endParaRPr lang="en-US"/>
          </a:p>
          <a:p>
            <a:pPr algn="l">
              <a:lnSpc>
                <a:spcPct val="100000"/>
              </a:lnSpc>
            </a:pPr>
            <a:r>
              <a:rPr lang="en-US"/>
              <a:t>Following training as early as June 21, Ambassadors should: </a:t>
            </a:r>
          </a:p>
          <a:p>
            <a:pPr algn="l">
              <a:lnSpc>
                <a:spcPct val="100000"/>
              </a:lnSpc>
            </a:pPr>
            <a:endParaRPr lang="en-US"/>
          </a:p>
          <a:p>
            <a:pPr marL="285750" indent="-285750" algn="l">
              <a:lnSpc>
                <a:spcPct val="100000"/>
              </a:lnSpc>
              <a:buFont typeface="Arial"/>
              <a:buChar char="•"/>
            </a:pPr>
            <a:r>
              <a:rPr lang="en-US"/>
              <a:t>Reach out to make initial contact with store managers  </a:t>
            </a:r>
          </a:p>
          <a:p>
            <a:pPr marL="285750" indent="-285750" algn="l">
              <a:lnSpc>
                <a:spcPct val="100000"/>
              </a:lnSpc>
              <a:buFont typeface="Arial"/>
              <a:buChar char="•"/>
            </a:pPr>
            <a:r>
              <a:rPr lang="en-US"/>
              <a:t>Identify and introduce yourself as CRC Ambassador (wear your RC ID badge anytime you are in store)</a:t>
            </a:r>
          </a:p>
          <a:p>
            <a:pPr marL="285750" indent="-285750" algn="l">
              <a:lnSpc>
                <a:spcPct val="100000"/>
              </a:lnSpc>
              <a:buFont typeface="Arial"/>
              <a:buChar char="•"/>
              <a:defRPr/>
            </a:pPr>
            <a:r>
              <a:rPr lang="en-US"/>
              <a:t>Determine charity lead(s) - if this isn’t the store manager</a:t>
            </a:r>
          </a:p>
          <a:p>
            <a:pPr marL="285750" marR="0" lvl="0" indent="-285750" algn="l" defTabSz="457200" eaLnBrk="1" fontAlgn="auto" latinLnBrk="0" hangingPunct="1">
              <a:lnSpc>
                <a:spcPct val="100000"/>
              </a:lnSpc>
              <a:spcBef>
                <a:spcPts val="0"/>
              </a:spcBef>
              <a:spcAft>
                <a:spcPts val="0"/>
              </a:spcAft>
              <a:buClrTx/>
              <a:buSzTx/>
              <a:buFont typeface="Arial"/>
              <a:buChar char="•"/>
              <a:tabLst/>
              <a:defRPr/>
            </a:pPr>
            <a:r>
              <a:rPr lang="en-US"/>
              <a:t>Check that all materials have arrived at the Walmart store</a:t>
            </a:r>
          </a:p>
          <a:p>
            <a:pPr marL="285750" marR="0" lvl="0" indent="-285750" algn="l" defTabSz="457200" eaLnBrk="1" fontAlgn="auto" latinLnBrk="0" hangingPunct="1">
              <a:lnSpc>
                <a:spcPct val="100000"/>
              </a:lnSpc>
              <a:spcBef>
                <a:spcPts val="0"/>
              </a:spcBef>
              <a:spcAft>
                <a:spcPts val="0"/>
              </a:spcAft>
              <a:buClrTx/>
              <a:buSzTx/>
              <a:buFont typeface="Arial"/>
              <a:buChar char="•"/>
              <a:tabLst/>
              <a:defRPr/>
            </a:pPr>
            <a:r>
              <a:rPr lang="en-US" sz="2400">
                <a:ea typeface="+mj-lt"/>
                <a:cs typeface="+mj-lt"/>
              </a:rPr>
              <a:t>Book a date and time to host an Associate Engagement Meeting for the Walmart staff – this is best done at the beginning of the campaign but can also be done within the first few weeks to help boost engagement</a:t>
            </a:r>
            <a:endParaRPr lang="en-US" sz="2400"/>
          </a:p>
          <a:p>
            <a:pPr marL="285750" indent="-285750" algn="l">
              <a:lnSpc>
                <a:spcPct val="100000"/>
              </a:lnSpc>
              <a:buFont typeface="Arial,Sans-Serif"/>
              <a:buChar char="•"/>
            </a:pPr>
            <a:r>
              <a:rPr lang="en-US"/>
              <a:t>Ask if they plan to do any in-store fundraising events. If they don’t have any planned, offer some suggestions from the Campaign Playbook as drivers of increased donation generation</a:t>
            </a:r>
          </a:p>
          <a:p>
            <a:pPr marL="285750" indent="-285750" algn="l">
              <a:lnSpc>
                <a:spcPct val="100000"/>
              </a:lnSpc>
              <a:buFont typeface="Arial,Sans-Serif"/>
              <a:buChar char="•"/>
            </a:pPr>
            <a:r>
              <a:rPr lang="en-US"/>
              <a:t>Set a time and day that is best for your charity lead to have weekly check-ins with you regarding the campaign</a:t>
            </a:r>
          </a:p>
          <a:p>
            <a:pPr marL="285750" indent="-285750" algn="l">
              <a:lnSpc>
                <a:spcPct val="100000"/>
              </a:lnSpc>
              <a:buFont typeface="Arial,Sans-Serif"/>
              <a:buChar char="•"/>
            </a:pPr>
            <a:r>
              <a:rPr lang="en-US"/>
              <a:t>Determine best way to contact your charity lead (Store phone, cell phone, text, email, etc.) &amp; make sure that you are comfortable using this method. i.e. virtual meetings</a:t>
            </a:r>
            <a:br>
              <a:rPr lang="en-US"/>
            </a:br>
            <a:br>
              <a:rPr lang="en-US"/>
            </a:br>
            <a:endParaRPr lang="en-US">
              <a:latin typeface="Calibri"/>
              <a:cs typeface="Calibri"/>
            </a:endParaRPr>
          </a:p>
        </p:txBody>
      </p:sp>
    </p:spTree>
    <p:extLst>
      <p:ext uri="{BB962C8B-B14F-4D97-AF65-F5344CB8AC3E}">
        <p14:creationId xmlns:p14="http://schemas.microsoft.com/office/powerpoint/2010/main" val="281253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lnSpc>
                <a:spcPct val="100000"/>
              </a:lnSpc>
              <a:defRPr/>
            </a:pPr>
            <a:r>
              <a:rPr lang="en-US">
                <a:solidFill>
                  <a:srgbClr val="000000"/>
                </a:solidFill>
              </a:rPr>
              <a:t>Here are a few tips from our returning Ambassadors who have supported stores for several years:</a:t>
            </a:r>
          </a:p>
          <a:p>
            <a:pPr marL="285750" indent="-285750" algn="l">
              <a:lnSpc>
                <a:spcPct val="100000"/>
              </a:lnSpc>
              <a:buFont typeface="Arial"/>
              <a:buChar char="•"/>
            </a:pPr>
            <a:endParaRPr lang="en-US"/>
          </a:p>
          <a:p>
            <a:pPr marL="285750" indent="-285750" algn="l">
              <a:lnSpc>
                <a:spcPct val="100000"/>
              </a:lnSpc>
              <a:buFont typeface="Arial,Sans-Serif"/>
              <a:buChar char="•"/>
            </a:pPr>
            <a:r>
              <a:rPr lang="en-CA"/>
              <a:t>Keep in mind that many managers and campaign leads are familiar with the campaign and have done it for many years, be prepared and concise in conveying your message when you are speaking with them.</a:t>
            </a:r>
            <a:r>
              <a:rPr lang="en-US"/>
              <a:t> </a:t>
            </a:r>
          </a:p>
          <a:p>
            <a:pPr marL="285750" indent="-285750" algn="l">
              <a:lnSpc>
                <a:spcPct val="100000"/>
              </a:lnSpc>
              <a:buFont typeface="Arial,Sans-Serif"/>
              <a:buChar char="•"/>
            </a:pPr>
            <a:r>
              <a:rPr lang="en-CA"/>
              <a:t>There are certain times of the day stores may see high customer volume or staffing levels may be too lean to take your call. Try to determine the best days and times, this many require you to be patient and persistent. </a:t>
            </a:r>
            <a:r>
              <a:rPr lang="en-US"/>
              <a:t> Suggested times to communicate with stores: 8:45am – 11am (ideal) and 2pm – 4pm</a:t>
            </a:r>
          </a:p>
          <a:p>
            <a:pPr marL="285750" indent="-285750" algn="l">
              <a:lnSpc>
                <a:spcPct val="100000"/>
              </a:lnSpc>
              <a:buFont typeface="Arial"/>
              <a:buChar char="•"/>
            </a:pPr>
            <a:r>
              <a:rPr lang="en-US"/>
              <a:t>Find out if your Charity lead is taking any time off during the Campaign – ask for alternate contact name if they are</a:t>
            </a:r>
          </a:p>
          <a:p>
            <a:pPr marL="285750" indent="-285750" algn="l">
              <a:lnSpc>
                <a:spcPct val="100000"/>
              </a:lnSpc>
              <a:buFont typeface="Arial"/>
              <a:buChar char="•"/>
            </a:pPr>
            <a:r>
              <a:rPr lang="en-US"/>
              <a:t>Charitable campaigns may be dealt with differently from store to store or different terminology may be used, i.e. campaign champion, charity committee, compliance officer, etc. Be sure to record pertinent store related information like Store and/or Front-end Manager names, charitable committee leads and any preferences around timing of calls. </a:t>
            </a:r>
          </a:p>
          <a:p>
            <a:endParaRPr lang="en-US">
              <a:latin typeface="Calibri"/>
              <a:cs typeface="Calibri"/>
            </a:endParaRPr>
          </a:p>
        </p:txBody>
      </p:sp>
    </p:spTree>
    <p:extLst>
      <p:ext uri="{BB962C8B-B14F-4D97-AF65-F5344CB8AC3E}">
        <p14:creationId xmlns:p14="http://schemas.microsoft.com/office/powerpoint/2010/main" val="32748441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solidFill>
                  <a:srgbClr val="000000"/>
                </a:solidFill>
              </a:rPr>
              <a:t>Now that we've gone over the initial store contact, let's take a quick look at some scenarios you might encounter when you are initially contacting the store. As we go through each short scenario, I'd like you to put your suggestions in the chat, or you can take yourself off mute, to share what you would do in each situation. </a:t>
            </a:r>
            <a:endParaRPr lang="en-US"/>
          </a:p>
          <a:p>
            <a:endParaRPr lang="en-US">
              <a:solidFill>
                <a:srgbClr val="000000"/>
              </a:solidFill>
            </a:endParaRPr>
          </a:p>
          <a:p>
            <a:r>
              <a:rPr lang="en-US" b="1">
                <a:solidFill>
                  <a:srgbClr val="000000"/>
                </a:solidFill>
              </a:rPr>
              <a:t>Scenario 1</a:t>
            </a:r>
            <a:r>
              <a:rPr lang="en-US">
                <a:solidFill>
                  <a:srgbClr val="000000"/>
                </a:solidFill>
              </a:rPr>
              <a:t> – You completed your training and have just received your store contact information from your Red Cross staff. You have tried calling the store a couple times each day, but they keep putting you on hold and then telling you that the Store Manager is not available. What would you do?</a:t>
            </a:r>
          </a:p>
          <a:p>
            <a:r>
              <a:rPr lang="en-US">
                <a:solidFill>
                  <a:srgbClr val="000000"/>
                </a:solidFill>
              </a:rPr>
              <a:t>OPTIONS:</a:t>
            </a:r>
          </a:p>
          <a:p>
            <a:pPr marL="285750" indent="-285750">
              <a:buFont typeface="Arial"/>
              <a:buChar char="•"/>
            </a:pPr>
            <a:r>
              <a:rPr lang="en-US">
                <a:solidFill>
                  <a:srgbClr val="000000"/>
                </a:solidFill>
              </a:rPr>
              <a:t>Call back to the store, explain that you are calling on behalf of the Red Cross regarding the upcoming Campaign and ask who would be the best person for you to talk to. </a:t>
            </a:r>
          </a:p>
          <a:p>
            <a:pPr marL="285750" indent="-285750">
              <a:buFont typeface="Arial"/>
              <a:buChar char="•"/>
            </a:pPr>
            <a:r>
              <a:rPr lang="en-US">
                <a:solidFill>
                  <a:srgbClr val="000000"/>
                </a:solidFill>
              </a:rPr>
              <a:t>When you contact the store next, ask if there is a better day/time to call to reach the right person. </a:t>
            </a:r>
            <a:endParaRPr lang="en-US"/>
          </a:p>
          <a:p>
            <a:pPr marL="285750" indent="-285750">
              <a:buFont typeface="Arial"/>
              <a:buChar char="•"/>
            </a:pPr>
            <a:r>
              <a:rPr lang="en-US">
                <a:solidFill>
                  <a:srgbClr val="000000"/>
                </a:solidFill>
              </a:rPr>
              <a:t>Send a message on WhatsApp to see if anyone has any other suggestions</a:t>
            </a:r>
          </a:p>
          <a:p>
            <a:pPr marL="285750" indent="-285750">
              <a:buFont typeface="Arial"/>
              <a:buChar char="•"/>
            </a:pPr>
            <a:r>
              <a:rPr lang="en-US">
                <a:solidFill>
                  <a:srgbClr val="000000"/>
                </a:solidFill>
              </a:rPr>
              <a:t>Drop by a Zoom Q&amp;A session </a:t>
            </a:r>
          </a:p>
          <a:p>
            <a:pPr marL="285750" indent="-285750">
              <a:buFont typeface="Arial"/>
              <a:buChar char="•"/>
            </a:pPr>
            <a:r>
              <a:rPr lang="en-US">
                <a:solidFill>
                  <a:srgbClr val="000000"/>
                </a:solidFill>
              </a:rPr>
              <a:t>Email you Red Cross staff or Lead Ambassador and ask for help</a:t>
            </a:r>
          </a:p>
          <a:p>
            <a:endParaRPr lang="en-US">
              <a:solidFill>
                <a:srgbClr val="000000"/>
              </a:solidFill>
            </a:endParaRPr>
          </a:p>
          <a:p>
            <a:r>
              <a:rPr lang="en-US" b="1"/>
              <a:t>Scenario 2</a:t>
            </a:r>
            <a:r>
              <a:rPr lang="en-US"/>
              <a:t> – You are speaking with the Store Manager/Campaign Lead at the store, and they are certain they have not received their Campaign materials. What would you do?</a:t>
            </a:r>
          </a:p>
          <a:p>
            <a:r>
              <a:rPr lang="en-US"/>
              <a:t>OPTIONS:</a:t>
            </a:r>
          </a:p>
          <a:p>
            <a:pPr marL="285750" indent="-285750">
              <a:buFont typeface="Arial"/>
              <a:buChar char="•"/>
            </a:pPr>
            <a:r>
              <a:rPr lang="en-US"/>
              <a:t>Ask the Store Manager/Campaign Lead which materials they have not received. </a:t>
            </a:r>
          </a:p>
          <a:p>
            <a:pPr marL="285750" indent="-285750">
              <a:buFont typeface="Arial"/>
              <a:buChar char="•"/>
            </a:pPr>
            <a:r>
              <a:rPr lang="en-US"/>
              <a:t>Check the Campaign Material Instructions on the Ambassador Website to see how the store should have received the materials that are missing. </a:t>
            </a:r>
          </a:p>
          <a:p>
            <a:pPr marL="285750" indent="-285750">
              <a:buFont typeface="Arial"/>
              <a:buChar char="•"/>
            </a:pPr>
            <a:r>
              <a:rPr lang="en-US"/>
              <a:t>If they are missing Walmart produced materials, direct them back to Walmart</a:t>
            </a:r>
          </a:p>
          <a:p>
            <a:pPr marL="285750" indent="-285750">
              <a:buFont typeface="Arial"/>
              <a:buChar char="•"/>
            </a:pPr>
            <a:r>
              <a:rPr lang="en-US" sz="4400"/>
              <a:t>If they are missing materials from the Red </a:t>
            </a:r>
            <a:r>
              <a:rPr lang="en-US" sz="4400">
                <a:highlight>
                  <a:srgbClr val="FFFF00"/>
                </a:highlight>
              </a:rPr>
              <a:t>Cross Campaign Box, please let your Red Cross staff or Lead Ambassador know and they can follow up to ensure the store receives its materials. </a:t>
            </a:r>
            <a:endParaRPr lang="en-US"/>
          </a:p>
          <a:p>
            <a:endParaRPr lang="en-US"/>
          </a:p>
          <a:p>
            <a:endParaRPr lang="en-US"/>
          </a:p>
        </p:txBody>
      </p:sp>
    </p:spTree>
    <p:extLst>
      <p:ext uri="{BB962C8B-B14F-4D97-AF65-F5344CB8AC3E}">
        <p14:creationId xmlns:p14="http://schemas.microsoft.com/office/powerpoint/2010/main" val="20887716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lnSpc>
                <a:spcPct val="100000"/>
              </a:lnSpc>
            </a:pPr>
            <a:r>
              <a:rPr lang="en-US"/>
              <a:t>This meeting can take place either in person or virtually where, you as an ambassador, join an existing Walmart team meeting. This will provide you the opportunity to talk directly to the associates about the importance of the campaign and usually won’t take more than 5 minutes. During your initial contact with the store, schedule an Associate Engagement Meeting as a kick-off to the Campaign in the last week of June or during the first few weeks of the campaign in July. </a:t>
            </a:r>
          </a:p>
          <a:p>
            <a:pPr algn="l">
              <a:lnSpc>
                <a:spcPct val="100000"/>
              </a:lnSpc>
            </a:pPr>
            <a:endParaRPr lang="en-US"/>
          </a:p>
          <a:p>
            <a:pPr algn="l">
              <a:lnSpc>
                <a:spcPct val="100000"/>
              </a:lnSpc>
            </a:pPr>
            <a:r>
              <a:rPr lang="en-US"/>
              <a:t>The key accountabilities for the AEM are to: </a:t>
            </a:r>
          </a:p>
          <a:p>
            <a:pPr algn="l">
              <a:lnSpc>
                <a:spcPct val="100000"/>
              </a:lnSpc>
            </a:pPr>
            <a:endParaRPr lang="en-US"/>
          </a:p>
          <a:p>
            <a:pPr marL="285750" indent="-285750" algn="l">
              <a:lnSpc>
                <a:spcPct val="100000"/>
              </a:lnSpc>
              <a:buFont typeface="Arial"/>
              <a:buChar char="•"/>
            </a:pPr>
            <a:r>
              <a:rPr lang="en-US"/>
              <a:t>Welcome store Managers and Associates to the Campaign </a:t>
            </a:r>
          </a:p>
          <a:p>
            <a:pPr marL="285750" indent="-285750" algn="l">
              <a:lnSpc>
                <a:spcPct val="100000"/>
              </a:lnSpc>
              <a:buFont typeface="Arial"/>
              <a:buChar char="•"/>
            </a:pPr>
            <a:r>
              <a:rPr lang="en-US"/>
              <a:t>Deliver a message of thanks to Associates for the work that will go into the Campaign </a:t>
            </a:r>
          </a:p>
          <a:p>
            <a:pPr marL="285750" indent="-285750" algn="l">
              <a:lnSpc>
                <a:spcPct val="100000"/>
              </a:lnSpc>
              <a:buFont typeface="Arial"/>
              <a:buChar char="•"/>
            </a:pPr>
            <a:r>
              <a:rPr lang="en-US"/>
              <a:t>Review details, inspire store lead and associates by educating on the impact Campaign has on RC work </a:t>
            </a:r>
          </a:p>
          <a:p>
            <a:pPr marL="285750" indent="-285750" algn="l">
              <a:lnSpc>
                <a:spcPct val="100000"/>
              </a:lnSpc>
              <a:buFont typeface="Arial"/>
              <a:buChar char="•"/>
            </a:pPr>
            <a:r>
              <a:rPr lang="en-US"/>
              <a:t>Highlight Fundraising Stars initiative</a:t>
            </a:r>
          </a:p>
          <a:p>
            <a:pPr marL="285750" indent="-285750" algn="l">
              <a:lnSpc>
                <a:spcPct val="100000"/>
              </a:lnSpc>
              <a:buFont typeface="Arial"/>
              <a:buChar char="•"/>
            </a:pPr>
            <a:r>
              <a:rPr lang="en-US"/>
              <a:t>Note: If this is going to be held virtually, please ensure that you are comfortable with the technology ahead of time</a:t>
            </a:r>
          </a:p>
          <a:p>
            <a:endParaRPr lang="en-US">
              <a:latin typeface="Calibri"/>
              <a:cs typeface="Calibri"/>
            </a:endParaRPr>
          </a:p>
        </p:txBody>
      </p:sp>
    </p:spTree>
    <p:extLst>
      <p:ext uri="{BB962C8B-B14F-4D97-AF65-F5344CB8AC3E}">
        <p14:creationId xmlns:p14="http://schemas.microsoft.com/office/powerpoint/2010/main" val="197803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a:solidFill>
                  <a:srgbClr val="000000"/>
                </a:solidFill>
              </a:rPr>
              <a:t>During today's training session we are going to share some important information related to the Walmart Campaign and the Red Cross Ambassador role. We'll take a look at: </a:t>
            </a:r>
            <a:endParaRPr lang="en-CA" b="1">
              <a:solidFill>
                <a:srgbClr val="000000"/>
              </a:solidFill>
            </a:endParaRPr>
          </a:p>
          <a:p>
            <a:endParaRPr lang="en-CA">
              <a:solidFill>
                <a:srgbClr val="000000"/>
              </a:solidFill>
            </a:endParaRPr>
          </a:p>
          <a:p>
            <a:pPr marL="342900" indent="-342900">
              <a:buFont typeface="Arial"/>
              <a:buChar char="•"/>
            </a:pPr>
            <a:r>
              <a:rPr lang="en-CA">
                <a:solidFill>
                  <a:srgbClr val="000000"/>
                </a:solidFill>
              </a:rPr>
              <a:t>The Campaign and how it works</a:t>
            </a:r>
          </a:p>
          <a:p>
            <a:pPr marL="342900" indent="-342900">
              <a:buFont typeface="Arial"/>
              <a:buChar char="•"/>
            </a:pPr>
            <a:r>
              <a:rPr lang="en-CA">
                <a:solidFill>
                  <a:srgbClr val="000000"/>
                </a:solidFill>
              </a:rPr>
              <a:t>Your responsibilities as an Ambassador and how you will be supported in your role</a:t>
            </a:r>
            <a:endParaRPr lang="en-CA"/>
          </a:p>
          <a:p>
            <a:pPr marL="342900" indent="-342900">
              <a:buFont typeface="Arial"/>
              <a:buChar char="•"/>
            </a:pPr>
            <a:r>
              <a:rPr lang="en-CA">
                <a:solidFill>
                  <a:srgbClr val="000000"/>
                </a:solidFill>
              </a:rPr>
              <a:t>We’ll show you this years Campaign materials </a:t>
            </a:r>
          </a:p>
          <a:p>
            <a:pPr marL="342900" indent="-342900">
              <a:buFont typeface="Arial"/>
              <a:buChar char="•"/>
            </a:pPr>
            <a:r>
              <a:rPr lang="en-CA">
                <a:solidFill>
                  <a:srgbClr val="000000"/>
                </a:solidFill>
              </a:rPr>
              <a:t>And we’ll talk a bit about why the campaign is so important </a:t>
            </a:r>
          </a:p>
          <a:p>
            <a:endParaRPr lang="en-CA">
              <a:solidFill>
                <a:srgbClr val="000000"/>
              </a:solidFill>
            </a:endParaRPr>
          </a:p>
          <a:p>
            <a:r>
              <a:rPr lang="en-CA">
                <a:solidFill>
                  <a:srgbClr val="000000"/>
                </a:solidFill>
              </a:rPr>
              <a:t>And of course, you'll have an opportunity to ask any questions you may have </a:t>
            </a:r>
            <a:r>
              <a:rPr lang="en-CA"/>
              <a:t>at the end</a:t>
            </a:r>
            <a:r>
              <a:rPr lang="en-CA">
                <a:solidFill>
                  <a:srgbClr val="000000"/>
                </a:solidFill>
              </a:rPr>
              <a:t> of todays session. Let's get started....</a:t>
            </a:r>
          </a:p>
          <a:p>
            <a:endParaRPr lang="en-CA">
              <a:solidFill>
                <a:srgbClr val="000000"/>
              </a:solidFill>
            </a:endParaRPr>
          </a:p>
        </p:txBody>
      </p:sp>
    </p:spTree>
    <p:extLst>
      <p:ext uri="{BB962C8B-B14F-4D97-AF65-F5344CB8AC3E}">
        <p14:creationId xmlns:p14="http://schemas.microsoft.com/office/powerpoint/2010/main" val="20529012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solidFill>
                  <a:srgbClr val="000000"/>
                </a:solidFill>
              </a:rPr>
              <a:t>Now that we've gone over how the Associate Engagement Meeting works, let's take a quick look at some scenarios you might encounter in relation to these engagement Meetings with Walmart staff. As we go through each short scenario, I'd like you to put your suggestions in the chat, or you can take yourself off mute, to share what you would do in each situation. </a:t>
            </a:r>
            <a:endParaRPr lang="en-US"/>
          </a:p>
          <a:p>
            <a:endParaRPr lang="en-US">
              <a:solidFill>
                <a:srgbClr val="000000"/>
              </a:solidFill>
            </a:endParaRPr>
          </a:p>
          <a:p>
            <a:r>
              <a:rPr lang="en-US" b="1">
                <a:solidFill>
                  <a:srgbClr val="000000"/>
                </a:solidFill>
              </a:rPr>
              <a:t>Scenario 1</a:t>
            </a:r>
            <a:r>
              <a:rPr lang="en-US">
                <a:solidFill>
                  <a:srgbClr val="000000"/>
                </a:solidFill>
              </a:rPr>
              <a:t> – During your initial contact with the store, the Campaign Lead indicates they do not need you to attend a Store Meeting with Associates as they have already kicked off the Campaign at their store. You know that sharing the Red Cross information with the store can increase their engagement with the Campaign and funds raised. What would you do?</a:t>
            </a:r>
          </a:p>
          <a:p>
            <a:r>
              <a:rPr lang="en-US">
                <a:solidFill>
                  <a:srgbClr val="000000"/>
                </a:solidFill>
              </a:rPr>
              <a:t>OPTIONS:</a:t>
            </a:r>
          </a:p>
          <a:p>
            <a:pPr marL="285750" indent="-285750">
              <a:buFont typeface="Arial"/>
              <a:buChar char="•"/>
            </a:pPr>
            <a:r>
              <a:rPr lang="en-US">
                <a:solidFill>
                  <a:srgbClr val="000000"/>
                </a:solidFill>
              </a:rPr>
              <a:t>Offer to attend a Store Meeting with Associates virtually or in-person during week 2 or 3 of the Campaign. Explain that this is a great way to boost enthusiasm for the Campaign as it progresses.  </a:t>
            </a:r>
          </a:p>
          <a:p>
            <a:pPr marL="285750" indent="-285750">
              <a:buFont typeface="Arial"/>
              <a:buChar char="•"/>
            </a:pPr>
            <a:r>
              <a:rPr lang="en-US">
                <a:solidFill>
                  <a:srgbClr val="000000"/>
                </a:solidFill>
              </a:rPr>
              <a:t>Check the Walmart Ambassador website and emails from your Red Cross Lead to see if there are other resources you can share with your stores Campaign Lead that they could use to additionally create enthusiasm and support from Associates and other Walmart staff for the Campaign  </a:t>
            </a:r>
          </a:p>
          <a:p>
            <a:pPr marL="285750" indent="-285750">
              <a:buFont typeface="Arial"/>
              <a:buChar char="•"/>
            </a:pPr>
            <a:r>
              <a:rPr lang="en-US">
                <a:solidFill>
                  <a:srgbClr val="000000"/>
                </a:solidFill>
              </a:rPr>
              <a:t>Send a message on WhatsApp to see if anyone has any other suggestions</a:t>
            </a:r>
          </a:p>
          <a:p>
            <a:pPr marL="285750" indent="-285750">
              <a:buFont typeface="Arial"/>
              <a:buChar char="•"/>
            </a:pPr>
            <a:r>
              <a:rPr lang="en-US">
                <a:solidFill>
                  <a:srgbClr val="000000"/>
                </a:solidFill>
              </a:rPr>
              <a:t>Drop by a Zoom Q&amp;A session </a:t>
            </a:r>
          </a:p>
          <a:p>
            <a:pPr marL="285750" indent="-285750">
              <a:buFont typeface="Arial"/>
              <a:buChar char="•"/>
            </a:pPr>
            <a:r>
              <a:rPr lang="en-US">
                <a:solidFill>
                  <a:srgbClr val="000000"/>
                </a:solidFill>
              </a:rPr>
              <a:t>Email you Red Cross staff or Lead Ambassador and ask for help</a:t>
            </a:r>
          </a:p>
          <a:p>
            <a:endParaRPr lang="en-US">
              <a:solidFill>
                <a:srgbClr val="000000"/>
              </a:solidFill>
            </a:endParaRPr>
          </a:p>
          <a:p>
            <a:r>
              <a:rPr lang="en-US" b="1"/>
              <a:t>Scenario 2 </a:t>
            </a:r>
            <a:r>
              <a:rPr lang="en-US"/>
              <a:t>– You are serving as an Ambassador virtually as you live in another city or province from your Walmart Store. Your Campaign Lead at the store has asked you to come to the store to do an in-person meeting with associates and/or attend an in-store fundraising event. What would you do? </a:t>
            </a:r>
          </a:p>
          <a:p>
            <a:r>
              <a:rPr lang="en-US"/>
              <a:t>OPTIONS:</a:t>
            </a:r>
          </a:p>
          <a:p>
            <a:pPr marL="285750" indent="-285750">
              <a:buFont typeface="Arial"/>
              <a:buChar char="•"/>
            </a:pPr>
            <a:r>
              <a:rPr lang="en-US"/>
              <a:t>Thank them for the invite but explain that you do not live locally and are not able to attend the store for an in-person meeting.</a:t>
            </a:r>
          </a:p>
          <a:p>
            <a:pPr marL="285750" indent="-285750">
              <a:buFont typeface="Arial"/>
              <a:buChar char="•"/>
            </a:pPr>
            <a:r>
              <a:rPr lang="en-US"/>
              <a:t>Offer to host an Associate Engagement Meeting virtually (phone, WhatsApp, Zoom, etc.)</a:t>
            </a:r>
          </a:p>
          <a:p>
            <a:pPr marL="285750" indent="-285750">
              <a:buFont typeface="Arial"/>
              <a:buChar char="•"/>
            </a:pPr>
            <a:r>
              <a:rPr lang="en-US"/>
              <a:t>Contact your Red Cross staff or Lead Ambassador to see if someone else can attend the meeting or event.</a:t>
            </a:r>
          </a:p>
          <a:p>
            <a:endParaRPr lang="en-US"/>
          </a:p>
          <a:p>
            <a:endParaRPr lang="en-US"/>
          </a:p>
          <a:p>
            <a:r>
              <a:rPr lang="en-CA"/>
              <a:t> </a:t>
            </a:r>
            <a:endParaRPr lang="en-US"/>
          </a:p>
          <a:p>
            <a:endParaRPr lang="en-CA" sz="1000"/>
          </a:p>
          <a:p>
            <a:endParaRPr lang="en-US" sz="1000"/>
          </a:p>
          <a:p>
            <a:endParaRPr lang="en-CA" sz="1000"/>
          </a:p>
          <a:p>
            <a:endParaRPr lang="en-CA" sz="1000"/>
          </a:p>
          <a:p>
            <a:endParaRPr lang="en-CA" sz="1000"/>
          </a:p>
        </p:txBody>
      </p:sp>
    </p:spTree>
    <p:extLst>
      <p:ext uri="{BB962C8B-B14F-4D97-AF65-F5344CB8AC3E}">
        <p14:creationId xmlns:p14="http://schemas.microsoft.com/office/powerpoint/2010/main" val="22182235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07000"/>
              </a:lnSpc>
              <a:spcAft>
                <a:spcPts val="800"/>
              </a:spcAft>
            </a:pPr>
            <a:r>
              <a:rPr lang="en-CA" sz="1800" kern="100">
                <a:effectLst/>
                <a:latin typeface="Calibri" panose="020F0502020204030204" pitchFamily="34" charset="0"/>
                <a:ea typeface="Calibri" panose="020F0502020204030204" pitchFamily="34" charset="0"/>
                <a:cs typeface="Times New Roman" panose="02020603050405020304" pitchFamily="18" charset="0"/>
              </a:rPr>
              <a:t>Weekly check-ins with your Walmart Store(s) are a chance for Ambassadors to:</a:t>
            </a: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CA" sz="1800" kern="100">
                <a:effectLst/>
                <a:latin typeface="Calibri" panose="020F0502020204030204" pitchFamily="34" charset="0"/>
                <a:ea typeface="Calibri" panose="020F0502020204030204" pitchFamily="34" charset="0"/>
                <a:cs typeface="Times New Roman" panose="02020603050405020304" pitchFamily="18" charset="0"/>
              </a:rPr>
              <a:t>Give and receive store updates like store totals and newsletters that will be relayed to Ambassadors regularly to use as talking point</a:t>
            </a: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CA" sz="1800" kern="100">
                <a:effectLst/>
                <a:latin typeface="Calibri" panose="020F0502020204030204" pitchFamily="34" charset="0"/>
                <a:ea typeface="Calibri" panose="020F0502020204030204" pitchFamily="34" charset="0"/>
                <a:cs typeface="Times New Roman" panose="02020603050405020304" pitchFamily="18" charset="0"/>
              </a:rPr>
              <a:t>Collect any feedback or input from stores</a:t>
            </a: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CA" sz="1800" kern="100">
                <a:effectLst/>
                <a:latin typeface="Calibri" panose="020F0502020204030204" pitchFamily="34" charset="0"/>
                <a:ea typeface="Calibri" panose="020F0502020204030204" pitchFamily="34" charset="0"/>
                <a:cs typeface="Times New Roman" panose="02020603050405020304" pitchFamily="18" charset="0"/>
              </a:rPr>
              <a:t>Learn about and recognize Fundraising stars</a:t>
            </a: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CA" sz="1800" kern="100">
                <a:effectLst/>
                <a:latin typeface="Calibri" panose="020F0502020204030204" pitchFamily="34" charset="0"/>
                <a:ea typeface="Calibri" panose="020F0502020204030204" pitchFamily="34" charset="0"/>
                <a:cs typeface="Times New Roman" panose="02020603050405020304" pitchFamily="18" charset="0"/>
              </a:rPr>
              <a:t>Gather any stories or pictures (with info release forms) that might be suitable for newsletters or future campaign materials.</a:t>
            </a: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800"/>
              </a:spcAft>
              <a:buFont typeface="Arial" panose="020B0604020202020204" pitchFamily="34" charset="0"/>
              <a:buChar char="•"/>
              <a:tabLst>
                <a:tab pos="457200" algn="l"/>
              </a:tabLst>
            </a:pPr>
            <a:r>
              <a:rPr lang="en-US" sz="1800" kern="100">
                <a:effectLst/>
                <a:latin typeface="Calibri" panose="020F0502020204030204" pitchFamily="34" charset="0"/>
                <a:ea typeface="Calibri" panose="020F0502020204030204" pitchFamily="34" charset="0"/>
                <a:cs typeface="Times New Roman" panose="02020603050405020304" pitchFamily="18" charset="0"/>
              </a:rPr>
              <a:t>Provide impact updates</a:t>
            </a:r>
          </a:p>
          <a:p>
            <a:pPr marL="342900" lvl="0" indent="-342900">
              <a:lnSpc>
                <a:spcPct val="107000"/>
              </a:lnSpc>
              <a:spcAft>
                <a:spcPts val="800"/>
              </a:spcAft>
              <a:buFont typeface="Arial" panose="020B0604020202020204" pitchFamily="34" charset="0"/>
              <a:buChar char="•"/>
              <a:tabLst>
                <a:tab pos="457200" algn="l"/>
              </a:tabLst>
            </a:pPr>
            <a:r>
              <a:rPr lang="en-US" sz="1800" kern="100">
                <a:effectLst/>
                <a:latin typeface="Calibri" panose="020F0502020204030204" pitchFamily="34" charset="0"/>
                <a:ea typeface="Calibri" panose="020F0502020204030204" pitchFamily="34" charset="0"/>
                <a:cs typeface="Times New Roman" panose="02020603050405020304" pitchFamily="18" charset="0"/>
              </a:rPr>
              <a:t>If an engagement meeting didn’t take place before the start of the campaign, see if you can arrange a date to host one in week 2 or 3 of the Campaign</a:t>
            </a:r>
          </a:p>
          <a:p>
            <a:pPr marL="342900" marR="0" lvl="0" indent="-342900" algn="l" defTabSz="457200" eaLnBrk="1" fontAlgn="auto" latinLnBrk="0" hangingPunct="1">
              <a:lnSpc>
                <a:spcPct val="107000"/>
              </a:lnSpc>
              <a:spcBef>
                <a:spcPts val="0"/>
              </a:spcBef>
              <a:spcAft>
                <a:spcPts val="800"/>
              </a:spcAft>
              <a:buClrTx/>
              <a:buSzTx/>
              <a:buFont typeface="Arial" panose="020B0604020202020204" pitchFamily="34" charset="0"/>
              <a:buChar char="•"/>
              <a:tabLst>
                <a:tab pos="457200" algn="l"/>
              </a:tabLst>
              <a:defRPr/>
            </a:pPr>
            <a:r>
              <a:rPr lang="en-US" sz="1800" kern="100">
                <a:effectLst/>
                <a:latin typeface="Calibri" panose="020F0502020204030204" pitchFamily="34" charset="0"/>
                <a:ea typeface="Calibri" panose="020F0502020204030204" pitchFamily="34" charset="0"/>
                <a:cs typeface="Times New Roman" panose="02020603050405020304" pitchFamily="18" charset="0"/>
              </a:rPr>
              <a:t>Don’t forget to </a:t>
            </a:r>
            <a:r>
              <a:rPr lang="en-US" sz="1800"/>
              <a:t>wear your RC ID badge anytime you are in store</a:t>
            </a:r>
          </a:p>
          <a:p>
            <a:pPr marL="342900" lvl="0" indent="-342900">
              <a:lnSpc>
                <a:spcPct val="107000"/>
              </a:lnSpc>
              <a:spcAft>
                <a:spcPts val="800"/>
              </a:spcAft>
              <a:buFont typeface="Arial" panose="020B0604020202020204" pitchFamily="34" charset="0"/>
              <a:buChar char="•"/>
              <a:tabLst>
                <a:tab pos="457200" algn="l"/>
              </a:tabLst>
            </a:pP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CA"/>
          </a:p>
        </p:txBody>
      </p:sp>
    </p:spTree>
    <p:extLst>
      <p:ext uri="{BB962C8B-B14F-4D97-AF65-F5344CB8AC3E}">
        <p14:creationId xmlns:p14="http://schemas.microsoft.com/office/powerpoint/2010/main" val="31719090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solidFill>
                  <a:srgbClr val="000000"/>
                </a:solidFill>
              </a:rPr>
              <a:t>Now that we've gone over the weekly store check-ins, let's take a quick look at some scenarios you might encounter when you are contacting your stores throughout the campaign. As we go through each short scenario, I'd like you to put your suggestions in the chat, or you can take yourself off mute, to share what you would do in each situation. </a:t>
            </a:r>
            <a:endParaRPr lang="en-US"/>
          </a:p>
          <a:p>
            <a:endParaRPr lang="en-US">
              <a:solidFill>
                <a:srgbClr val="000000"/>
              </a:solidFill>
            </a:endParaRPr>
          </a:p>
          <a:p>
            <a:r>
              <a:rPr lang="en-US" b="1">
                <a:solidFill>
                  <a:srgbClr val="000000"/>
                </a:solidFill>
              </a:rPr>
              <a:t>Scenario 1 </a:t>
            </a:r>
            <a:r>
              <a:rPr lang="en-US">
                <a:solidFill>
                  <a:srgbClr val="000000"/>
                </a:solidFill>
              </a:rPr>
              <a:t>– You call or visit your store for a weekly check-in and they inform you the Campaign Lead is on holidays for two weeks. What would you do?</a:t>
            </a:r>
          </a:p>
          <a:p>
            <a:r>
              <a:rPr lang="en-US">
                <a:solidFill>
                  <a:srgbClr val="000000"/>
                </a:solidFill>
              </a:rPr>
              <a:t>OPTIONS:</a:t>
            </a:r>
          </a:p>
          <a:p>
            <a:pPr marL="285750" indent="-285750">
              <a:buFont typeface="Arial"/>
              <a:buChar char="•"/>
            </a:pPr>
            <a:r>
              <a:rPr lang="en-US">
                <a:solidFill>
                  <a:srgbClr val="000000"/>
                </a:solidFill>
              </a:rPr>
              <a:t>Explain who you are and ask who would be the next best person to speak to in their absence. </a:t>
            </a:r>
          </a:p>
          <a:p>
            <a:pPr marL="285750" indent="-285750">
              <a:buFont typeface="Arial"/>
              <a:buChar char="•"/>
            </a:pPr>
            <a:r>
              <a:rPr lang="en-US">
                <a:solidFill>
                  <a:srgbClr val="000000"/>
                </a:solidFill>
              </a:rPr>
              <a:t>Inform your Red Cross staff or Lead Ambassador when you complete the Store Contact Information Form.</a:t>
            </a:r>
          </a:p>
          <a:p>
            <a:pPr marL="285750" indent="-285750">
              <a:buFont typeface="Arial"/>
              <a:buChar char="•"/>
            </a:pPr>
            <a:r>
              <a:rPr lang="en-US">
                <a:solidFill>
                  <a:srgbClr val="000000"/>
                </a:solidFill>
              </a:rPr>
              <a:t>Send a message on WhatsApp to see if any of the other Ambassadors have a suggestion/idea.</a:t>
            </a:r>
          </a:p>
          <a:p>
            <a:endParaRPr lang="en-US">
              <a:solidFill>
                <a:srgbClr val="000000"/>
              </a:solidFill>
            </a:endParaRPr>
          </a:p>
          <a:p>
            <a:r>
              <a:rPr lang="en-US" b="1">
                <a:solidFill>
                  <a:srgbClr val="000000"/>
                </a:solidFill>
              </a:rPr>
              <a:t>Scenario 2 </a:t>
            </a:r>
            <a:r>
              <a:rPr lang="en-US">
                <a:solidFill>
                  <a:srgbClr val="000000"/>
                </a:solidFill>
              </a:rPr>
              <a:t>– You receive a weekly update from your Red Cross staff, and it indicates your store in not on pace to meet their goal. What would you do?</a:t>
            </a:r>
          </a:p>
          <a:p>
            <a:r>
              <a:rPr lang="en-US"/>
              <a:t>OPTIONS: </a:t>
            </a:r>
          </a:p>
          <a:p>
            <a:pPr marL="285750" indent="-285750">
              <a:buFont typeface="Arial"/>
              <a:buChar char="•"/>
            </a:pPr>
            <a:r>
              <a:rPr lang="en-US"/>
              <a:t>During your next check-in, thank the stores campaign lead for their incredible campaign effort so far and show appreciation for the associates ongoing efforts </a:t>
            </a:r>
          </a:p>
          <a:p>
            <a:pPr marL="285750" marR="0" lvl="0" indent="-285750" defTabSz="457200" eaLnBrk="1" fontAlgn="auto" latinLnBrk="0" hangingPunct="1">
              <a:lnSpc>
                <a:spcPct val="117999"/>
              </a:lnSpc>
              <a:spcBef>
                <a:spcPts val="0"/>
              </a:spcBef>
              <a:spcAft>
                <a:spcPts val="0"/>
              </a:spcAft>
              <a:buClrTx/>
              <a:buSzTx/>
              <a:buFont typeface="Arial"/>
              <a:buChar char="•"/>
              <a:tabLst/>
              <a:defRPr/>
            </a:pPr>
            <a:r>
              <a:rPr lang="en-US"/>
              <a:t>Offer to do a "mid-campaign’ Associate Engagement Meeting with the staff at your store to reignite excitement around the Campaign</a:t>
            </a:r>
          </a:p>
          <a:p>
            <a:pPr marL="285750" indent="-285750">
              <a:buFont typeface="Arial"/>
              <a:buChar char="•"/>
            </a:pPr>
            <a:r>
              <a:rPr lang="en-US"/>
              <a:t>Ask if you can support by providing additional information on how campaign funds support local emergencies including sending them a copy of the most recent Campaign Newsletter</a:t>
            </a:r>
          </a:p>
          <a:p>
            <a:pPr marL="285750" indent="-285750">
              <a:buFont typeface="Arial"/>
              <a:buChar char="•"/>
            </a:pPr>
            <a:r>
              <a:rPr lang="en-US"/>
              <a:t>Suggest additional fundraising activities. Ideas can be found in the Campaign Playbook under the section of Materials being used by Walmart Stores on the Ambassador Website. You may also notice your fellow Ambassadors share successful and fun fundraisers at other stores on WhatsApp. </a:t>
            </a:r>
          </a:p>
          <a:p>
            <a:pPr marL="285750" indent="-285750">
              <a:buFont typeface="Arial"/>
              <a:buChar char="•"/>
            </a:pPr>
            <a:r>
              <a:rPr lang="en-US"/>
              <a:t>Ask about the challenges the store may be facing in reaching their goals </a:t>
            </a:r>
          </a:p>
          <a:p>
            <a:pPr marL="285750" indent="-285750">
              <a:buFont typeface="Arial"/>
              <a:buChar char="•"/>
            </a:pPr>
            <a:r>
              <a:rPr lang="en-US"/>
              <a:t>Provide updates from your conversation with the Campaign Lead to your Red Cross staff or Lead Ambassador through the Store Contact Information form </a:t>
            </a:r>
          </a:p>
          <a:p>
            <a:endParaRPr lang="en-US"/>
          </a:p>
          <a:p>
            <a:endParaRPr lang="en-US"/>
          </a:p>
          <a:p>
            <a:endParaRPr lang="en-US"/>
          </a:p>
          <a:p>
            <a:r>
              <a:rPr lang="en-CA"/>
              <a:t> </a:t>
            </a:r>
            <a:endParaRPr lang="en-US"/>
          </a:p>
          <a:p>
            <a:endParaRPr lang="en-CA" sz="1000"/>
          </a:p>
          <a:p>
            <a:endParaRPr lang="en-US" sz="1000"/>
          </a:p>
          <a:p>
            <a:endParaRPr lang="en-CA" sz="1000"/>
          </a:p>
          <a:p>
            <a:endParaRPr lang="en-CA" sz="1000"/>
          </a:p>
          <a:p>
            <a:endParaRPr lang="en-CA" sz="1000"/>
          </a:p>
        </p:txBody>
      </p:sp>
    </p:spTree>
    <p:extLst>
      <p:ext uri="{BB962C8B-B14F-4D97-AF65-F5344CB8AC3E}">
        <p14:creationId xmlns:p14="http://schemas.microsoft.com/office/powerpoint/2010/main" val="2675671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lnSpc>
                <a:spcPct val="100000"/>
              </a:lnSpc>
            </a:pPr>
            <a:r>
              <a:rPr lang="en-US"/>
              <a:t>Thank you calls should be made following the end of the campaign commencing July 31st.  </a:t>
            </a:r>
          </a:p>
          <a:p>
            <a:pPr marL="285750" indent="-285750" algn="l">
              <a:lnSpc>
                <a:spcPct val="100000"/>
              </a:lnSpc>
              <a:buFont typeface="Arial"/>
              <a:buChar char="•"/>
            </a:pPr>
            <a:r>
              <a:rPr lang="en-US"/>
              <a:t>Relay campaign updates and store results </a:t>
            </a:r>
          </a:p>
          <a:p>
            <a:pPr marL="285750" indent="-285750" algn="l">
              <a:lnSpc>
                <a:spcPct val="100000"/>
              </a:lnSpc>
              <a:buFont typeface="Arial"/>
              <a:buChar char="•"/>
            </a:pPr>
            <a:r>
              <a:rPr lang="en-US"/>
              <a:t>Recognize and thank store/charity leads </a:t>
            </a:r>
          </a:p>
          <a:p>
            <a:pPr marL="285750" indent="-285750" algn="l">
              <a:lnSpc>
                <a:spcPct val="100000"/>
              </a:lnSpc>
              <a:buFont typeface="Arial"/>
              <a:buChar char="•"/>
            </a:pPr>
            <a:r>
              <a:rPr lang="en-US"/>
              <a:t>Collect any additional information on Fundraising Stars  </a:t>
            </a:r>
          </a:p>
          <a:p>
            <a:pPr marL="285750" indent="-285750" algn="l">
              <a:lnSpc>
                <a:spcPct val="100000"/>
              </a:lnSpc>
              <a:buFont typeface="Arial"/>
              <a:buChar char="•"/>
            </a:pPr>
            <a:r>
              <a:rPr lang="en-US"/>
              <a:t>Be sure to stress the impact of the support they have given and how it will affect the community</a:t>
            </a:r>
          </a:p>
          <a:p>
            <a:endParaRPr lang="en-US">
              <a:latin typeface="Calibri"/>
              <a:cs typeface="Calibri"/>
            </a:endParaRPr>
          </a:p>
        </p:txBody>
      </p:sp>
    </p:spTree>
    <p:extLst>
      <p:ext uri="{BB962C8B-B14F-4D97-AF65-F5344CB8AC3E}">
        <p14:creationId xmlns:p14="http://schemas.microsoft.com/office/powerpoint/2010/main" val="1145965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a:t>Once again, here you see summary of the Key Campaign Timelines for the Walmart Campaign. </a:t>
            </a:r>
          </a:p>
          <a:p>
            <a:pPr algn="l"/>
            <a:endParaRPr lang="en-CA" b="1"/>
          </a:p>
          <a:p>
            <a:pPr algn="l"/>
            <a:r>
              <a:rPr lang="en-US"/>
              <a:t>As previously mentioned, you can review the Campaign Timelines and Key Activities document on the Ambassador website for more information about these timelines and activities There are also a variety of support tools available for you as you complete your touchpoints with your Walmart Store(s). For some of you, these touchpoints will be in-person, for some they will be by phone and for other Ambassadors it might be a combination of in-person visits and phone calls. Whatever the scenario, the tools like scripts/talking points, checklists and other resources available on the Ambassador Website will provide you with everything you need to be successful. Let's take a few minutes to go over each touchpoint.</a:t>
            </a:r>
            <a:endParaRPr lang="en-CA"/>
          </a:p>
          <a:p>
            <a:endParaRPr lang="en-CA">
              <a:solidFill>
                <a:srgbClr val="000000"/>
              </a:solidFill>
            </a:endParaRPr>
          </a:p>
        </p:txBody>
      </p:sp>
    </p:spTree>
    <p:extLst>
      <p:ext uri="{BB962C8B-B14F-4D97-AF65-F5344CB8AC3E}">
        <p14:creationId xmlns:p14="http://schemas.microsoft.com/office/powerpoint/2010/main" val="17004096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CA" sz="1000" b="0" i="0">
                <a:effectLst/>
                <a:latin typeface="Helvetica Neue"/>
                <a:ea typeface="Helvetica Neue"/>
                <a:cs typeface="Helvetica Neue"/>
                <a:sym typeface="Helvetica Neue"/>
              </a:rPr>
              <a:t>As a national charity partner to Walmart, there is an expectation of store managers and leaders to have some knowledge of the Canadian Red Cross campaign and be responsible for driving enthusiasm of associates and customers to support. Know that feedback from Walmart Home Office (corporate headquarters) </a:t>
            </a:r>
            <a:r>
              <a:rPr lang="en-CA" sz="1000"/>
              <a:t>on </a:t>
            </a:r>
            <a:r>
              <a:rPr lang="en-CA" sz="1000" b="0" i="0">
                <a:effectLst/>
                <a:latin typeface="Helvetica Neue"/>
                <a:ea typeface="Helvetica Neue"/>
                <a:cs typeface="Helvetica Neue"/>
                <a:sym typeface="Helvetica Neue"/>
              </a:rPr>
              <a:t>Canadian Red Cross volunteer support to stores locally is consistently positive and encouraged each year when strategizing campaign details at the leadership level. </a:t>
            </a:r>
            <a:r>
              <a:rPr lang="en-US" sz="1000" b="0" i="0">
                <a:effectLst/>
                <a:latin typeface="Helvetica Neue"/>
                <a:ea typeface="Helvetica Neue"/>
                <a:cs typeface="Helvetica Neue"/>
                <a:sym typeface="Helvetica Neue"/>
              </a:rPr>
              <a:t> </a:t>
            </a:r>
            <a:endParaRPr lang="en-US"/>
          </a:p>
          <a:p>
            <a:pPr rtl="0" fontAlgn="base"/>
            <a:r>
              <a:rPr lang="en-US" sz="1000" b="0" i="0">
                <a:effectLst/>
                <a:latin typeface="Helvetica Neue"/>
                <a:ea typeface="Helvetica Neue"/>
                <a:cs typeface="Helvetica Neue"/>
                <a:sym typeface="Helvetica Neue"/>
              </a:rPr>
              <a:t> </a:t>
            </a:r>
            <a:endParaRPr lang="en-US" sz="1000" b="0" i="0">
              <a:effectLst/>
            </a:endParaRPr>
          </a:p>
          <a:p>
            <a:pPr rtl="0" fontAlgn="base"/>
            <a:r>
              <a:rPr lang="en-CA" sz="1000" b="0" i="0">
                <a:effectLst/>
                <a:latin typeface="Helvetica Neue"/>
                <a:ea typeface="Helvetica Neue"/>
                <a:cs typeface="Helvetica Neue"/>
                <a:sym typeface="Helvetica Neue"/>
              </a:rPr>
              <a:t>For the most part, Ambassadors report positive and sometimes inspiring or heart-warming interactions with stores and associates through this campaign. However, there are many factors that will affect the response to your outreach and touchpoints that you should be aware of:</a:t>
            </a:r>
            <a:r>
              <a:rPr lang="en-US" sz="1000" b="0" i="0">
                <a:effectLst/>
                <a:latin typeface="Helvetica Neue"/>
                <a:ea typeface="Helvetica Neue"/>
                <a:cs typeface="Helvetica Neue"/>
                <a:sym typeface="Helvetica Neue"/>
              </a:rPr>
              <a:t> </a:t>
            </a:r>
            <a:endParaRPr lang="en-US" sz="1000" b="0" i="0">
              <a:effectLst/>
            </a:endParaRPr>
          </a:p>
          <a:p>
            <a:endParaRPr lang="en-US" sz="1000"/>
          </a:p>
          <a:p>
            <a:pPr marL="342900" indent="-342900" rtl="0" fontAlgn="base">
              <a:buFont typeface="Arial" panose="020B0604020202020204" pitchFamily="34" charset="0"/>
              <a:buChar char="•"/>
            </a:pPr>
            <a:r>
              <a:rPr lang="en-CA" sz="1000" b="0" i="0">
                <a:effectLst/>
                <a:latin typeface="Helvetica Neue"/>
                <a:ea typeface="Helvetica Neue"/>
                <a:cs typeface="Helvetica Neue"/>
                <a:sym typeface="Helvetica Neue"/>
              </a:rPr>
              <a:t>Walmart is committed to positively impacting the communities they serve. As such, they run fundraising campaigns for other worthy charitable partners throughout the year in addition to fundraising for local grass roots initiatives. “Campaign fatigue” and consequently “donor fatigue” may be cited as a challenge</a:t>
            </a:r>
            <a:r>
              <a:rPr lang="en-CA" sz="1000"/>
              <a:t> by your campaign lead or store associates</a:t>
            </a:r>
            <a:r>
              <a:rPr lang="en-CA" sz="1000" b="0" i="0">
                <a:effectLst/>
                <a:latin typeface="Helvetica Neue"/>
                <a:ea typeface="Helvetica Neue"/>
                <a:cs typeface="Helvetica Neue"/>
                <a:sym typeface="Helvetica Neue"/>
              </a:rPr>
              <a:t>. Stick to key messages and re-iterate the impact this campaign has on </a:t>
            </a:r>
            <a:r>
              <a:rPr lang="en-CA" sz="1000"/>
              <a:t>the work of the Red Cross</a:t>
            </a:r>
            <a:r>
              <a:rPr lang="en-CA" sz="1000" b="0" i="0">
                <a:effectLst/>
                <a:latin typeface="Helvetica Neue"/>
                <a:ea typeface="Helvetica Neue"/>
                <a:cs typeface="Helvetica Neue"/>
                <a:sym typeface="Helvetica Neue"/>
              </a:rPr>
              <a:t>.</a:t>
            </a:r>
            <a:r>
              <a:rPr lang="en-US" sz="1000" b="0" i="0">
                <a:effectLst/>
                <a:latin typeface="Helvetica Neue"/>
                <a:ea typeface="Helvetica Neue"/>
                <a:cs typeface="Helvetica Neue"/>
                <a:sym typeface="Helvetica Neue"/>
              </a:rPr>
              <a:t> </a:t>
            </a:r>
          </a:p>
          <a:p>
            <a:pPr marL="342900" indent="-342900" rtl="0" fontAlgn="base">
              <a:buFont typeface="Arial" panose="020B0604020202020204" pitchFamily="34" charset="0"/>
              <a:buChar char="•"/>
            </a:pPr>
            <a:r>
              <a:rPr lang="en-CA" sz="1000" b="0" i="0">
                <a:effectLst/>
                <a:latin typeface="Helvetica Neue"/>
                <a:ea typeface="Helvetica Neue"/>
                <a:cs typeface="Helvetica Neue"/>
                <a:sym typeface="Helvetica Neue"/>
              </a:rPr>
              <a:t>Manager</a:t>
            </a:r>
            <a:r>
              <a:rPr lang="en-CA" sz="1000"/>
              <a:t>/</a:t>
            </a:r>
            <a:r>
              <a:rPr lang="en-CA" sz="1000" b="0" i="0">
                <a:effectLst/>
                <a:latin typeface="Helvetica Neue"/>
                <a:ea typeface="Helvetica Neue"/>
                <a:cs typeface="Helvetica Neue"/>
                <a:sym typeface="Helvetica Neue"/>
              </a:rPr>
              <a:t>Associate re-assignments and turnover can be frequent which can make getting in contact with the appropriate staff lead challenging. Again, courteous and respectful persistence is key.</a:t>
            </a:r>
            <a:r>
              <a:rPr lang="en-US" sz="1000" b="0" i="0">
                <a:effectLst/>
                <a:latin typeface="Helvetica Neue"/>
                <a:ea typeface="Helvetica Neue"/>
                <a:cs typeface="Helvetica Neue"/>
                <a:sym typeface="Helvetica Neue"/>
              </a:rPr>
              <a:t> </a:t>
            </a:r>
          </a:p>
          <a:p>
            <a:pPr marL="342900" indent="-342900" rtl="0" fontAlgn="base">
              <a:buFont typeface="Arial" panose="020B0604020202020204" pitchFamily="34" charset="0"/>
              <a:buChar char="•"/>
            </a:pPr>
            <a:r>
              <a:rPr lang="en-CA" sz="1000" b="0" i="0">
                <a:effectLst/>
                <a:latin typeface="Helvetica Neue"/>
                <a:ea typeface="Helvetica Neue"/>
                <a:cs typeface="Helvetica Neue"/>
                <a:sym typeface="Helvetica Neue"/>
              </a:rPr>
              <a:t>Staffing levels</a:t>
            </a:r>
            <a:r>
              <a:rPr lang="en-CA" sz="1000"/>
              <a:t>,</a:t>
            </a:r>
            <a:r>
              <a:rPr lang="en-CA" sz="1000" b="0" i="0">
                <a:effectLst/>
                <a:latin typeface="Helvetica Neue"/>
                <a:ea typeface="Helvetica Neue"/>
                <a:cs typeface="Helvetica Neue"/>
                <a:sym typeface="Helvetica Neue"/>
              </a:rPr>
              <a:t> added responsibilities and compliance with </a:t>
            </a:r>
            <a:r>
              <a:rPr lang="en-CA" sz="1000"/>
              <a:t>any current</a:t>
            </a:r>
            <a:r>
              <a:rPr lang="en-CA" sz="1000" b="0" i="0">
                <a:effectLst/>
                <a:latin typeface="Helvetica Neue"/>
                <a:ea typeface="Helvetica Neue"/>
                <a:cs typeface="Helvetica Neue"/>
                <a:sym typeface="Helvetica Neue"/>
              </a:rPr>
              <a:t> health and safety measures may potentially affect the resources available to respond to your inquiries. </a:t>
            </a:r>
            <a:r>
              <a:rPr lang="en-CA" sz="1000"/>
              <a:t>Be empathetic</a:t>
            </a:r>
            <a:r>
              <a:rPr lang="en-CA" sz="1000" b="0" i="0">
                <a:effectLst/>
                <a:latin typeface="Helvetica Neue"/>
                <a:ea typeface="Helvetica Neue"/>
                <a:cs typeface="Helvetica Neue"/>
                <a:sym typeface="Helvetica Neue"/>
              </a:rPr>
              <a:t> with managers/staff and reassure them that your role is to support them in reaching their fundraising goal.</a:t>
            </a:r>
            <a:r>
              <a:rPr lang="en-US" sz="1000" b="0" i="0">
                <a:effectLst/>
                <a:latin typeface="Helvetica Neue"/>
                <a:ea typeface="Helvetica Neue"/>
                <a:cs typeface="Helvetica Neue"/>
                <a:sym typeface="Helvetica Neue"/>
              </a:rPr>
              <a:t> </a:t>
            </a:r>
          </a:p>
          <a:p>
            <a:pPr marL="342900" indent="-342900" rtl="0" fontAlgn="base">
              <a:buFont typeface="Arial" panose="020B0604020202020204" pitchFamily="34" charset="0"/>
              <a:buChar char="•"/>
            </a:pPr>
            <a:r>
              <a:rPr lang="en-CA" sz="1000" b="0" i="0">
                <a:effectLst/>
                <a:latin typeface="Helvetica Neue"/>
                <a:ea typeface="Helvetica Neue"/>
                <a:cs typeface="Helvetica Neue"/>
                <a:sym typeface="Helvetica Neue"/>
              </a:rPr>
              <a:t>Stores that face pressing and urgent priorities (high volume/high traffic locations) may seem uninterested in engaging. Reiterate your appreciation for all they do and express your willingness to support, relay feedback or resolve any campaign related issues.</a:t>
            </a:r>
            <a:r>
              <a:rPr lang="en-US" sz="1000" b="0" i="0">
                <a:effectLst/>
                <a:latin typeface="Helvetica Neue"/>
                <a:ea typeface="Helvetica Neue"/>
                <a:cs typeface="Helvetica Neue"/>
                <a:sym typeface="Helvetica Neue"/>
              </a:rPr>
              <a:t> </a:t>
            </a:r>
          </a:p>
          <a:p>
            <a:pPr marL="342900" indent="-342900">
              <a:buFont typeface="Arial" panose="020B0604020202020204" pitchFamily="34" charset="0"/>
              <a:buChar char="•"/>
            </a:pPr>
            <a:endParaRPr lang="en-US" sz="1000"/>
          </a:p>
          <a:p>
            <a:endParaRPr lang="en-CA"/>
          </a:p>
          <a:p>
            <a:endParaRPr lang="en-CA"/>
          </a:p>
        </p:txBody>
      </p:sp>
    </p:spTree>
    <p:extLst>
      <p:ext uri="{BB962C8B-B14F-4D97-AF65-F5344CB8AC3E}">
        <p14:creationId xmlns:p14="http://schemas.microsoft.com/office/powerpoint/2010/main" val="7797089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a:t>Key takeaways from the scenarios and Campaign perspectives: </a:t>
            </a:r>
          </a:p>
          <a:p>
            <a:pPr algn="l"/>
            <a:endParaRPr lang="en-US">
              <a:solidFill>
                <a:srgbClr val="000000"/>
              </a:solidFill>
            </a:endParaRPr>
          </a:p>
          <a:p>
            <a:r>
              <a:rPr lang="en-US"/>
              <a:t>If you do face a difficult situation:</a:t>
            </a:r>
          </a:p>
          <a:p>
            <a:pPr marL="342900" indent="-342900">
              <a:buFont typeface="Arial"/>
              <a:buChar char="•"/>
            </a:pPr>
            <a:r>
              <a:rPr lang="en-CA"/>
              <a:t>Continue to show your appreciation of Walmart staff and their support, </a:t>
            </a:r>
            <a:endParaRPr lang="en-US"/>
          </a:p>
          <a:p>
            <a:pPr marL="342900" indent="-342900">
              <a:buFont typeface="Arial"/>
              <a:buChar char="•"/>
            </a:pPr>
            <a:r>
              <a:rPr lang="en-CA"/>
              <a:t>Remember the importance of the impact the campaign has on the Red Cross Mission,</a:t>
            </a:r>
            <a:endParaRPr lang="en-US"/>
          </a:p>
          <a:p>
            <a:pPr marL="342900" indent="-342900">
              <a:buFont typeface="Arial"/>
              <a:buChar char="•"/>
            </a:pPr>
            <a:r>
              <a:rPr lang="en-CA"/>
              <a:t>Patience may be needed  </a:t>
            </a:r>
          </a:p>
          <a:p>
            <a:pPr marL="342900" indent="-342900">
              <a:buFont typeface="Arial"/>
              <a:buChar char="•"/>
            </a:pPr>
            <a:r>
              <a:rPr lang="en-CA"/>
              <a:t>There is always a solution - your Red Cross staff, Lead Ambassadors and fellow Ambassadors are here to help! </a:t>
            </a:r>
            <a:r>
              <a:rPr lang="en-US"/>
              <a:t> </a:t>
            </a:r>
          </a:p>
          <a:p>
            <a:endParaRPr lang="en-US"/>
          </a:p>
        </p:txBody>
      </p:sp>
    </p:spTree>
    <p:extLst>
      <p:ext uri="{BB962C8B-B14F-4D97-AF65-F5344CB8AC3E}">
        <p14:creationId xmlns:p14="http://schemas.microsoft.com/office/powerpoint/2010/main" val="12800475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We’ll take a quick look at the reporting associated with the Campaign</a:t>
            </a:r>
            <a:endParaRPr lang="en-CA"/>
          </a:p>
        </p:txBody>
      </p:sp>
    </p:spTree>
    <p:extLst>
      <p:ext uri="{BB962C8B-B14F-4D97-AF65-F5344CB8AC3E}">
        <p14:creationId xmlns:p14="http://schemas.microsoft.com/office/powerpoint/2010/main" val="11274163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CA"/>
              <a:t>As Ambassadors you are the eyes and ears of the campaign. You will receive tools and instructions throughout the campaign to compile and submit feedback from stores based on your interactions as well as your own personal experiences. </a:t>
            </a:r>
            <a:endParaRPr lang="en-US"/>
          </a:p>
          <a:p>
            <a:pPr algn="l"/>
            <a:endParaRPr lang="en-CA"/>
          </a:p>
          <a:p>
            <a:pPr algn="l"/>
            <a:r>
              <a:rPr lang="en-CA"/>
              <a:t>For each Key Touchpoint with your store(s) you will need to complete the </a:t>
            </a:r>
            <a:r>
              <a:rPr lang="en-CA" b="1"/>
              <a:t>Store Contact Information Form. </a:t>
            </a:r>
          </a:p>
          <a:p>
            <a:pPr algn="l"/>
            <a:r>
              <a:rPr lang="en-CA"/>
              <a:t>This form will be provided to Ambassadors via a live link and can also be found on the Ambassador Website. The form can be completed by computer or smart phone.</a:t>
            </a:r>
          </a:p>
          <a:p>
            <a:pPr algn="l"/>
            <a:r>
              <a:rPr lang="en-CA"/>
              <a:t>You will use this form to:</a:t>
            </a:r>
          </a:p>
          <a:p>
            <a:pPr marL="342900" indent="-342900" algn="l">
              <a:buFont typeface="Arial"/>
              <a:buChar char="•"/>
            </a:pPr>
            <a:r>
              <a:rPr lang="en-CA"/>
              <a:t>Relay store feedback</a:t>
            </a:r>
          </a:p>
          <a:p>
            <a:pPr marL="342900" indent="-342900" algn="l">
              <a:buFont typeface="Arial"/>
              <a:buChar char="•"/>
            </a:pPr>
            <a:r>
              <a:rPr lang="en-CA"/>
              <a:t>Flag any issues at the store</a:t>
            </a:r>
          </a:p>
          <a:p>
            <a:pPr marL="342900" indent="-342900" algn="l">
              <a:buFont typeface="Arial"/>
              <a:buChar char="•"/>
            </a:pPr>
            <a:r>
              <a:rPr lang="en-CA"/>
              <a:t>Track the stores use of the Campaign materials</a:t>
            </a:r>
          </a:p>
          <a:p>
            <a:pPr marL="342900" indent="-342900" algn="l">
              <a:buFont typeface="Arial"/>
              <a:buChar char="•"/>
            </a:pPr>
            <a:r>
              <a:rPr lang="en-CA"/>
              <a:t>And Submit Fundraising Stars</a:t>
            </a:r>
          </a:p>
          <a:p>
            <a:pPr marL="342900" lvl="5" indent="-342900" algn="l">
              <a:lnSpc>
                <a:spcPct val="100000"/>
              </a:lnSpc>
              <a:spcBef>
                <a:spcPts val="5900"/>
              </a:spcBef>
              <a:buFont typeface="Arial,Sans-Serif"/>
              <a:buChar char="•"/>
            </a:pPr>
            <a:endParaRPr lang="en-US"/>
          </a:p>
          <a:p>
            <a:pPr algn="l"/>
            <a:r>
              <a:rPr lang="en-CA" b="1"/>
              <a:t>Expenses:</a:t>
            </a:r>
            <a:r>
              <a:rPr lang="en-CA"/>
              <a:t> ALL anticipated expenses (cell phone long distance, store visits to stores 50km + from your home and any other extra charges) MUST BE PRE-APPROVED by your Red Cross Lead or Lead Ambassador. </a:t>
            </a:r>
          </a:p>
          <a:p>
            <a:pPr algn="l"/>
            <a:endParaRPr lang="en-CA"/>
          </a:p>
          <a:p>
            <a:pPr algn="l"/>
            <a:r>
              <a:rPr lang="en-CA"/>
              <a:t>Ambassadors who do not have long distance calling on their personal calling plans and anticipate they will incur additional costs for the WM campaign calls are asked to check calling costs with their service provider, and then let their RC staff leads know the estimated costs, before making the calls. The staff lead will then advise the ambassador on available options such as Skype calls, or other options with capped calling costs.   </a:t>
            </a:r>
          </a:p>
          <a:p>
            <a:pPr algn="l"/>
            <a:r>
              <a:rPr lang="en-CA"/>
              <a:t>  </a:t>
            </a:r>
          </a:p>
          <a:p>
            <a:pPr algn="l"/>
            <a:r>
              <a:rPr lang="en-CA"/>
              <a:t>At the end of the campaign, please fill out the expense form that is found under the Ambassador resources on the Ambassador webpage. Ambassadors should email completed expense forms to their Red Cross Campaign Staff Lead, who will review, add the necessary coding and submit to finance for processing. Volunteers should save and provide receipts at the end of the campaign. Expenses should be submitted as soon as possible after the Campaign and by September 8th, 2023 at the latest. </a:t>
            </a:r>
          </a:p>
          <a:p>
            <a:pPr algn="l"/>
            <a:endParaRPr lang="en-US"/>
          </a:p>
          <a:p>
            <a:endParaRPr lang="en-CA"/>
          </a:p>
        </p:txBody>
      </p:sp>
    </p:spTree>
    <p:extLst>
      <p:ext uri="{BB962C8B-B14F-4D97-AF65-F5344CB8AC3E}">
        <p14:creationId xmlns:p14="http://schemas.microsoft.com/office/powerpoint/2010/main" val="3120176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a:t>It is important to identify those associates who go above and beyond what is expected of them. The Red Cross has developed the Fundraising Star program to recognize associates who raise $500 or more through Point-of-Sale donations or other fundraising initiatives. Each Fundraising Star receives a Fundraising Star certificate and button to celebrate their efforts. </a:t>
            </a:r>
            <a:endParaRPr lang="en-US"/>
          </a:p>
          <a:p>
            <a:endParaRPr lang="en-CA"/>
          </a:p>
          <a:p>
            <a:r>
              <a:rPr lang="en-CA">
                <a:solidFill>
                  <a:srgbClr val="000000"/>
                </a:solidFill>
              </a:rPr>
              <a:t>Ambassadors can inquire about names of Associates achieving this goal during weekly check-ins and relay collected information to your Red Cross staff or Lead Ambassador through the Store Contact Information Form.</a:t>
            </a:r>
            <a:r>
              <a:rPr lang="en-CA"/>
              <a:t> It’s important to send information prior to the last week of the campaign so that the names can be included in the final Campaign newsletter.</a:t>
            </a:r>
          </a:p>
          <a:p>
            <a:r>
              <a:rPr lang="en-CA"/>
              <a:t> </a:t>
            </a:r>
            <a:endParaRPr lang="en-CA">
              <a:solidFill>
                <a:srgbClr val="000000"/>
              </a:solidFill>
            </a:endParaRPr>
          </a:p>
          <a:p>
            <a:r>
              <a:rPr lang="en-CA">
                <a:solidFill>
                  <a:srgbClr val="000000"/>
                </a:solidFill>
              </a:rPr>
              <a:t>Important to Note: Some stores do not keep track of this information, and may instead want to recognize outstanding campaign associates in their own way</a:t>
            </a:r>
          </a:p>
          <a:p>
            <a:r>
              <a:rPr lang="en-CA">
                <a:solidFill>
                  <a:srgbClr val="000000"/>
                </a:solidFill>
              </a:rPr>
              <a:t> </a:t>
            </a:r>
          </a:p>
        </p:txBody>
      </p:sp>
    </p:spTree>
    <p:extLst>
      <p:ext uri="{BB962C8B-B14F-4D97-AF65-F5344CB8AC3E}">
        <p14:creationId xmlns:p14="http://schemas.microsoft.com/office/powerpoint/2010/main" val="17684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1800" b="0" i="0">
                <a:solidFill>
                  <a:srgbClr val="252525"/>
                </a:solidFill>
                <a:effectLst/>
                <a:latin typeface="Arial"/>
                <a:cs typeface="Arial"/>
              </a:rPr>
              <a:t>Walmart Canada is the Canadian Red Cross’ largest corporate donor and the largest corporate partnership of any Red Cross worldwide.  And this year marks 20 years of the partnership between Canadian Red Cross and Walmart Canada. Since 2003, the relationship between Walmart Canada and the Red Cross has been a cornerstone in disaster response and preparedness. Recent events have shown us that natural disasters are occurring more frequently than ever before. Large scale forest fires, significant floods and hurricanes have affected tens of thousands of Canadians in the past couple years alone. Walmart’s support has allowed us the ability to respond quickly and effectively to help those in need at a moment’s notice. While these large emergencies make headlines, there are others, just as devastating, that may only affect one individual or family that never makes the news. </a:t>
            </a:r>
            <a:endParaRPr lang="en-CA" sz="2400" b="1" i="0">
              <a:solidFill>
                <a:srgbClr val="000000"/>
              </a:solidFill>
              <a:effectLst/>
              <a:latin typeface="Arial"/>
              <a:cs typeface="Arial"/>
            </a:endParaRPr>
          </a:p>
          <a:p>
            <a:pPr algn="l" rtl="0" fontAlgn="base"/>
            <a:endParaRPr lang="en-CA" sz="2000" b="0" i="0">
              <a:solidFill>
                <a:srgbClr val="000000"/>
              </a:solidFill>
              <a:effectLst/>
              <a:latin typeface="Segoe UI" panose="020B0502040204020203" pitchFamily="34" charset="0"/>
            </a:endParaRPr>
          </a:p>
          <a:p>
            <a:r>
              <a:rPr lang="en-CA" sz="2400">
                <a:latin typeface="Arial"/>
                <a:ea typeface="Calibri" panose="020F0502020204030204" pitchFamily="34" charset="0"/>
                <a:cs typeface="Arial"/>
              </a:rPr>
              <a:t>As we celebrate this extra special year for the Walmart Campaign let’s learn a bit more about the impact Walmart stores across Canada have made by dedicated several weeks each year to support the Canadian Red Cross with a fundraising campaign. We’re going to do some Campaign Trivia to test your knowledge. Here's the first question:</a:t>
            </a:r>
            <a:endParaRPr lang="en-CA" sz="2400">
              <a:solidFill>
                <a:srgbClr val="000000"/>
              </a:solidFill>
              <a:latin typeface="Arial"/>
              <a:ea typeface="Calibri" panose="020F0502020204030204" pitchFamily="34" charset="0"/>
              <a:cs typeface="Arial"/>
            </a:endParaRPr>
          </a:p>
          <a:p>
            <a:endParaRPr lang="en-CA" sz="2400">
              <a:latin typeface="Arial"/>
              <a:ea typeface="Calibri" panose="020F0502020204030204" pitchFamily="34" charset="0"/>
              <a:cs typeface="Arial"/>
            </a:endParaRPr>
          </a:p>
          <a:p>
            <a:endParaRPr lang="en-CA"/>
          </a:p>
        </p:txBody>
      </p:sp>
    </p:spTree>
    <p:extLst>
      <p:ext uri="{BB962C8B-B14F-4D97-AF65-F5344CB8AC3E}">
        <p14:creationId xmlns:p14="http://schemas.microsoft.com/office/powerpoint/2010/main" val="2299284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defRPr/>
            </a:pPr>
            <a:r>
              <a:rPr lang="en-US"/>
              <a:t>The Campaign theme this year is “Be there for your Neighbour” </a:t>
            </a:r>
          </a:p>
          <a:p>
            <a:pPr algn="l">
              <a:defRPr/>
            </a:pPr>
            <a:endParaRPr lang="en-US"/>
          </a:p>
          <a:p>
            <a:pPr algn="l">
              <a:defRPr/>
            </a:pPr>
            <a:r>
              <a:rPr lang="en-US"/>
              <a:t>The Red Cross answers the call for help in Canada every three hours. This means we help someone’s </a:t>
            </a:r>
            <a:r>
              <a:rPr lang="en-US" err="1"/>
              <a:t>neighbour</a:t>
            </a:r>
            <a:r>
              <a:rPr lang="en-US"/>
              <a:t> in need every single day and are committed to responding to every emergency within a local community. With our round-the-clock availability, we are ready to help every </a:t>
            </a:r>
            <a:r>
              <a:rPr lang="en-US" err="1"/>
              <a:t>neighbour</a:t>
            </a:r>
            <a:r>
              <a:rPr lang="en-US"/>
              <a:t> in Canada.</a:t>
            </a:r>
          </a:p>
          <a:p>
            <a:pPr algn="l">
              <a:defRPr/>
            </a:pPr>
            <a:r>
              <a:rPr lang="en-US"/>
              <a:t> </a:t>
            </a:r>
          </a:p>
          <a:p>
            <a:pPr algn="l">
              <a:defRPr/>
            </a:pPr>
            <a:r>
              <a:rPr lang="en-US"/>
              <a:t>We hope that with this messaging Associates and customers alike will know that the Red Cross is there for large scale disasters affecting many AND for people in your community should they need personal disaster assistance. Essentially through the Campaign Materials we are asking Walmart customers to be there for their </a:t>
            </a:r>
            <a:r>
              <a:rPr lang="en-US" err="1"/>
              <a:t>neighbour</a:t>
            </a:r>
            <a:r>
              <a:rPr lang="en-US"/>
              <a:t> by making a donation at their local Walmart store.</a:t>
            </a:r>
          </a:p>
          <a:p>
            <a:pPr algn="l">
              <a:defRPr/>
            </a:pPr>
            <a:br>
              <a:rPr lang="en-US">
                <a:ea typeface="Bogle"/>
                <a:cs typeface="Bogle"/>
              </a:rPr>
            </a:br>
            <a:r>
              <a:rPr lang="en-US">
                <a:solidFill>
                  <a:srgbClr val="000000"/>
                </a:solidFill>
                <a:ea typeface="Bogle"/>
                <a:cs typeface="Bogle"/>
              </a:rPr>
              <a:t>Let's take a look at this years Campaign Materials.</a:t>
            </a:r>
          </a:p>
          <a:p>
            <a:pPr>
              <a:defRPr/>
            </a:pPr>
            <a:endParaRPr lang="en-CA">
              <a:solidFill>
                <a:srgbClr val="000000"/>
              </a:solidFill>
              <a:ea typeface="Bogle"/>
              <a:cs typeface="Bogle"/>
            </a:endParaRPr>
          </a:p>
        </p:txBody>
      </p:sp>
    </p:spTree>
    <p:extLst>
      <p:ext uri="{BB962C8B-B14F-4D97-AF65-F5344CB8AC3E}">
        <p14:creationId xmlns:p14="http://schemas.microsoft.com/office/powerpoint/2010/main" val="20897125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Walmart produced Materials</a:t>
            </a:r>
            <a:endParaRPr lang="en-CA"/>
          </a:p>
          <a:p>
            <a:endParaRPr lang="en-US" b="1"/>
          </a:p>
          <a:p>
            <a:r>
              <a:rPr lang="en-US"/>
              <a:t>These items are designed by Red Cross, printed by Walmart and distributed to their stores prior to the campaign via Walmart’s Blue Bag (internal mail). </a:t>
            </a:r>
            <a:endParaRPr lang="en-CA"/>
          </a:p>
          <a:p>
            <a:pPr marL="342265" indent="-342265">
              <a:buFont typeface="Arial,Sans-Serif"/>
              <a:buChar char="•"/>
            </a:pPr>
            <a:r>
              <a:rPr lang="en-US" b="1"/>
              <a:t>Cash Register Clings: </a:t>
            </a:r>
            <a:r>
              <a:rPr lang="en-US"/>
              <a:t>will be posted on the light boxes above the cash registers. </a:t>
            </a:r>
            <a:endParaRPr lang="en-CA"/>
          </a:p>
          <a:p>
            <a:pPr marL="342265" indent="-342265">
              <a:buFont typeface="Arial,Sans-Serif"/>
              <a:buChar char="•"/>
            </a:pPr>
            <a:r>
              <a:rPr lang="en-US" b="1"/>
              <a:t>Check-out sign:</a:t>
            </a:r>
            <a:r>
              <a:rPr lang="en-US"/>
              <a:t> These campaign information posters will be posted in or around the checkout area</a:t>
            </a:r>
            <a:br>
              <a:rPr lang="en-US"/>
            </a:br>
            <a:endParaRPr lang="en-US">
              <a:cs typeface="Calibri"/>
            </a:endParaRPr>
          </a:p>
        </p:txBody>
      </p:sp>
    </p:spTree>
    <p:extLst>
      <p:ext uri="{BB962C8B-B14F-4D97-AF65-F5344CB8AC3E}">
        <p14:creationId xmlns:p14="http://schemas.microsoft.com/office/powerpoint/2010/main" val="22987007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The Goal Poster:</a:t>
            </a:r>
            <a:r>
              <a:rPr lang="en-US"/>
              <a:t> is a thermometer style design that keeps associates updated on their progress toward the store’s campaign goal.</a:t>
            </a:r>
            <a:endParaRPr lang="en-CA"/>
          </a:p>
          <a:p>
            <a:endParaRPr lang="en-US"/>
          </a:p>
          <a:p>
            <a:r>
              <a:rPr lang="en-US" b="1"/>
              <a:t>The Thank You Poster: </a:t>
            </a:r>
            <a:r>
              <a:rPr lang="en-US"/>
              <a:t>Thanks customers (and Associates) for their support during and after the campaign</a:t>
            </a:r>
            <a:endParaRPr lang="en-CA"/>
          </a:p>
          <a:p>
            <a:endParaRPr lang="en-US">
              <a:latin typeface="Calibri"/>
              <a:cs typeface="Calibri"/>
            </a:endParaRPr>
          </a:p>
        </p:txBody>
      </p:sp>
    </p:spTree>
    <p:extLst>
      <p:ext uri="{BB962C8B-B14F-4D97-AF65-F5344CB8AC3E}">
        <p14:creationId xmlns:p14="http://schemas.microsoft.com/office/powerpoint/2010/main" val="12237356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000"/>
              <a:t>Red Cross Campaign Materials – are created by Red Cross and will also be shipped to stores though Walmart's Blue Bag (internal mailing) to arrive by </a:t>
            </a:r>
            <a:r>
              <a:rPr lang="en-US" sz="1000" b="1" u="sng"/>
              <a:t>June 23rd</a:t>
            </a:r>
            <a:endParaRPr lang="en-US" b="1" u="sng"/>
          </a:p>
          <a:p>
            <a:endParaRPr lang="en-US" sz="1000"/>
          </a:p>
          <a:p>
            <a:r>
              <a:rPr lang="en-US" sz="1000"/>
              <a:t>•	</a:t>
            </a:r>
            <a:r>
              <a:rPr lang="en-US" sz="1000" b="1"/>
              <a:t>Campaign Playbook: </a:t>
            </a:r>
            <a:r>
              <a:rPr lang="en-US" sz="1000"/>
              <a:t>Includes all the information the Manager and Charity Lead at the store need to support a successful campaign.</a:t>
            </a:r>
          </a:p>
          <a:p>
            <a:r>
              <a:rPr lang="en-US" sz="1000"/>
              <a:t>•	</a:t>
            </a:r>
            <a:r>
              <a:rPr lang="en-US" sz="1000" b="1"/>
              <a:t>Campaign Quick Reference:</a:t>
            </a:r>
            <a:r>
              <a:rPr lang="en-US" sz="1000"/>
              <a:t> Allows Associates to get the quick details about the Red Cross campaign.</a:t>
            </a:r>
          </a:p>
          <a:p>
            <a:pPr algn="l"/>
            <a:r>
              <a:rPr lang="en-US"/>
              <a:t>• 	</a:t>
            </a:r>
            <a:r>
              <a:rPr lang="en-US" b="1"/>
              <a:t>Buttons (bag of 100):</a:t>
            </a:r>
            <a:r>
              <a:rPr lang="en-US"/>
              <a:t> Encourage Associates to wear buttons to show their support and promote the campaign. </a:t>
            </a:r>
          </a:p>
          <a:p>
            <a:r>
              <a:rPr lang="en-US"/>
              <a:t>•</a:t>
            </a:r>
            <a:r>
              <a:rPr lang="en-US" b="1"/>
              <a:t> 	Fundraising Star Buttons:</a:t>
            </a:r>
            <a:r>
              <a:rPr lang="en-US"/>
              <a:t> A supply of these are provided to recognize the Fundraising Stars in your store. Issued along with certificate.</a:t>
            </a:r>
          </a:p>
          <a:p>
            <a:pPr marL="285750" lvl="1" indent="-285750">
              <a:buFont typeface="Arial"/>
              <a:buChar char="•"/>
            </a:pPr>
            <a:r>
              <a:rPr lang="en-US" sz="1000" b="1"/>
              <a:t>    Fundraising Star Tracking Sheet: </a:t>
            </a:r>
            <a:r>
              <a:rPr lang="en-US" sz="1000"/>
              <a:t>We mentioned this earlier, and it is used to record associates who raise $500 or more and c</a:t>
            </a:r>
            <a:r>
              <a:rPr lang="en-US"/>
              <a:t>an also be found on Walmart’s intranet (The Wire).</a:t>
            </a:r>
            <a:r>
              <a:rPr lang="en-US" sz="1000"/>
              <a:t> Fundraising Stars are recognized with a certificate and Fundraising Star Button!</a:t>
            </a:r>
            <a:endParaRPr lang="en-US"/>
          </a:p>
          <a:p>
            <a:endParaRPr lang="en-US"/>
          </a:p>
          <a:p>
            <a:pPr algn="l"/>
            <a:r>
              <a:rPr lang="en-US"/>
              <a:t>We'll just take a moment to highlight the two different campaign buttons here so you can see the difference between the pin for all Walmart Associates to wear throughout the Campaign and the pin to be issued with the Fundraising Star Certificate for this years Fundraising Stars. </a:t>
            </a:r>
          </a:p>
          <a:p>
            <a:endParaRPr lang="en-US"/>
          </a:p>
          <a:p>
            <a:endParaRPr lang="en-US"/>
          </a:p>
        </p:txBody>
      </p:sp>
    </p:spTree>
    <p:extLst>
      <p:ext uri="{BB962C8B-B14F-4D97-AF65-F5344CB8AC3E}">
        <p14:creationId xmlns:p14="http://schemas.microsoft.com/office/powerpoint/2010/main" val="21745751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000"/>
              <a:t>Walmart also posts several Campaign materials to their Intranet called The Wire</a:t>
            </a:r>
            <a:endParaRPr lang="en-US"/>
          </a:p>
          <a:p>
            <a:r>
              <a:rPr lang="en-US" sz="1000"/>
              <a:t>•	</a:t>
            </a:r>
            <a:r>
              <a:rPr lang="en-US" sz="1000" b="1"/>
              <a:t>Campaign Video</a:t>
            </a:r>
            <a:r>
              <a:rPr lang="en-US" sz="1000"/>
              <a:t>: 1-minute photo montage with a thank you message. </a:t>
            </a:r>
          </a:p>
          <a:p>
            <a:r>
              <a:rPr lang="en-US" sz="1000"/>
              <a:t>•	</a:t>
            </a:r>
            <a:r>
              <a:rPr lang="en-US" sz="1000" b="1"/>
              <a:t>Editable Event Poster:</a:t>
            </a:r>
            <a:r>
              <a:rPr lang="en-US" sz="1000"/>
              <a:t> This poster is an excellent tool for in-store fundraising events – the Charity Lead or Associates simply fill in their store event details in the editable fields, print, and distribute as appropriate. </a:t>
            </a:r>
            <a:endParaRPr lang="en-US"/>
          </a:p>
          <a:p>
            <a:r>
              <a:rPr lang="en-US" sz="1000"/>
              <a:t>•	</a:t>
            </a:r>
            <a:r>
              <a:rPr lang="en-US" sz="1000" b="1"/>
              <a:t>Fundraising Star Certificate:</a:t>
            </a:r>
            <a:r>
              <a:rPr lang="en-US" sz="1000"/>
              <a:t> Each Fundraising Star receives a certificate to celebrate their efforts. </a:t>
            </a:r>
          </a:p>
          <a:p>
            <a:r>
              <a:rPr lang="en-US" sz="1000"/>
              <a:t>•	</a:t>
            </a:r>
            <a:r>
              <a:rPr lang="en-US" sz="1000" b="1"/>
              <a:t>Campaign Newsletters:</a:t>
            </a:r>
            <a:r>
              <a:rPr lang="en-US" sz="1000"/>
              <a:t> Serve as a great engagement piece to share with associates. Each issue contains a Red Cross story, campaign highlights and photos, and a letter of encouragement from a Red Cross staff lead. During your campaign check-in meetings, be sure ask the campaign lead or store manager if they have received the latest weekly newsletter and if they haven’t, offer to share a digital copy with them.  Ambassadors will receive the newsletters in weekly update emails from Red Cross and they will be posted to the Ambassador website as they are available.</a:t>
            </a:r>
          </a:p>
          <a:p>
            <a:endParaRPr lang="en-US" sz="1000"/>
          </a:p>
          <a:p>
            <a:endParaRPr lang="en-CA"/>
          </a:p>
        </p:txBody>
      </p:sp>
    </p:spTree>
    <p:extLst>
      <p:ext uri="{BB962C8B-B14F-4D97-AF65-F5344CB8AC3E}">
        <p14:creationId xmlns:p14="http://schemas.microsoft.com/office/powerpoint/2010/main" val="5077605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29386968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a:t>Time allowance - video -  2:45 </a:t>
            </a:r>
          </a:p>
          <a:p>
            <a:endParaRPr lang="en-CA"/>
          </a:p>
          <a:p>
            <a:pPr algn="l"/>
            <a:r>
              <a:rPr lang="en-CA"/>
              <a:t>Funds raised through the Walmart Campaign are allocated to Emergency Response across Canada. Your role as an Ambassador is critical to ensuring the Red Cross is always ready to answer the call for help. Our trained and caring volunteers provide food, shelter, clothing, financial support, and essential supplies whenever a family is affected by a house fire or large-scale emergency. This brief video demonstrates how the Canadian Red Cross and Walmart Canada helped Lois get back on her feet.</a:t>
            </a:r>
            <a:endParaRPr lang="en-US"/>
          </a:p>
          <a:p>
            <a:endParaRPr lang="en-CA"/>
          </a:p>
          <a:p>
            <a:r>
              <a:rPr lang="en-CA" b="1" i="1"/>
              <a:t>Play video</a:t>
            </a:r>
            <a:endParaRPr lang="en-US"/>
          </a:p>
          <a:p>
            <a:endParaRPr lang="en-CA"/>
          </a:p>
          <a:p>
            <a:pPr algn="l"/>
            <a:r>
              <a:rPr lang="en-CA"/>
              <a:t>What a great reminder of how important it is that trained Red Cross volunteers are always there when needed. Thank YOU for making this possible through your support as a Red Cross Ambassador for the Walmart Campaign.</a:t>
            </a:r>
          </a:p>
          <a:p>
            <a:pPr algn="l"/>
            <a:endParaRPr lang="en-CA"/>
          </a:p>
          <a:p>
            <a:pPr algn="l"/>
            <a:endParaRPr lang="en-CA" b="1"/>
          </a:p>
          <a:p>
            <a:pPr algn="l"/>
            <a:endParaRPr lang="en-CA" b="1"/>
          </a:p>
          <a:p>
            <a:pPr algn="l"/>
            <a:endParaRPr lang="en-CA"/>
          </a:p>
          <a:p>
            <a:pPr algn="l"/>
            <a:endParaRPr lang="en-CA"/>
          </a:p>
          <a:p>
            <a:endParaRPr lang="en-CA"/>
          </a:p>
          <a:p>
            <a:endParaRPr lang="en-US">
              <a:latin typeface="Calibri"/>
              <a:cs typeface="Calibri"/>
            </a:endParaRPr>
          </a:p>
        </p:txBody>
      </p:sp>
    </p:spTree>
    <p:extLst>
      <p:ext uri="{BB962C8B-B14F-4D97-AF65-F5344CB8AC3E}">
        <p14:creationId xmlns:p14="http://schemas.microsoft.com/office/powerpoint/2010/main" val="20580392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That’s it for today's training! You are ready! As an Ambassador your next steps include:</a:t>
            </a:r>
          </a:p>
          <a:p>
            <a:endParaRPr lang="en-US"/>
          </a:p>
          <a:p>
            <a:pPr marL="3810000" indent="-635000" algn="l">
              <a:lnSpc>
                <a:spcPct val="200000"/>
              </a:lnSpc>
              <a:buFont typeface="Arial,Sans-Serif"/>
              <a:buChar char="•"/>
            </a:pPr>
            <a:r>
              <a:rPr lang="en-US"/>
              <a:t>Receiving an email with your store contact information</a:t>
            </a:r>
          </a:p>
          <a:p>
            <a:pPr marL="3810000" indent="-635000" algn="l">
              <a:lnSpc>
                <a:spcPct val="200000"/>
              </a:lnSpc>
              <a:buFont typeface="Arial,Sans-Serif"/>
              <a:buChar char="•"/>
            </a:pPr>
            <a:r>
              <a:rPr lang="en-US"/>
              <a:t>Making your initial call to the Store Manager/Campaign Lead commencing June 21st</a:t>
            </a:r>
          </a:p>
          <a:p>
            <a:pPr marL="3810000" indent="-635000" algn="l">
              <a:lnSpc>
                <a:spcPct val="200000"/>
              </a:lnSpc>
              <a:buFont typeface="Arial,Sans-Serif"/>
              <a:buChar char="•"/>
            </a:pPr>
            <a:r>
              <a:rPr lang="en-US"/>
              <a:t>Preparing for your campaign kickoff call or store visit</a:t>
            </a:r>
          </a:p>
          <a:p>
            <a:endParaRPr lang="en-US"/>
          </a:p>
          <a:p>
            <a:endParaRPr lang="en-US"/>
          </a:p>
          <a:p>
            <a:r>
              <a:rPr lang="en-US"/>
              <a:t>If you have any questions in the coming weeks don't forget you have a number of supports available to you:</a:t>
            </a:r>
          </a:p>
          <a:p>
            <a:pPr marL="342900" indent="-342900">
              <a:buFont typeface="Arial"/>
              <a:buChar char="•"/>
            </a:pPr>
            <a:r>
              <a:rPr lang="en-US"/>
              <a:t>Check out the Ambassador Website</a:t>
            </a:r>
          </a:p>
          <a:p>
            <a:pPr marL="342900" indent="-342900">
              <a:buFont typeface="Arial"/>
              <a:buChar char="•"/>
            </a:pPr>
            <a:r>
              <a:rPr lang="en-US"/>
              <a:t>Drop by one of the Zoom Q&amp;A's</a:t>
            </a:r>
          </a:p>
          <a:p>
            <a:pPr marL="342900" indent="-342900">
              <a:buFont typeface="Arial"/>
              <a:buChar char="•"/>
            </a:pPr>
            <a:r>
              <a:rPr lang="en-US"/>
              <a:t>Contact your Red Cross staff or Lead Ambassador by email or phone </a:t>
            </a:r>
          </a:p>
          <a:p>
            <a:pPr marL="342900" indent="-342900">
              <a:buFont typeface="Arial"/>
              <a:buChar char="•"/>
            </a:pPr>
            <a:r>
              <a:rPr lang="en-US"/>
              <a:t>Ask your fellow ambassadors questions on WhatsApp. </a:t>
            </a:r>
          </a:p>
          <a:p>
            <a:endParaRPr lang="en-US"/>
          </a:p>
        </p:txBody>
      </p:sp>
    </p:spTree>
    <p:extLst>
      <p:ext uri="{BB962C8B-B14F-4D97-AF65-F5344CB8AC3E}">
        <p14:creationId xmlns:p14="http://schemas.microsoft.com/office/powerpoint/2010/main" val="26657274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Here are your provincial Red Cross Staff leads for reference. Please let us know if you have any questions, we would love to help connect you to the right Provincial contact if needed!</a:t>
            </a:r>
          </a:p>
        </p:txBody>
      </p:sp>
    </p:spTree>
    <p:extLst>
      <p:ext uri="{BB962C8B-B14F-4D97-AF65-F5344CB8AC3E}">
        <p14:creationId xmlns:p14="http://schemas.microsoft.com/office/powerpoint/2010/main" val="2115874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a:t>Questions? Check the Chat for any questions.</a:t>
            </a:r>
          </a:p>
          <a:p>
            <a:endParaRPr lang="en-CA"/>
          </a:p>
          <a:p>
            <a:r>
              <a:rPr lang="en-CA"/>
              <a:t>Please take yourself off mute and ask any questions you may have. You’re welcome to use the Raise Hand function in Teams but it’s not required.</a:t>
            </a:r>
          </a:p>
        </p:txBody>
      </p:sp>
    </p:spTree>
    <p:extLst>
      <p:ext uri="{BB962C8B-B14F-4D97-AF65-F5344CB8AC3E}">
        <p14:creationId xmlns:p14="http://schemas.microsoft.com/office/powerpoint/2010/main" val="2610262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1800">
                <a:latin typeface="Arial"/>
                <a:ea typeface="Calibri" panose="020F0502020204030204" pitchFamily="34" charset="0"/>
                <a:cs typeface="Arial"/>
              </a:rPr>
              <a:t>Please put your answer in the chat...</a:t>
            </a:r>
          </a:p>
          <a:p>
            <a:endParaRPr lang="en-CA" sz="1800">
              <a:latin typeface="Arial"/>
              <a:ea typeface="Calibri" panose="020F0502020204030204" pitchFamily="34" charset="0"/>
              <a:cs typeface="Arial"/>
            </a:endParaRPr>
          </a:p>
          <a:p>
            <a:pPr marL="342900" indent="-342900">
              <a:buAutoNum type="arabicPeriod"/>
            </a:pPr>
            <a:r>
              <a:rPr lang="en-CA" sz="2400">
                <a:latin typeface="Arial"/>
                <a:ea typeface="Calibri" panose="020F0502020204030204" pitchFamily="34" charset="0"/>
                <a:cs typeface="Arial"/>
              </a:rPr>
              <a:t>In the last 19 years, how much has the Walmart Campaign raised nationally in support of the Canadian Red Cross? </a:t>
            </a:r>
          </a:p>
          <a:p>
            <a:pPr marL="0" indent="0">
              <a:buNone/>
            </a:pPr>
            <a:endParaRPr lang="en-CA" sz="2400">
              <a:latin typeface="Arial"/>
              <a:ea typeface="Calibri" panose="020F0502020204030204" pitchFamily="34" charset="0"/>
              <a:cs typeface="Arial"/>
            </a:endParaRPr>
          </a:p>
          <a:p>
            <a:pPr marL="0" lvl="3" indent="0">
              <a:buNone/>
            </a:pPr>
            <a:r>
              <a:rPr lang="en-CA" sz="2400">
                <a:latin typeface="Arial"/>
                <a:ea typeface="Calibri" panose="020F0502020204030204" pitchFamily="34" charset="0"/>
                <a:cs typeface="Arial"/>
              </a:rPr>
              <a:t>A. $19M</a:t>
            </a:r>
          </a:p>
          <a:p>
            <a:pPr marL="0" lvl="3" indent="0">
              <a:buNone/>
            </a:pPr>
            <a:r>
              <a:rPr lang="en-CA" sz="2400">
                <a:latin typeface="Arial"/>
                <a:ea typeface="Calibri" panose="020F0502020204030204" pitchFamily="34" charset="0"/>
                <a:cs typeface="Arial"/>
              </a:rPr>
              <a:t>B. $37M</a:t>
            </a:r>
          </a:p>
          <a:p>
            <a:pPr marL="0" lvl="3" indent="0">
              <a:buNone/>
            </a:pPr>
            <a:r>
              <a:rPr lang="en-CA" sz="2400">
                <a:latin typeface="Arial"/>
                <a:ea typeface="Calibri" panose="020F0502020204030204" pitchFamily="34" charset="0"/>
                <a:cs typeface="Arial"/>
              </a:rPr>
              <a:t>C. $54M</a:t>
            </a:r>
          </a:p>
          <a:p>
            <a:pPr marL="0" lvl="3" indent="0">
              <a:buNone/>
            </a:pPr>
            <a:r>
              <a:rPr lang="en-CA" sz="2400" b="1">
                <a:solidFill>
                  <a:srgbClr val="FF0000"/>
                </a:solidFill>
                <a:highlight>
                  <a:srgbClr val="00FFFF"/>
                </a:highlight>
                <a:latin typeface="Arial"/>
                <a:ea typeface="Calibri" panose="020F0502020204030204" pitchFamily="34" charset="0"/>
                <a:cs typeface="Arial"/>
              </a:rPr>
              <a:t>D. $64M</a:t>
            </a:r>
          </a:p>
          <a:p>
            <a:endParaRPr lang="en-CA" sz="1800">
              <a:latin typeface="Arial"/>
              <a:ea typeface="Calibri" panose="020F0502020204030204" pitchFamily="34" charset="0"/>
              <a:cs typeface="Arial"/>
            </a:endParaRPr>
          </a:p>
          <a:p>
            <a:pPr marL="0" marR="0" lvl="0" indent="0" defTabSz="457200" eaLnBrk="1" fontAlgn="auto" latinLnBrk="0" hangingPunct="1">
              <a:lnSpc>
                <a:spcPct val="117999"/>
              </a:lnSpc>
              <a:spcBef>
                <a:spcPts val="0"/>
              </a:spcBef>
              <a:spcAft>
                <a:spcPts val="0"/>
              </a:spcAft>
              <a:buClrTx/>
              <a:buSzTx/>
              <a:buFontTx/>
              <a:buNone/>
              <a:tabLst/>
              <a:defRPr/>
            </a:pPr>
            <a:r>
              <a:rPr lang="en-CA" sz="1800">
                <a:effectLst/>
                <a:latin typeface="Arial"/>
                <a:ea typeface="Calibri" panose="020F0502020204030204" pitchFamily="34" charset="0"/>
                <a:cs typeface="Arial"/>
              </a:rPr>
              <a:t> </a:t>
            </a:r>
            <a:r>
              <a:rPr lang="en-CA" sz="1800" b="1">
                <a:latin typeface="Arial"/>
                <a:cs typeface="Arial"/>
              </a:rPr>
              <a:t>Answer</a:t>
            </a:r>
            <a:r>
              <a:rPr lang="en-CA" sz="1800" b="1" i="0">
                <a:solidFill>
                  <a:srgbClr val="000000"/>
                </a:solidFill>
                <a:effectLst/>
                <a:latin typeface="Arial"/>
                <a:cs typeface="Arial"/>
              </a:rPr>
              <a:t>: D. </a:t>
            </a:r>
            <a:r>
              <a:rPr lang="en-CA" sz="1800" b="0" i="0">
                <a:solidFill>
                  <a:srgbClr val="000000"/>
                </a:solidFill>
                <a:effectLst/>
                <a:latin typeface="Arial"/>
                <a:cs typeface="Arial"/>
              </a:rPr>
              <a:t>The Walmart Campaign </a:t>
            </a:r>
            <a:r>
              <a:rPr lang="en-US" sz="1800" b="0" i="0">
                <a:solidFill>
                  <a:srgbClr val="000000"/>
                </a:solidFill>
                <a:effectLst/>
                <a:latin typeface="Arial"/>
                <a:cs typeface="Arial"/>
              </a:rPr>
              <a:t>has been a cornerstone in disaster response and preparedness and has raised and donated over</a:t>
            </a:r>
            <a:r>
              <a:rPr lang="en-US" sz="1800">
                <a:solidFill>
                  <a:srgbClr val="000000"/>
                </a:solidFill>
                <a:latin typeface="Arial"/>
                <a:cs typeface="Arial"/>
              </a:rPr>
              <a:t> $64</a:t>
            </a:r>
            <a:r>
              <a:rPr lang="en-US" sz="1800" b="0" i="0">
                <a:solidFill>
                  <a:srgbClr val="000000"/>
                </a:solidFill>
                <a:effectLst/>
                <a:latin typeface="Arial"/>
                <a:cs typeface="Arial"/>
              </a:rPr>
              <a:t> million since the first campaign. </a:t>
            </a:r>
            <a:endParaRPr lang="en-CA" sz="1800" b="0" i="0">
              <a:solidFill>
                <a:srgbClr val="000000"/>
              </a:solidFill>
              <a:effectLst/>
              <a:latin typeface="Arial" panose="020B0604020202020204" pitchFamily="34" charset="0"/>
              <a:cs typeface="Arial"/>
            </a:endParaRPr>
          </a:p>
          <a:p>
            <a:pPr marL="0" marR="0">
              <a:spcBef>
                <a:spcPts val="0"/>
              </a:spcBef>
              <a:spcAft>
                <a:spcPts val="0"/>
              </a:spcAft>
            </a:pPr>
            <a:endParaRPr lang="en-CA" sz="1800">
              <a:effectLst/>
              <a:latin typeface="Arial"/>
              <a:ea typeface="Calibri" panose="020F0502020204030204" pitchFamily="34" charset="0"/>
              <a:cs typeface="Arial"/>
            </a:endParaRPr>
          </a:p>
          <a:p>
            <a:pPr marL="457200" marR="0">
              <a:spcBef>
                <a:spcPts val="0"/>
              </a:spcBef>
              <a:spcAft>
                <a:spcPts val="0"/>
              </a:spcAft>
            </a:pPr>
            <a:endParaRPr lang="en-CA" sz="1800">
              <a:effectLst/>
              <a:highlight>
                <a:srgbClr val="FFFF00"/>
              </a:highlight>
              <a:latin typeface="Arial" panose="020B0604020202020204" pitchFamily="34" charset="0"/>
              <a:ea typeface="Calibri" panose="020F0502020204030204" pitchFamily="34" charset="0"/>
              <a:cs typeface="Calibri" panose="020F0502020204030204" pitchFamily="34" charset="0"/>
            </a:endParaRPr>
          </a:p>
          <a:p>
            <a:endParaRPr lang="en-CA"/>
          </a:p>
        </p:txBody>
      </p:sp>
    </p:spTree>
    <p:extLst>
      <p:ext uri="{BB962C8B-B14F-4D97-AF65-F5344CB8AC3E}">
        <p14:creationId xmlns:p14="http://schemas.microsoft.com/office/powerpoint/2010/main" val="26261538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a:solidFill>
                  <a:srgbClr val="000000"/>
                </a:solidFill>
              </a:rPr>
              <a:t>That wraps up our training for today. Thank you so much for coming and learning more about the Walmart Campaign and your role as an Ambassador. We greatly appreciate your time and all your efforts to ensure this year's Walmart Campaign is a success once again! </a:t>
            </a:r>
          </a:p>
        </p:txBody>
      </p:sp>
    </p:spTree>
    <p:extLst>
      <p:ext uri="{BB962C8B-B14F-4D97-AF65-F5344CB8AC3E}">
        <p14:creationId xmlns:p14="http://schemas.microsoft.com/office/powerpoint/2010/main" val="119572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1800">
                <a:latin typeface="Arial"/>
                <a:ea typeface="Calibri" panose="020F0502020204030204" pitchFamily="34" charset="0"/>
                <a:cs typeface="Arial"/>
              </a:rPr>
              <a:t>Please put your answer in the chat...</a:t>
            </a:r>
          </a:p>
          <a:p>
            <a:endParaRPr lang="en-CA" sz="1800">
              <a:latin typeface="Arial"/>
              <a:ea typeface="Calibri" panose="020F0502020204030204" pitchFamily="34" charset="0"/>
              <a:cs typeface="Arial"/>
            </a:endParaRPr>
          </a:p>
          <a:p>
            <a:r>
              <a:rPr lang="en-CA" sz="1800">
                <a:effectLst/>
              </a:rPr>
              <a:t>2. 	Funds raised through the Walmart Campaign support which Red Cross activities?</a:t>
            </a:r>
          </a:p>
          <a:p>
            <a:endParaRPr lang="en-CA" sz="1800">
              <a:latin typeface="Arial"/>
              <a:ea typeface="Calibri" panose="020F0502020204030204" pitchFamily="34" charset="0"/>
              <a:cs typeface="Arial"/>
            </a:endParaRPr>
          </a:p>
          <a:p>
            <a:r>
              <a:rPr lang="en-CA" sz="1800">
                <a:effectLst/>
                <a:highlight>
                  <a:srgbClr val="FFFF00"/>
                </a:highlight>
                <a:latin typeface="Calibri"/>
                <a:ea typeface="Calibri" panose="020F0502020204030204" pitchFamily="34" charset="0"/>
                <a:cs typeface="Calibri"/>
              </a:rPr>
              <a:t>A. Preparing for emergencies by having both supplies and trained volunteers ready to respond</a:t>
            </a:r>
            <a:r>
              <a:rPr lang="en-CA" sz="1800">
                <a:highlight>
                  <a:srgbClr val="FFFF00"/>
                </a:highlight>
                <a:latin typeface="Calibri"/>
                <a:ea typeface="Calibri" panose="020F0502020204030204" pitchFamily="34" charset="0"/>
                <a:cs typeface="Calibri"/>
              </a:rPr>
              <a:t> like most of you!</a:t>
            </a:r>
            <a:endParaRPr lang="en-CA" sz="1800">
              <a:effectLst/>
              <a:highlight>
                <a:srgbClr val="FFFF00"/>
              </a:highlight>
              <a:latin typeface="Calibri"/>
              <a:ea typeface="Calibri" panose="020F0502020204030204" pitchFamily="34" charset="0"/>
              <a:cs typeface="Calibri"/>
            </a:endParaRPr>
          </a:p>
          <a:p>
            <a:r>
              <a:rPr lang="en-CA" sz="1800">
                <a:effectLst/>
                <a:highlight>
                  <a:srgbClr val="FFFF00"/>
                </a:highlight>
                <a:latin typeface="Arial"/>
                <a:ea typeface="Calibri" panose="020F0502020204030204" pitchFamily="34" charset="0"/>
                <a:cs typeface="Arial"/>
              </a:rPr>
              <a:t>B. Supporting communities affected by large scale forest fires, significant floods and ice storms</a:t>
            </a:r>
          </a:p>
          <a:p>
            <a:r>
              <a:rPr lang="en-CA" sz="1800">
                <a:effectLst/>
                <a:highlight>
                  <a:srgbClr val="FFFF00"/>
                </a:highlight>
                <a:latin typeface="Arial"/>
                <a:ea typeface="Calibri" panose="020F0502020204030204" pitchFamily="34" charset="0"/>
                <a:cs typeface="Arial"/>
              </a:rPr>
              <a:t>C. Responding to disasters like house fires and flooding that affect an individual or family</a:t>
            </a:r>
          </a:p>
          <a:p>
            <a:r>
              <a:rPr lang="en-CA" sz="1800" b="1">
                <a:latin typeface="Arial"/>
                <a:ea typeface="Calibri" panose="020F0502020204030204" pitchFamily="34" charset="0"/>
                <a:cs typeface="Arial"/>
              </a:rPr>
              <a:t>D. All of the above</a:t>
            </a:r>
            <a:endParaRPr lang="en-CA" sz="1800" b="1">
              <a:effectLst/>
              <a:latin typeface="Arial"/>
              <a:ea typeface="Calibri" panose="020F0502020204030204" pitchFamily="34" charset="0"/>
              <a:cs typeface="Arial"/>
            </a:endParaRPr>
          </a:p>
          <a:p>
            <a:pPr marL="457200">
              <a:defRPr/>
            </a:pPr>
            <a:endParaRPr lang="en-CA" sz="1800">
              <a:solidFill>
                <a:srgbClr val="000000"/>
              </a:solidFill>
              <a:highlight>
                <a:srgbClr val="FFFF00"/>
              </a:highlight>
              <a:latin typeface="Arial"/>
              <a:cs typeface="Arial"/>
            </a:endParaRPr>
          </a:p>
          <a:p>
            <a:pPr algn="just" rtl="0" fontAlgn="base">
              <a:lnSpc>
                <a:spcPct val="150000"/>
              </a:lnSpc>
              <a:defRPr/>
            </a:pPr>
            <a:r>
              <a:rPr lang="en-US" sz="1800" b="1">
                <a:solidFill>
                  <a:srgbClr val="000000"/>
                </a:solidFill>
                <a:latin typeface="Arial"/>
                <a:cs typeface="Arial"/>
              </a:rPr>
              <a:t>Answer: All of the above</a:t>
            </a:r>
            <a:r>
              <a:rPr lang="en-US" sz="1800" b="1" i="0">
                <a:solidFill>
                  <a:srgbClr val="000000"/>
                </a:solidFill>
                <a:effectLst/>
                <a:latin typeface="Arial"/>
                <a:cs typeface="Arial"/>
              </a:rPr>
              <a:t> </a:t>
            </a:r>
            <a:r>
              <a:rPr lang="en-US" sz="1800" b="0" i="0">
                <a:solidFill>
                  <a:srgbClr val="000000"/>
                </a:solidFill>
                <a:effectLst/>
                <a:latin typeface="Arial"/>
                <a:cs typeface="Arial"/>
              </a:rPr>
              <a:t>- Funds raised from this nation-wide campaign provide vital dollars in support of disaster response in Canada. Personal disasters like house fires and floods leave </a:t>
            </a:r>
            <a:r>
              <a:rPr lang="en-US" sz="1800">
                <a:solidFill>
                  <a:srgbClr val="000000"/>
                </a:solidFill>
                <a:latin typeface="Arial"/>
                <a:cs typeface="Arial"/>
              </a:rPr>
              <a:t>families</a:t>
            </a:r>
            <a:r>
              <a:rPr lang="en-US" sz="1800" b="0" i="0">
                <a:solidFill>
                  <a:srgbClr val="000000"/>
                </a:solidFill>
                <a:effectLst/>
                <a:latin typeface="Arial"/>
                <a:cs typeface="Arial"/>
              </a:rPr>
              <a:t> devastated and natural disasters are occurring more frequently than ever before. This </a:t>
            </a:r>
            <a:r>
              <a:rPr lang="en-US" sz="1800">
                <a:solidFill>
                  <a:srgbClr val="000000"/>
                </a:solidFill>
                <a:latin typeface="Arial"/>
                <a:cs typeface="Arial"/>
              </a:rPr>
              <a:t>past year</a:t>
            </a:r>
            <a:r>
              <a:rPr lang="en-US" sz="1800" b="0" i="0">
                <a:solidFill>
                  <a:srgbClr val="000000"/>
                </a:solidFill>
                <a:effectLst/>
                <a:latin typeface="Arial"/>
                <a:cs typeface="Arial"/>
              </a:rPr>
              <a:t> has been no less challenging as we experienced </a:t>
            </a:r>
            <a:r>
              <a:rPr lang="en-US" sz="1800">
                <a:solidFill>
                  <a:srgbClr val="000000"/>
                </a:solidFill>
                <a:latin typeface="Arial"/>
                <a:cs typeface="Arial"/>
              </a:rPr>
              <a:t>Hurricane Fiona in Fall of 2022 </a:t>
            </a:r>
            <a:r>
              <a:rPr lang="en-US" sz="1800" b="0" i="0">
                <a:solidFill>
                  <a:srgbClr val="000000"/>
                </a:solidFill>
                <a:effectLst/>
                <a:latin typeface="Arial"/>
                <a:cs typeface="Arial"/>
              </a:rPr>
              <a:t>affecting tens of thousands of </a:t>
            </a:r>
            <a:r>
              <a:rPr lang="en-US" sz="1800">
                <a:solidFill>
                  <a:srgbClr val="000000"/>
                </a:solidFill>
                <a:latin typeface="Arial"/>
                <a:cs typeface="Arial"/>
              </a:rPr>
              <a:t>Atlantic and eastern Quebec residents and even more recently wildfires affecting Canadians from Coast to Coast</a:t>
            </a:r>
            <a:r>
              <a:rPr lang="en-US" sz="1800" b="0" i="0">
                <a:solidFill>
                  <a:srgbClr val="000000"/>
                </a:solidFill>
                <a:effectLst/>
                <a:latin typeface="Arial"/>
                <a:cs typeface="Arial"/>
              </a:rPr>
              <a:t>. </a:t>
            </a:r>
          </a:p>
          <a:p>
            <a:endParaRPr lang="en-CA" sz="1800">
              <a:latin typeface="Arial"/>
              <a:ea typeface="Calibri" panose="020F0502020204030204" pitchFamily="34" charset="0"/>
              <a:cs typeface="Arial"/>
            </a:endParaRPr>
          </a:p>
          <a:p>
            <a:pPr marL="0" marR="0">
              <a:spcBef>
                <a:spcPts val="0"/>
              </a:spcBef>
              <a:spcAft>
                <a:spcPts val="0"/>
              </a:spcAft>
            </a:pPr>
            <a:r>
              <a:rPr lang="en-CA" sz="1800">
                <a:effectLst/>
                <a:latin typeface="Arial"/>
                <a:ea typeface="Calibri" panose="020F0502020204030204" pitchFamily="34" charset="0"/>
                <a:cs typeface="Arial"/>
              </a:rPr>
              <a:t> </a:t>
            </a:r>
          </a:p>
          <a:p>
            <a:pPr marL="457200" marR="0">
              <a:spcBef>
                <a:spcPts val="0"/>
              </a:spcBef>
              <a:spcAft>
                <a:spcPts val="0"/>
              </a:spcAft>
            </a:pPr>
            <a:endParaRPr lang="en-CA" sz="1800">
              <a:effectLst/>
              <a:highlight>
                <a:srgbClr val="FFFF00"/>
              </a:highlight>
              <a:latin typeface="Arial" panose="020B0604020202020204" pitchFamily="34" charset="0"/>
              <a:ea typeface="Calibri" panose="020F0502020204030204" pitchFamily="34" charset="0"/>
              <a:cs typeface="Calibri" panose="020F0502020204030204" pitchFamily="34" charset="0"/>
            </a:endParaRPr>
          </a:p>
          <a:p>
            <a:endParaRPr lang="en-CA"/>
          </a:p>
        </p:txBody>
      </p:sp>
    </p:spTree>
    <p:extLst>
      <p:ext uri="{BB962C8B-B14F-4D97-AF65-F5344CB8AC3E}">
        <p14:creationId xmlns:p14="http://schemas.microsoft.com/office/powerpoint/2010/main" val="4034222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CA" sz="1800">
                <a:latin typeface="Arial"/>
                <a:ea typeface="Calibri" panose="020F0502020204030204" pitchFamily="34" charset="0"/>
                <a:cs typeface="Arial"/>
              </a:rPr>
              <a:t>Please put your answer in the chat...</a:t>
            </a:r>
          </a:p>
          <a:p>
            <a:pPr marL="0" marR="0">
              <a:spcBef>
                <a:spcPts val="0"/>
              </a:spcBef>
              <a:spcAft>
                <a:spcPts val="0"/>
              </a:spcAft>
            </a:pPr>
            <a:endParaRPr lang="en-CA" sz="1800">
              <a:effectLst/>
              <a:latin typeface="Arial"/>
              <a:ea typeface="Calibri" panose="020F0502020204030204" pitchFamily="34" charset="0"/>
              <a:cs typeface="Arial"/>
            </a:endParaRPr>
          </a:p>
          <a:p>
            <a:pPr algn="l"/>
            <a:r>
              <a:rPr lang="en-CA" sz="1800"/>
              <a:t>3. 	Approximately how often does the Red Cross responds to a disaster?</a:t>
            </a:r>
          </a:p>
          <a:p>
            <a:pPr algn="l"/>
            <a:endParaRPr lang="en-CA" sz="1800">
              <a:highlight>
                <a:srgbClr val="FFFF00"/>
              </a:highlight>
            </a:endParaRPr>
          </a:p>
          <a:p>
            <a:pPr algn="l"/>
            <a:r>
              <a:rPr lang="en-CA" sz="1800" b="1">
                <a:highlight>
                  <a:srgbClr val="FFFF00"/>
                </a:highlight>
              </a:rPr>
              <a:t>A. Every 3 hours</a:t>
            </a:r>
          </a:p>
          <a:p>
            <a:pPr algn="l"/>
            <a:r>
              <a:rPr lang="en-CA" sz="1800"/>
              <a:t>B. Every 12 hours</a:t>
            </a:r>
          </a:p>
          <a:p>
            <a:pPr algn="l"/>
            <a:r>
              <a:rPr lang="en-CA" sz="1800"/>
              <a:t>C. Once a day</a:t>
            </a:r>
          </a:p>
          <a:p>
            <a:pPr algn="l"/>
            <a:r>
              <a:rPr lang="en-CA" sz="1800"/>
              <a:t>D. Once a week</a:t>
            </a:r>
          </a:p>
          <a:p>
            <a:pPr algn="l"/>
            <a:endParaRPr lang="en-CA" sz="1800"/>
          </a:p>
          <a:p>
            <a:pPr marL="0" lvl="0" indent="0">
              <a:lnSpc>
                <a:spcPct val="107000"/>
              </a:lnSpc>
              <a:spcAft>
                <a:spcPts val="800"/>
              </a:spcAft>
              <a:buFont typeface="Wingdings" panose="05000000000000000000" pitchFamily="2" charset="2"/>
              <a:buNone/>
            </a:pPr>
            <a:r>
              <a:rPr lang="en-CA" sz="1800" b="1"/>
              <a:t>Answer: A. </a:t>
            </a:r>
            <a:r>
              <a:rPr lang="en-US" sz="1400">
                <a:solidFill>
                  <a:srgbClr val="231F20"/>
                </a:solidFill>
                <a:effectLst/>
                <a:latin typeface="Bogle"/>
                <a:ea typeface="Neue Haas Unica Pro"/>
                <a:cs typeface="Neue Haas Unica Pro"/>
              </a:rPr>
              <a:t>The</a:t>
            </a:r>
            <a:r>
              <a:rPr lang="en-US" sz="1400" spc="-25">
                <a:solidFill>
                  <a:srgbClr val="231F20"/>
                </a:solidFill>
                <a:effectLst/>
                <a:latin typeface="Bogle"/>
                <a:ea typeface="Neue Haas Unica Pro"/>
                <a:cs typeface="Neue Haas Unica Pro"/>
              </a:rPr>
              <a:t> </a:t>
            </a:r>
            <a:r>
              <a:rPr lang="en-US" sz="1400">
                <a:solidFill>
                  <a:srgbClr val="231F20"/>
                </a:solidFill>
                <a:effectLst/>
                <a:latin typeface="Bogle"/>
                <a:ea typeface="Neue Haas Unica Pro"/>
                <a:cs typeface="Neue Haas Unica Pro"/>
              </a:rPr>
              <a:t>Red</a:t>
            </a:r>
            <a:r>
              <a:rPr lang="en-US" sz="1400" spc="-25">
                <a:solidFill>
                  <a:srgbClr val="231F20"/>
                </a:solidFill>
                <a:effectLst/>
                <a:latin typeface="Bogle"/>
                <a:ea typeface="Neue Haas Unica Pro"/>
                <a:cs typeface="Neue Haas Unica Pro"/>
              </a:rPr>
              <a:t> </a:t>
            </a:r>
            <a:r>
              <a:rPr lang="en-US" sz="1400">
                <a:solidFill>
                  <a:srgbClr val="231F20"/>
                </a:solidFill>
                <a:effectLst/>
                <a:latin typeface="Bogle"/>
                <a:ea typeface="Neue Haas Unica Pro"/>
                <a:cs typeface="Neue Haas Unica Pro"/>
              </a:rPr>
              <a:t>Cross</a:t>
            </a:r>
            <a:r>
              <a:rPr lang="en-US" sz="1400" spc="-25">
                <a:solidFill>
                  <a:srgbClr val="231F20"/>
                </a:solidFill>
                <a:effectLst/>
                <a:latin typeface="Bogle"/>
                <a:ea typeface="Neue Haas Unica Pro"/>
                <a:cs typeface="Neue Haas Unica Pro"/>
              </a:rPr>
              <a:t> </a:t>
            </a:r>
            <a:r>
              <a:rPr lang="en-US" sz="1400">
                <a:solidFill>
                  <a:srgbClr val="231F20"/>
                </a:solidFill>
                <a:effectLst/>
                <a:latin typeface="Bogle"/>
                <a:ea typeface="Neue Haas Unica Pro"/>
                <a:cs typeface="Neue Haas Unica Pro"/>
              </a:rPr>
              <a:t>responds</a:t>
            </a:r>
            <a:r>
              <a:rPr lang="en-US" sz="1400" spc="-25">
                <a:solidFill>
                  <a:srgbClr val="231F20"/>
                </a:solidFill>
                <a:effectLst/>
                <a:latin typeface="Bogle"/>
                <a:ea typeface="Neue Haas Unica Pro"/>
                <a:cs typeface="Neue Haas Unica Pro"/>
              </a:rPr>
              <a:t> </a:t>
            </a:r>
            <a:r>
              <a:rPr lang="en-US" sz="1400">
                <a:solidFill>
                  <a:srgbClr val="231F20"/>
                </a:solidFill>
                <a:effectLst/>
                <a:latin typeface="Bogle"/>
                <a:ea typeface="Neue Haas Unica Pro"/>
                <a:cs typeface="Neue Haas Unica Pro"/>
              </a:rPr>
              <a:t>to</a:t>
            </a:r>
            <a:r>
              <a:rPr lang="en-US" sz="1400" spc="-25">
                <a:solidFill>
                  <a:srgbClr val="231F20"/>
                </a:solidFill>
                <a:effectLst/>
                <a:latin typeface="Bogle"/>
                <a:ea typeface="Neue Haas Unica Pro"/>
                <a:cs typeface="Neue Haas Unica Pro"/>
              </a:rPr>
              <a:t> </a:t>
            </a:r>
            <a:r>
              <a:rPr lang="en-US" sz="1400">
                <a:solidFill>
                  <a:srgbClr val="231F20"/>
                </a:solidFill>
                <a:effectLst/>
                <a:latin typeface="Bogle"/>
                <a:ea typeface="Neue Haas Unica Pro"/>
                <a:cs typeface="Neue Haas Unica Pro"/>
              </a:rPr>
              <a:t>a</a:t>
            </a:r>
            <a:r>
              <a:rPr lang="en-US" sz="1400" spc="-25">
                <a:solidFill>
                  <a:srgbClr val="231F20"/>
                </a:solidFill>
                <a:effectLst/>
                <a:latin typeface="Bogle"/>
                <a:ea typeface="Neue Haas Unica Pro"/>
                <a:cs typeface="Neue Haas Unica Pro"/>
              </a:rPr>
              <a:t> </a:t>
            </a:r>
            <a:r>
              <a:rPr lang="en-US" sz="1400">
                <a:solidFill>
                  <a:srgbClr val="231F20"/>
                </a:solidFill>
                <a:effectLst/>
                <a:latin typeface="Bogle"/>
                <a:ea typeface="Neue Haas Unica Pro"/>
                <a:cs typeface="Neue Haas Unica Pro"/>
              </a:rPr>
              <a:t>disaster</a:t>
            </a:r>
            <a:r>
              <a:rPr lang="en-US" sz="1400" spc="-25">
                <a:solidFill>
                  <a:srgbClr val="231F20"/>
                </a:solidFill>
                <a:effectLst/>
                <a:latin typeface="Bogle"/>
                <a:ea typeface="Neue Haas Unica Pro"/>
                <a:cs typeface="Neue Haas Unica Pro"/>
              </a:rPr>
              <a:t> </a:t>
            </a:r>
            <a:r>
              <a:rPr lang="en-US" sz="1400">
                <a:solidFill>
                  <a:srgbClr val="231F20"/>
                </a:solidFill>
                <a:effectLst/>
                <a:latin typeface="Bogle"/>
                <a:ea typeface="Neue Haas Unica Pro"/>
                <a:cs typeface="Neue Haas Unica Pro"/>
              </a:rPr>
              <a:t>in</a:t>
            </a:r>
            <a:r>
              <a:rPr lang="en-US" sz="1400" spc="-25">
                <a:solidFill>
                  <a:srgbClr val="231F20"/>
                </a:solidFill>
                <a:effectLst/>
                <a:latin typeface="Bogle"/>
                <a:ea typeface="Neue Haas Unica Pro"/>
                <a:cs typeface="Neue Haas Unica Pro"/>
              </a:rPr>
              <a:t> </a:t>
            </a:r>
            <a:r>
              <a:rPr lang="en-US" sz="1400">
                <a:solidFill>
                  <a:srgbClr val="231F20"/>
                </a:solidFill>
                <a:effectLst/>
                <a:latin typeface="Bogle"/>
                <a:ea typeface="Neue Haas Unica Pro"/>
                <a:cs typeface="Neue Haas Unica Pro"/>
              </a:rPr>
              <a:t>Canada roughly every </a:t>
            </a:r>
            <a:r>
              <a:rPr lang="en-US" sz="1400" b="1">
                <a:solidFill>
                  <a:srgbClr val="E02826"/>
                </a:solidFill>
                <a:effectLst/>
                <a:latin typeface="Bogle"/>
                <a:ea typeface="Neue Haas Unica Pro"/>
                <a:cs typeface="Neue Haas Unica Pro"/>
              </a:rPr>
              <a:t>3 </a:t>
            </a:r>
            <a:r>
              <a:rPr lang="en-US" sz="1400">
                <a:solidFill>
                  <a:srgbClr val="231F20"/>
                </a:solidFill>
                <a:effectLst/>
                <a:latin typeface="Bogle"/>
                <a:ea typeface="Neue Haas Unica Pro"/>
                <a:cs typeface="Neue Haas Unica Pro"/>
              </a:rPr>
              <a:t>hours. </a:t>
            </a:r>
            <a:r>
              <a:rPr lang="en-CA" sz="1400" kern="100">
                <a:solidFill>
                  <a:srgbClr val="231F20"/>
                </a:solidFill>
                <a:effectLst/>
                <a:latin typeface="Calibri" panose="020F0502020204030204" pitchFamily="34" charset="0"/>
                <a:ea typeface="Neue Haas Unica Pro"/>
                <a:cs typeface="Times New Roman" panose="02020603050405020304" pitchFamily="18" charset="0"/>
              </a:rPr>
              <a:t>And o</a:t>
            </a:r>
            <a:r>
              <a:rPr lang="en-CA" sz="1400" kern="100">
                <a:effectLst/>
                <a:latin typeface="Calibri" panose="020F0502020204030204" pitchFamily="34" charset="0"/>
                <a:ea typeface="Calibri" panose="020F0502020204030204" pitchFamily="34" charset="0"/>
                <a:cs typeface="Times New Roman" panose="02020603050405020304" pitchFamily="18" charset="0"/>
              </a:rPr>
              <a:t>n average, the support from Walmart Canada helps 1 in 4 Canadians assisted by the Red Cross Emergency Management program. </a:t>
            </a:r>
            <a:endParaRPr lang="en-CA" sz="1400">
              <a:effectLst/>
              <a:latin typeface="Bogle"/>
              <a:ea typeface="Neue Haas Unica Pro"/>
              <a:cs typeface="Neue Haas Unica Pro"/>
            </a:endParaRPr>
          </a:p>
          <a:p>
            <a:pPr marL="457200" marR="0">
              <a:spcBef>
                <a:spcPts val="0"/>
              </a:spcBef>
              <a:spcAft>
                <a:spcPts val="0"/>
              </a:spcAft>
            </a:pPr>
            <a:endParaRPr lang="en-CA" sz="1800">
              <a:effectLst/>
              <a:highlight>
                <a:srgbClr val="FFFF00"/>
              </a:highlight>
              <a:latin typeface="Arial" panose="020B0604020202020204" pitchFamily="34" charset="0"/>
              <a:ea typeface="Calibri" panose="020F0502020204030204" pitchFamily="34" charset="0"/>
              <a:cs typeface="Calibri" panose="020F0502020204030204" pitchFamily="34" charset="0"/>
            </a:endParaRPr>
          </a:p>
          <a:p>
            <a:endParaRPr lang="en-CA"/>
          </a:p>
        </p:txBody>
      </p:sp>
    </p:spTree>
    <p:extLst>
      <p:ext uri="{BB962C8B-B14F-4D97-AF65-F5344CB8AC3E}">
        <p14:creationId xmlns:p14="http://schemas.microsoft.com/office/powerpoint/2010/main" val="70345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1800">
                <a:latin typeface="Arial"/>
                <a:ea typeface="Calibri" panose="020F0502020204030204" pitchFamily="34" charset="0"/>
                <a:cs typeface="Arial"/>
              </a:rPr>
              <a:t>Please put your answer in the chat...</a:t>
            </a:r>
          </a:p>
          <a:p>
            <a:endParaRPr lang="en-CA" sz="1800">
              <a:latin typeface="Arial"/>
              <a:ea typeface="Calibri" panose="020F0502020204030204" pitchFamily="34" charset="0"/>
              <a:cs typeface="Arial"/>
            </a:endParaRPr>
          </a:p>
          <a:p>
            <a:pPr algn="l"/>
            <a:r>
              <a:rPr lang="en-CA" sz="1800"/>
              <a:t>4. 	In 2022, how many Canadians did the Canadian Red Cross support after they experienced a personal disaster like a house fire or flood?</a:t>
            </a:r>
          </a:p>
          <a:p>
            <a:pPr algn="l"/>
            <a:endParaRPr lang="en-CA" sz="1800"/>
          </a:p>
          <a:p>
            <a:pPr algn="l"/>
            <a:r>
              <a:rPr lang="en-CA" sz="1800" b="1">
                <a:highlight>
                  <a:srgbClr val="FFFF00"/>
                </a:highlight>
              </a:rPr>
              <a:t>A. 45,990</a:t>
            </a:r>
          </a:p>
          <a:p>
            <a:pPr algn="l"/>
            <a:r>
              <a:rPr lang="en-CA" sz="1800"/>
              <a:t>B. 32,743</a:t>
            </a:r>
          </a:p>
          <a:p>
            <a:pPr algn="l"/>
            <a:r>
              <a:rPr lang="en-CA" sz="1800"/>
              <a:t>C. 24,156</a:t>
            </a:r>
          </a:p>
          <a:p>
            <a:pPr algn="l"/>
            <a:r>
              <a:rPr lang="en-CA" sz="1800"/>
              <a:t>D. 16,888</a:t>
            </a:r>
          </a:p>
          <a:p>
            <a:pPr algn="l"/>
            <a:endParaRPr lang="en-CA" sz="1800"/>
          </a:p>
          <a:p>
            <a:r>
              <a:rPr lang="en-CA" sz="1800" b="1"/>
              <a:t>Answer: A. </a:t>
            </a:r>
            <a:r>
              <a:rPr lang="en-CA" sz="1800"/>
              <a:t>Last year</a:t>
            </a:r>
            <a:r>
              <a:rPr lang="en-US" sz="1800"/>
              <a:t>, the Canadian Red Cross supported </a:t>
            </a:r>
            <a:r>
              <a:rPr lang="en-US" sz="1800" b="1"/>
              <a:t>45,990 </a:t>
            </a:r>
            <a:r>
              <a:rPr lang="en-US" sz="1800"/>
              <a:t>Canadians after a personal disaster like a house fire or flood.</a:t>
            </a:r>
          </a:p>
          <a:p>
            <a:endParaRPr lang="en-US" sz="1800"/>
          </a:p>
          <a:p>
            <a:endParaRPr lang="en-CA" sz="1800"/>
          </a:p>
          <a:p>
            <a:pPr marL="0" marR="0">
              <a:spcBef>
                <a:spcPts val="0"/>
              </a:spcBef>
              <a:spcAft>
                <a:spcPts val="0"/>
              </a:spcAft>
            </a:pPr>
            <a:endParaRPr lang="en-CA" sz="1800">
              <a:effectLst/>
              <a:latin typeface="Arial"/>
              <a:ea typeface="Calibri" panose="020F0502020204030204" pitchFamily="34" charset="0"/>
              <a:cs typeface="Arial"/>
            </a:endParaRPr>
          </a:p>
          <a:p>
            <a:pPr marL="457200" marR="0">
              <a:spcBef>
                <a:spcPts val="0"/>
              </a:spcBef>
              <a:spcAft>
                <a:spcPts val="0"/>
              </a:spcAft>
            </a:pPr>
            <a:endParaRPr lang="en-CA" sz="1800">
              <a:effectLst/>
              <a:highlight>
                <a:srgbClr val="FFFF00"/>
              </a:highlight>
              <a:latin typeface="Arial" panose="020B0604020202020204" pitchFamily="34" charset="0"/>
              <a:ea typeface="Calibri" panose="020F0502020204030204" pitchFamily="34" charset="0"/>
              <a:cs typeface="Calibri" panose="020F0502020204030204" pitchFamily="34" charset="0"/>
            </a:endParaRPr>
          </a:p>
          <a:p>
            <a:endParaRPr lang="en-CA"/>
          </a:p>
        </p:txBody>
      </p:sp>
    </p:spTree>
    <p:extLst>
      <p:ext uri="{BB962C8B-B14F-4D97-AF65-F5344CB8AC3E}">
        <p14:creationId xmlns:p14="http://schemas.microsoft.com/office/powerpoint/2010/main" val="3895895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lgn="just" rtl="0">
              <a:lnSpc>
                <a:spcPct val="150000"/>
              </a:lnSpc>
              <a:buFont typeface="Arial" panose="020B0604020202020204" pitchFamily="34" charset="0"/>
              <a:buNone/>
            </a:pPr>
            <a:r>
              <a:rPr lang="en-US" sz="2400" b="0" i="0">
                <a:solidFill>
                  <a:srgbClr val="000000"/>
                </a:solidFill>
                <a:effectLst/>
                <a:latin typeface="Arial"/>
                <a:cs typeface="Arial"/>
              </a:rPr>
              <a:t>As we just learned in the Campaign Trivia, </a:t>
            </a:r>
            <a:r>
              <a:rPr lang="en-CA" sz="2400" b="0" i="0">
                <a:solidFill>
                  <a:srgbClr val="252525"/>
                </a:solidFill>
                <a:effectLst/>
                <a:latin typeface="Arial"/>
                <a:cs typeface="Arial"/>
              </a:rPr>
              <a:t>Walmart Canada’s support of the Canadian Red Cross has been instrumental in our ability as an organization to support families and communities experiencing crisis.</a:t>
            </a:r>
          </a:p>
          <a:p>
            <a:pPr marL="0" indent="0" algn="just" rtl="0">
              <a:lnSpc>
                <a:spcPct val="150000"/>
              </a:lnSpc>
              <a:buFont typeface="Arial" panose="020B0604020202020204" pitchFamily="34" charset="0"/>
              <a:buNone/>
            </a:pPr>
            <a:endParaRPr lang="en-CA" sz="2400" b="0" i="0">
              <a:solidFill>
                <a:srgbClr val="252525"/>
              </a:solidFill>
              <a:effectLst/>
              <a:latin typeface="Arial"/>
              <a:cs typeface="Arial"/>
            </a:endParaRPr>
          </a:p>
          <a:p>
            <a:pPr marL="0" indent="0" algn="just" rtl="0">
              <a:lnSpc>
                <a:spcPct val="150000"/>
              </a:lnSpc>
              <a:buFont typeface="Arial" panose="020B0604020202020204" pitchFamily="34" charset="0"/>
              <a:buNone/>
            </a:pPr>
            <a:r>
              <a:rPr lang="en-US" sz="2400" b="0" i="0">
                <a:solidFill>
                  <a:srgbClr val="000000"/>
                </a:solidFill>
                <a:effectLst/>
                <a:latin typeface="Arial"/>
                <a:cs typeface="Arial"/>
              </a:rPr>
              <a:t>The national goal for this year’s in-store fundraising campaign is </a:t>
            </a:r>
            <a:r>
              <a:rPr lang="en-US" sz="2400" b="1">
                <a:solidFill>
                  <a:srgbClr val="000000"/>
                </a:solidFill>
                <a:latin typeface="Arial"/>
                <a:cs typeface="Arial"/>
              </a:rPr>
              <a:t>$3.5</a:t>
            </a:r>
            <a:r>
              <a:rPr lang="en-US" sz="2400" b="1" i="0">
                <a:solidFill>
                  <a:srgbClr val="000000"/>
                </a:solidFill>
                <a:effectLst/>
                <a:latin typeface="Arial"/>
                <a:cs typeface="Arial"/>
              </a:rPr>
              <a:t> million</a:t>
            </a:r>
            <a:r>
              <a:rPr lang="en-US" sz="2400" b="0" i="0">
                <a:solidFill>
                  <a:srgbClr val="000000"/>
                </a:solidFill>
                <a:effectLst/>
                <a:latin typeface="Arial"/>
                <a:cs typeface="Arial"/>
              </a:rPr>
              <a:t> plus Walmart will ‘kick-start’ the Campaign with a $1M donation.</a:t>
            </a:r>
            <a:r>
              <a:rPr lang="en-US" sz="2400">
                <a:solidFill>
                  <a:srgbClr val="000000"/>
                </a:solidFill>
                <a:latin typeface="Arial"/>
                <a:cs typeface="Arial"/>
              </a:rPr>
              <a:t> With the corporate match, last year our friends at Walmart raised $4.27M and we anticipate another successful Campaign this year thanks to your support as an Ambassador. </a:t>
            </a:r>
            <a:endParaRPr lang="en-CA"/>
          </a:p>
          <a:p>
            <a:pPr marL="342900" marR="0" lvl="0" indent="-342900" algn="just" defTabSz="457200" rtl="0" eaLnBrk="1" fontAlgn="base" latinLnBrk="0" hangingPunct="1">
              <a:lnSpc>
                <a:spcPct val="150000"/>
              </a:lnSpc>
              <a:spcBef>
                <a:spcPts val="0"/>
              </a:spcBef>
              <a:spcAft>
                <a:spcPts val="0"/>
              </a:spcAft>
              <a:buClrTx/>
              <a:buSzTx/>
              <a:buFont typeface="Arial" panose="020B0604020202020204" pitchFamily="34" charset="0"/>
              <a:buChar char="•"/>
              <a:tabLst/>
              <a:defRPr/>
            </a:pPr>
            <a:endParaRPr lang="en-CA" sz="2200" b="0" i="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021134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rtl="0" fontAlgn="base">
              <a:buFont typeface="Arial" panose="020B0604020202020204" pitchFamily="34" charset="0"/>
              <a:buChar char="•"/>
            </a:pPr>
            <a:r>
              <a:rPr lang="en-US" sz="2200" b="0" i="0">
                <a:effectLst/>
                <a:latin typeface="Helvetica Neue"/>
                <a:ea typeface="Helvetica Neue"/>
                <a:cs typeface="Helvetica Neue"/>
                <a:sym typeface="Helvetica Neue"/>
              </a:rPr>
              <a:t>This annual 4-week initiative is an “ask at cash” campaign that is executed at the store level by the Walmart associates and is supported by the management and Market Leaders at Walmart. </a:t>
            </a:r>
          </a:p>
          <a:p>
            <a:pPr marL="342900" indent="-342900" rtl="0" fontAlgn="base">
              <a:buFont typeface="Arial" panose="020B0604020202020204" pitchFamily="34" charset="0"/>
              <a:buChar char="•"/>
            </a:pPr>
            <a:r>
              <a:rPr lang="en-US" sz="2200" b="0" i="0">
                <a:effectLst/>
                <a:latin typeface="Helvetica Neue"/>
                <a:ea typeface="Helvetica Neue"/>
                <a:cs typeface="Helvetica Neue"/>
                <a:sym typeface="Helvetica Neue"/>
              </a:rPr>
              <a:t>When a customer comes through their till, cashiers will ask customers “would you like to support families who need the Red Cross?” If customer says yes, the associate scans the card. Each scan of the icon’s barcode adds $1 to the customer’s bill. If the customer would like to make a larger donation, the cashier will scan the card to equate to the customer’s requested donation amount OR, the cashier can scan the bar code on the info card and input the dollar value of the donation. This is helpful if the customer wishes to donate $5 or $10 dollars or more. </a:t>
            </a:r>
          </a:p>
          <a:p>
            <a:pPr marL="342900" indent="-342900" rtl="0" fontAlgn="base">
              <a:buFont typeface="Arial" panose="020B0604020202020204" pitchFamily="34" charset="0"/>
              <a:buChar char="•"/>
            </a:pPr>
            <a:r>
              <a:rPr lang="en-US" sz="2200" b="0" i="0">
                <a:effectLst/>
                <a:latin typeface="Helvetica Neue"/>
                <a:ea typeface="Helvetica Neue"/>
                <a:cs typeface="Helvetica Neue"/>
                <a:sym typeface="Helvetica Neue"/>
              </a:rPr>
              <a:t>Customers can also donate at the self-checkout kiosks. The customer will be prompted to donate $1, $2, $5, or given the option to decline.  </a:t>
            </a:r>
          </a:p>
          <a:p>
            <a:pPr marL="342900" indent="-342900">
              <a:buFont typeface="Arial" panose="020B0604020202020204" pitchFamily="34" charset="0"/>
              <a:buChar char="•"/>
            </a:pPr>
            <a:r>
              <a:rPr lang="en-US"/>
              <a:t>Most stores also coordinate in-store special activities: popcorn sales, cotton candy, BBQ's – You may be invited to participate in these special activities. If you are not able to make it, please contact your Red Cross Staff Lead to help coordinate.</a:t>
            </a:r>
          </a:p>
          <a:p>
            <a:endParaRPr lang="en-CA"/>
          </a:p>
        </p:txBody>
      </p:sp>
    </p:spTree>
    <p:extLst>
      <p:ext uri="{BB962C8B-B14F-4D97-AF65-F5344CB8AC3E}">
        <p14:creationId xmlns:p14="http://schemas.microsoft.com/office/powerpoint/2010/main" val="4019349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half" idx="1"/>
          </p:nvPr>
        </p:nvSpPr>
        <p:spPr>
          <a:xfrm>
            <a:off x="1778000" y="7073900"/>
            <a:ext cx="20828000" cy="4760963"/>
          </a:xfrm>
          <a:prstGeom prst="rect">
            <a:avLst/>
          </a:prstGeom>
        </p:spPr>
        <p:txBody>
          <a:bodyPr anchor="t">
            <a:noAutofit/>
          </a:bodyPr>
          <a:lstStyle>
            <a:lvl1pPr marL="0" indent="0" algn="ctr">
              <a:spcBef>
                <a:spcPts val="0"/>
              </a:spcBef>
              <a:buSzTx/>
              <a:buNone/>
              <a:defRPr sz="5400"/>
            </a:lvl1pPr>
            <a:lvl2pPr marL="0" indent="228600" algn="ctr">
              <a:spcBef>
                <a:spcPts val="0"/>
              </a:spcBef>
              <a:buSzTx/>
              <a:buNone/>
              <a:defRPr sz="5400"/>
            </a:lvl2pPr>
            <a:lvl3pPr marL="0" indent="457200" algn="ctr">
              <a:spcBef>
                <a:spcPts val="0"/>
              </a:spcBef>
              <a:buSzTx/>
              <a:buNone/>
              <a:defRPr sz="5400"/>
            </a:lvl3pPr>
            <a:lvl4pPr marL="0" indent="685800" algn="ctr">
              <a:spcBef>
                <a:spcPts val="0"/>
              </a:spcBef>
              <a:buSzTx/>
              <a:buNone/>
              <a:defRPr sz="5400"/>
            </a:lvl4pPr>
            <a:lvl5pPr marL="0" indent="91440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0" y="8953500"/>
            <a:ext cx="19621500" cy="584200"/>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14"/>
          </p:nvPr>
        </p:nvSpPr>
        <p:spPr>
          <a:xfrm>
            <a:off x="2387600" y="6076950"/>
            <a:ext cx="19621500" cy="825500"/>
          </a:xfrm>
          <a:prstGeom prst="rect">
            <a:avLst/>
          </a:prstGeom>
        </p:spPr>
        <p:txBody>
          <a:bodyPr>
            <a:spAutoFit/>
          </a:bodyPr>
          <a:lstStyle>
            <a:lvl1pPr marL="0" indent="0" algn="ctr">
              <a:spcBef>
                <a:spcPts val="0"/>
              </a:spcBef>
              <a:buSzTx/>
              <a:buNone/>
              <a:defRPr sz="4800"/>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6264467"/>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D23B5-5930-4845-8743-44DBC9655BAE}"/>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endParaRPr lang="en-CA"/>
          </a:p>
        </p:txBody>
      </p:sp>
      <p:sp>
        <p:nvSpPr>
          <p:cNvPr id="3" name="Subtitle 2">
            <a:extLst>
              <a:ext uri="{FF2B5EF4-FFF2-40B4-BE49-F238E27FC236}">
                <a16:creationId xmlns:a16="http://schemas.microsoft.com/office/drawing/2014/main" id="{22A9F935-88DE-4386-931D-37005824D758}"/>
              </a:ext>
            </a:extLst>
          </p:cNvPr>
          <p:cNvSpPr>
            <a:spLocks noGrp="1"/>
          </p:cNvSpPr>
          <p:nvPr>
            <p:ph type="subTitle" idx="1"/>
          </p:nvPr>
        </p:nvSpPr>
        <p:spPr>
          <a:xfrm>
            <a:off x="3048000" y="7204076"/>
            <a:ext cx="18288000" cy="3311524"/>
          </a:xfrm>
        </p:spPr>
        <p:txBody>
          <a:bodyPr/>
          <a:lstStyle>
            <a:lvl1pPr marL="0" indent="0" algn="ctr">
              <a:buNone/>
              <a:defRPr sz="4800"/>
            </a:lvl1pPr>
            <a:lvl2pPr marL="914377" indent="0" algn="ctr">
              <a:buNone/>
              <a:defRPr sz="4000"/>
            </a:lvl2pPr>
            <a:lvl3pPr marL="1828754" indent="0" algn="ctr">
              <a:buNone/>
              <a:defRPr sz="3600"/>
            </a:lvl3pPr>
            <a:lvl4pPr marL="2743131" indent="0" algn="ctr">
              <a:buNone/>
              <a:defRPr sz="3200"/>
            </a:lvl4pPr>
            <a:lvl5pPr marL="3657509" indent="0" algn="ctr">
              <a:buNone/>
              <a:defRPr sz="3200"/>
            </a:lvl5pPr>
            <a:lvl6pPr marL="4571886" indent="0" algn="ctr">
              <a:buNone/>
              <a:defRPr sz="3200"/>
            </a:lvl6pPr>
            <a:lvl7pPr marL="5486263" indent="0" algn="ctr">
              <a:buNone/>
              <a:defRPr sz="3200"/>
            </a:lvl7pPr>
            <a:lvl8pPr marL="6400640" indent="0" algn="ctr">
              <a:buNone/>
              <a:defRPr sz="3200"/>
            </a:lvl8pPr>
            <a:lvl9pPr marL="7315017" indent="0" algn="ctr">
              <a:buNone/>
              <a:defRPr sz="32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1F807F13-F8A8-46D3-AFCD-27E43686E3CD}"/>
              </a:ext>
            </a:extLst>
          </p:cNvPr>
          <p:cNvSpPr>
            <a:spLocks noGrp="1"/>
          </p:cNvSpPr>
          <p:nvPr>
            <p:ph type="dt" sz="half" idx="10"/>
          </p:nvPr>
        </p:nvSpPr>
        <p:spPr/>
        <p:txBody>
          <a:bodyPr/>
          <a:lstStyle/>
          <a:p>
            <a:fld id="{9F83C5F0-762E-4766-BF51-B42BB28AE222}" type="datetimeFigureOut">
              <a:rPr lang="en-CA" smtClean="0"/>
              <a:t>2023-06-20</a:t>
            </a:fld>
            <a:endParaRPr lang="en-CA"/>
          </a:p>
        </p:txBody>
      </p:sp>
      <p:sp>
        <p:nvSpPr>
          <p:cNvPr id="5" name="Footer Placeholder 4">
            <a:extLst>
              <a:ext uri="{FF2B5EF4-FFF2-40B4-BE49-F238E27FC236}">
                <a16:creationId xmlns:a16="http://schemas.microsoft.com/office/drawing/2014/main" id="{5F717964-08E2-461E-B200-B044D8C8662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1B43695-615E-4049-B143-8EF36E1E2722}"/>
              </a:ext>
            </a:extLst>
          </p:cNvPr>
          <p:cNvSpPr>
            <a:spLocks noGrp="1"/>
          </p:cNvSpPr>
          <p:nvPr>
            <p:ph type="sldNum" sz="quarter" idx="12"/>
          </p:nvPr>
        </p:nvSpPr>
        <p:spPr/>
        <p:txBody>
          <a:bodyPr/>
          <a:lstStyle/>
          <a:p>
            <a:fld id="{380E309A-65A7-4451-9C80-97FB30CD61D3}" type="slidenum">
              <a:rPr lang="en-CA" smtClean="0"/>
              <a:t>‹#›</a:t>
            </a:fld>
            <a:endParaRPr lang="en-CA"/>
          </a:p>
        </p:txBody>
      </p:sp>
    </p:spTree>
    <p:extLst>
      <p:ext uri="{BB962C8B-B14F-4D97-AF65-F5344CB8AC3E}">
        <p14:creationId xmlns:p14="http://schemas.microsoft.com/office/powerpoint/2010/main" val="37405613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92D46-1F04-4D4C-BDC8-055D3BC897A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288893B-4310-4893-9427-630003C602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DD16EFB-97CB-484C-8954-2213016966D1}"/>
              </a:ext>
            </a:extLst>
          </p:cNvPr>
          <p:cNvSpPr>
            <a:spLocks noGrp="1"/>
          </p:cNvSpPr>
          <p:nvPr>
            <p:ph type="dt" sz="half" idx="10"/>
          </p:nvPr>
        </p:nvSpPr>
        <p:spPr/>
        <p:txBody>
          <a:bodyPr/>
          <a:lstStyle/>
          <a:p>
            <a:fld id="{9F83C5F0-762E-4766-BF51-B42BB28AE222}" type="datetimeFigureOut">
              <a:rPr lang="en-CA" smtClean="0"/>
              <a:t>2023-06-20</a:t>
            </a:fld>
            <a:endParaRPr lang="en-CA"/>
          </a:p>
        </p:txBody>
      </p:sp>
      <p:sp>
        <p:nvSpPr>
          <p:cNvPr id="5" name="Footer Placeholder 4">
            <a:extLst>
              <a:ext uri="{FF2B5EF4-FFF2-40B4-BE49-F238E27FC236}">
                <a16:creationId xmlns:a16="http://schemas.microsoft.com/office/drawing/2014/main" id="{B656CFA7-8BCE-4450-BEE9-C23C7DFBE54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2B22439-03A5-40FE-9A4A-58AC6A1A030B}"/>
              </a:ext>
            </a:extLst>
          </p:cNvPr>
          <p:cNvSpPr>
            <a:spLocks noGrp="1"/>
          </p:cNvSpPr>
          <p:nvPr>
            <p:ph type="sldNum" sz="quarter" idx="12"/>
          </p:nvPr>
        </p:nvSpPr>
        <p:spPr/>
        <p:txBody>
          <a:bodyPr/>
          <a:lstStyle/>
          <a:p>
            <a:fld id="{380E309A-65A7-4451-9C80-97FB30CD61D3}" type="slidenum">
              <a:rPr lang="en-CA" smtClean="0"/>
              <a:t>‹#›</a:t>
            </a:fld>
            <a:endParaRPr lang="en-CA"/>
          </a:p>
        </p:txBody>
      </p:sp>
    </p:spTree>
    <p:extLst>
      <p:ext uri="{BB962C8B-B14F-4D97-AF65-F5344CB8AC3E}">
        <p14:creationId xmlns:p14="http://schemas.microsoft.com/office/powerpoint/2010/main" val="34255347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9668A-9294-4350-81E4-ADDFB4DB70A8}"/>
              </a:ext>
            </a:extLst>
          </p:cNvPr>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C50CCA28-D655-459B-86D5-FA75D1DBBDA3}"/>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377" indent="0">
              <a:buNone/>
              <a:defRPr sz="4000">
                <a:solidFill>
                  <a:schemeClr val="tx1">
                    <a:tint val="75000"/>
                  </a:schemeClr>
                </a:solidFill>
              </a:defRPr>
            </a:lvl2pPr>
            <a:lvl3pPr marL="1828754" indent="0">
              <a:buNone/>
              <a:defRPr sz="3600">
                <a:solidFill>
                  <a:schemeClr val="tx1">
                    <a:tint val="75000"/>
                  </a:schemeClr>
                </a:solidFill>
              </a:defRPr>
            </a:lvl3pPr>
            <a:lvl4pPr marL="2743131" indent="0">
              <a:buNone/>
              <a:defRPr sz="3200">
                <a:solidFill>
                  <a:schemeClr val="tx1">
                    <a:tint val="75000"/>
                  </a:schemeClr>
                </a:solidFill>
              </a:defRPr>
            </a:lvl4pPr>
            <a:lvl5pPr marL="3657509" indent="0">
              <a:buNone/>
              <a:defRPr sz="3200">
                <a:solidFill>
                  <a:schemeClr val="tx1">
                    <a:tint val="75000"/>
                  </a:schemeClr>
                </a:solidFill>
              </a:defRPr>
            </a:lvl5pPr>
            <a:lvl6pPr marL="4571886" indent="0">
              <a:buNone/>
              <a:defRPr sz="3200">
                <a:solidFill>
                  <a:schemeClr val="tx1">
                    <a:tint val="75000"/>
                  </a:schemeClr>
                </a:solidFill>
              </a:defRPr>
            </a:lvl6pPr>
            <a:lvl7pPr marL="5486263" indent="0">
              <a:buNone/>
              <a:defRPr sz="3200">
                <a:solidFill>
                  <a:schemeClr val="tx1">
                    <a:tint val="75000"/>
                  </a:schemeClr>
                </a:solidFill>
              </a:defRPr>
            </a:lvl7pPr>
            <a:lvl8pPr marL="6400640" indent="0">
              <a:buNone/>
              <a:defRPr sz="3200">
                <a:solidFill>
                  <a:schemeClr val="tx1">
                    <a:tint val="75000"/>
                  </a:schemeClr>
                </a:solidFill>
              </a:defRPr>
            </a:lvl8pPr>
            <a:lvl9pPr marL="7315017"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6B630C-B374-4E98-B75A-1A827C5EF9A0}"/>
              </a:ext>
            </a:extLst>
          </p:cNvPr>
          <p:cNvSpPr>
            <a:spLocks noGrp="1"/>
          </p:cNvSpPr>
          <p:nvPr>
            <p:ph type="dt" sz="half" idx="10"/>
          </p:nvPr>
        </p:nvSpPr>
        <p:spPr/>
        <p:txBody>
          <a:bodyPr/>
          <a:lstStyle/>
          <a:p>
            <a:fld id="{9F83C5F0-762E-4766-BF51-B42BB28AE222}" type="datetimeFigureOut">
              <a:rPr lang="en-CA" smtClean="0"/>
              <a:t>2023-06-20</a:t>
            </a:fld>
            <a:endParaRPr lang="en-CA"/>
          </a:p>
        </p:txBody>
      </p:sp>
      <p:sp>
        <p:nvSpPr>
          <p:cNvPr id="5" name="Footer Placeholder 4">
            <a:extLst>
              <a:ext uri="{FF2B5EF4-FFF2-40B4-BE49-F238E27FC236}">
                <a16:creationId xmlns:a16="http://schemas.microsoft.com/office/drawing/2014/main" id="{06F516B8-4061-482A-8962-25F60195060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F5DD333-5718-48A8-92BF-EAFECCE33D63}"/>
              </a:ext>
            </a:extLst>
          </p:cNvPr>
          <p:cNvSpPr>
            <a:spLocks noGrp="1"/>
          </p:cNvSpPr>
          <p:nvPr>
            <p:ph type="sldNum" sz="quarter" idx="12"/>
          </p:nvPr>
        </p:nvSpPr>
        <p:spPr/>
        <p:txBody>
          <a:bodyPr/>
          <a:lstStyle/>
          <a:p>
            <a:fld id="{380E309A-65A7-4451-9C80-97FB30CD61D3}" type="slidenum">
              <a:rPr lang="en-CA" smtClean="0"/>
              <a:t>‹#›</a:t>
            </a:fld>
            <a:endParaRPr lang="en-CA"/>
          </a:p>
        </p:txBody>
      </p:sp>
    </p:spTree>
    <p:extLst>
      <p:ext uri="{BB962C8B-B14F-4D97-AF65-F5344CB8AC3E}">
        <p14:creationId xmlns:p14="http://schemas.microsoft.com/office/powerpoint/2010/main" val="2561205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A1AA1-F9FA-4FAC-87EC-8FE6702B46B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85C44C08-EECF-4E84-988D-1E814142D13F}"/>
              </a:ext>
            </a:extLst>
          </p:cNvPr>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EA766B20-D9FC-4E7E-8187-12007EBE17CD}"/>
              </a:ext>
            </a:extLst>
          </p:cNvPr>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8CC77852-11A5-4649-BFB8-2DACD76E33DC}"/>
              </a:ext>
            </a:extLst>
          </p:cNvPr>
          <p:cNvSpPr>
            <a:spLocks noGrp="1"/>
          </p:cNvSpPr>
          <p:nvPr>
            <p:ph type="dt" sz="half" idx="10"/>
          </p:nvPr>
        </p:nvSpPr>
        <p:spPr/>
        <p:txBody>
          <a:bodyPr/>
          <a:lstStyle/>
          <a:p>
            <a:fld id="{9F83C5F0-762E-4766-BF51-B42BB28AE222}" type="datetimeFigureOut">
              <a:rPr lang="en-CA" smtClean="0"/>
              <a:t>2023-06-20</a:t>
            </a:fld>
            <a:endParaRPr lang="en-CA"/>
          </a:p>
        </p:txBody>
      </p:sp>
      <p:sp>
        <p:nvSpPr>
          <p:cNvPr id="6" name="Footer Placeholder 5">
            <a:extLst>
              <a:ext uri="{FF2B5EF4-FFF2-40B4-BE49-F238E27FC236}">
                <a16:creationId xmlns:a16="http://schemas.microsoft.com/office/drawing/2014/main" id="{F5007CF7-B6A5-4A24-B6BE-7AE78DD868DD}"/>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7846B343-4A74-426B-A1D2-6E9FC651CE65}"/>
              </a:ext>
            </a:extLst>
          </p:cNvPr>
          <p:cNvSpPr>
            <a:spLocks noGrp="1"/>
          </p:cNvSpPr>
          <p:nvPr>
            <p:ph type="sldNum" sz="quarter" idx="12"/>
          </p:nvPr>
        </p:nvSpPr>
        <p:spPr/>
        <p:txBody>
          <a:bodyPr/>
          <a:lstStyle/>
          <a:p>
            <a:fld id="{380E309A-65A7-4451-9C80-97FB30CD61D3}" type="slidenum">
              <a:rPr lang="en-CA" smtClean="0"/>
              <a:t>‹#›</a:t>
            </a:fld>
            <a:endParaRPr lang="en-CA"/>
          </a:p>
        </p:txBody>
      </p:sp>
    </p:spTree>
    <p:extLst>
      <p:ext uri="{BB962C8B-B14F-4D97-AF65-F5344CB8AC3E}">
        <p14:creationId xmlns:p14="http://schemas.microsoft.com/office/powerpoint/2010/main" val="28691494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0F887-0CE1-427B-9709-AB912456674A}"/>
              </a:ext>
            </a:extLst>
          </p:cNvPr>
          <p:cNvSpPr>
            <a:spLocks noGrp="1"/>
          </p:cNvSpPr>
          <p:nvPr>
            <p:ph type="title"/>
          </p:nvPr>
        </p:nvSpPr>
        <p:spPr>
          <a:xfrm>
            <a:off x="1679576" y="730251"/>
            <a:ext cx="21031200" cy="2651126"/>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7B9BE02-A8F8-45F6-BFE1-6E09792140E7}"/>
              </a:ext>
            </a:extLst>
          </p:cNvPr>
          <p:cNvSpPr>
            <a:spLocks noGrp="1"/>
          </p:cNvSpPr>
          <p:nvPr>
            <p:ph type="body" idx="1"/>
          </p:nvPr>
        </p:nvSpPr>
        <p:spPr>
          <a:xfrm>
            <a:off x="1679578" y="3362326"/>
            <a:ext cx="10315575" cy="1647824"/>
          </a:xfrm>
        </p:spPr>
        <p:txBody>
          <a:bodyPr anchor="b"/>
          <a:lstStyle>
            <a:lvl1pPr marL="0" indent="0">
              <a:buNone/>
              <a:defRPr sz="4800" b="1"/>
            </a:lvl1pPr>
            <a:lvl2pPr marL="914377" indent="0">
              <a:buNone/>
              <a:defRPr sz="4000" b="1"/>
            </a:lvl2pPr>
            <a:lvl3pPr marL="1828754" indent="0">
              <a:buNone/>
              <a:defRPr sz="3600" b="1"/>
            </a:lvl3pPr>
            <a:lvl4pPr marL="2743131" indent="0">
              <a:buNone/>
              <a:defRPr sz="3200" b="1"/>
            </a:lvl4pPr>
            <a:lvl5pPr marL="3657509" indent="0">
              <a:buNone/>
              <a:defRPr sz="3200" b="1"/>
            </a:lvl5pPr>
            <a:lvl6pPr marL="4571886" indent="0">
              <a:buNone/>
              <a:defRPr sz="3200" b="1"/>
            </a:lvl6pPr>
            <a:lvl7pPr marL="5486263" indent="0">
              <a:buNone/>
              <a:defRPr sz="3200" b="1"/>
            </a:lvl7pPr>
            <a:lvl8pPr marL="6400640" indent="0">
              <a:buNone/>
              <a:defRPr sz="3200" b="1"/>
            </a:lvl8pPr>
            <a:lvl9pPr marL="7315017"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AF5C9F52-9F0D-4C81-AB2D-F4530F452E5E}"/>
              </a:ext>
            </a:extLst>
          </p:cNvPr>
          <p:cNvSpPr>
            <a:spLocks noGrp="1"/>
          </p:cNvSpPr>
          <p:nvPr>
            <p:ph sz="half" idx="2"/>
          </p:nvPr>
        </p:nvSpPr>
        <p:spPr>
          <a:xfrm>
            <a:off x="1679578" y="5010150"/>
            <a:ext cx="10315575"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9E87AAD3-7E24-4E2F-B978-B8548C750D89}"/>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377" indent="0">
              <a:buNone/>
              <a:defRPr sz="4000" b="1"/>
            </a:lvl2pPr>
            <a:lvl3pPr marL="1828754" indent="0">
              <a:buNone/>
              <a:defRPr sz="3600" b="1"/>
            </a:lvl3pPr>
            <a:lvl4pPr marL="2743131" indent="0">
              <a:buNone/>
              <a:defRPr sz="3200" b="1"/>
            </a:lvl4pPr>
            <a:lvl5pPr marL="3657509" indent="0">
              <a:buNone/>
              <a:defRPr sz="3200" b="1"/>
            </a:lvl5pPr>
            <a:lvl6pPr marL="4571886" indent="0">
              <a:buNone/>
              <a:defRPr sz="3200" b="1"/>
            </a:lvl6pPr>
            <a:lvl7pPr marL="5486263" indent="0">
              <a:buNone/>
              <a:defRPr sz="3200" b="1"/>
            </a:lvl7pPr>
            <a:lvl8pPr marL="6400640" indent="0">
              <a:buNone/>
              <a:defRPr sz="3200" b="1"/>
            </a:lvl8pPr>
            <a:lvl9pPr marL="7315017"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93FB4285-F645-4071-9C9D-451436BAE1ED}"/>
              </a:ext>
            </a:extLst>
          </p:cNvPr>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436245A3-5A40-4378-A9C5-B44DBB671982}"/>
              </a:ext>
            </a:extLst>
          </p:cNvPr>
          <p:cNvSpPr>
            <a:spLocks noGrp="1"/>
          </p:cNvSpPr>
          <p:nvPr>
            <p:ph type="dt" sz="half" idx="10"/>
          </p:nvPr>
        </p:nvSpPr>
        <p:spPr/>
        <p:txBody>
          <a:bodyPr/>
          <a:lstStyle/>
          <a:p>
            <a:fld id="{9F83C5F0-762E-4766-BF51-B42BB28AE222}" type="datetimeFigureOut">
              <a:rPr lang="en-CA" smtClean="0"/>
              <a:t>2023-06-20</a:t>
            </a:fld>
            <a:endParaRPr lang="en-CA"/>
          </a:p>
        </p:txBody>
      </p:sp>
      <p:sp>
        <p:nvSpPr>
          <p:cNvPr id="8" name="Footer Placeholder 7">
            <a:extLst>
              <a:ext uri="{FF2B5EF4-FFF2-40B4-BE49-F238E27FC236}">
                <a16:creationId xmlns:a16="http://schemas.microsoft.com/office/drawing/2014/main" id="{BE4D8624-D2A9-48CA-85A4-935E0EF6861A}"/>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B50F79B8-6BD9-45D6-8198-BBA2248D6C39}"/>
              </a:ext>
            </a:extLst>
          </p:cNvPr>
          <p:cNvSpPr>
            <a:spLocks noGrp="1"/>
          </p:cNvSpPr>
          <p:nvPr>
            <p:ph type="sldNum" sz="quarter" idx="12"/>
          </p:nvPr>
        </p:nvSpPr>
        <p:spPr/>
        <p:txBody>
          <a:bodyPr/>
          <a:lstStyle/>
          <a:p>
            <a:fld id="{380E309A-65A7-4451-9C80-97FB30CD61D3}" type="slidenum">
              <a:rPr lang="en-CA" smtClean="0"/>
              <a:t>‹#›</a:t>
            </a:fld>
            <a:endParaRPr lang="en-CA"/>
          </a:p>
        </p:txBody>
      </p:sp>
    </p:spTree>
    <p:extLst>
      <p:ext uri="{BB962C8B-B14F-4D97-AF65-F5344CB8AC3E}">
        <p14:creationId xmlns:p14="http://schemas.microsoft.com/office/powerpoint/2010/main" val="15216426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42C8F-94F9-45CA-B116-4CDBF4564561}"/>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628580AB-C4F7-4874-91D3-9227197F540C}"/>
              </a:ext>
            </a:extLst>
          </p:cNvPr>
          <p:cNvSpPr>
            <a:spLocks noGrp="1"/>
          </p:cNvSpPr>
          <p:nvPr>
            <p:ph type="dt" sz="half" idx="10"/>
          </p:nvPr>
        </p:nvSpPr>
        <p:spPr/>
        <p:txBody>
          <a:bodyPr/>
          <a:lstStyle/>
          <a:p>
            <a:fld id="{9F83C5F0-762E-4766-BF51-B42BB28AE222}" type="datetimeFigureOut">
              <a:rPr lang="en-CA" smtClean="0"/>
              <a:t>2023-06-20</a:t>
            </a:fld>
            <a:endParaRPr lang="en-CA"/>
          </a:p>
        </p:txBody>
      </p:sp>
      <p:sp>
        <p:nvSpPr>
          <p:cNvPr id="4" name="Footer Placeholder 3">
            <a:extLst>
              <a:ext uri="{FF2B5EF4-FFF2-40B4-BE49-F238E27FC236}">
                <a16:creationId xmlns:a16="http://schemas.microsoft.com/office/drawing/2014/main" id="{C7311868-04B9-4E40-B87B-8E16997CECC4}"/>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B14ABB64-11BE-42C1-AE8D-CA0290F723BF}"/>
              </a:ext>
            </a:extLst>
          </p:cNvPr>
          <p:cNvSpPr>
            <a:spLocks noGrp="1"/>
          </p:cNvSpPr>
          <p:nvPr>
            <p:ph type="sldNum" sz="quarter" idx="12"/>
          </p:nvPr>
        </p:nvSpPr>
        <p:spPr/>
        <p:txBody>
          <a:bodyPr/>
          <a:lstStyle/>
          <a:p>
            <a:fld id="{380E309A-65A7-4451-9C80-97FB30CD61D3}" type="slidenum">
              <a:rPr lang="en-CA" smtClean="0"/>
              <a:t>‹#›</a:t>
            </a:fld>
            <a:endParaRPr lang="en-CA"/>
          </a:p>
        </p:txBody>
      </p:sp>
    </p:spTree>
    <p:extLst>
      <p:ext uri="{BB962C8B-B14F-4D97-AF65-F5344CB8AC3E}">
        <p14:creationId xmlns:p14="http://schemas.microsoft.com/office/powerpoint/2010/main" val="8223194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3A1E2B-9E9D-440A-95F7-F5555A4F4297}"/>
              </a:ext>
            </a:extLst>
          </p:cNvPr>
          <p:cNvSpPr>
            <a:spLocks noGrp="1"/>
          </p:cNvSpPr>
          <p:nvPr>
            <p:ph type="dt" sz="half" idx="10"/>
          </p:nvPr>
        </p:nvSpPr>
        <p:spPr/>
        <p:txBody>
          <a:bodyPr/>
          <a:lstStyle/>
          <a:p>
            <a:fld id="{9F83C5F0-762E-4766-BF51-B42BB28AE222}" type="datetimeFigureOut">
              <a:rPr lang="en-CA" smtClean="0"/>
              <a:t>2023-06-20</a:t>
            </a:fld>
            <a:endParaRPr lang="en-CA"/>
          </a:p>
        </p:txBody>
      </p:sp>
      <p:sp>
        <p:nvSpPr>
          <p:cNvPr id="3" name="Footer Placeholder 2">
            <a:extLst>
              <a:ext uri="{FF2B5EF4-FFF2-40B4-BE49-F238E27FC236}">
                <a16:creationId xmlns:a16="http://schemas.microsoft.com/office/drawing/2014/main" id="{E81D1E21-B0DB-4D08-9E3E-068746360F50}"/>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C648424D-52B3-4DE2-8FF6-F14048A6802E}"/>
              </a:ext>
            </a:extLst>
          </p:cNvPr>
          <p:cNvSpPr>
            <a:spLocks noGrp="1"/>
          </p:cNvSpPr>
          <p:nvPr>
            <p:ph type="sldNum" sz="quarter" idx="12"/>
          </p:nvPr>
        </p:nvSpPr>
        <p:spPr/>
        <p:txBody>
          <a:bodyPr/>
          <a:lstStyle/>
          <a:p>
            <a:fld id="{380E309A-65A7-4451-9C80-97FB30CD61D3}" type="slidenum">
              <a:rPr lang="en-CA" smtClean="0"/>
              <a:t>‹#›</a:t>
            </a:fld>
            <a:endParaRPr lang="en-CA"/>
          </a:p>
        </p:txBody>
      </p:sp>
    </p:spTree>
    <p:extLst>
      <p:ext uri="{BB962C8B-B14F-4D97-AF65-F5344CB8AC3E}">
        <p14:creationId xmlns:p14="http://schemas.microsoft.com/office/powerpoint/2010/main" val="4198527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3124200" y="-38100"/>
            <a:ext cx="18135600" cy="12096698"/>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p>
            <a:r>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noAutofit/>
          </a:bodyPr>
          <a:lstStyle>
            <a:lvl1pPr marL="0" indent="0" algn="ctr">
              <a:spcBef>
                <a:spcPts val="0"/>
              </a:spcBef>
              <a:buSzTx/>
              <a:buNone/>
              <a:defRPr sz="5400"/>
            </a:lvl1pPr>
            <a:lvl2pPr marL="0" indent="228600" algn="ctr">
              <a:spcBef>
                <a:spcPts val="0"/>
              </a:spcBef>
              <a:buSzTx/>
              <a:buNone/>
              <a:defRPr sz="5400"/>
            </a:lvl2pPr>
            <a:lvl3pPr marL="0" indent="457200" algn="ctr">
              <a:spcBef>
                <a:spcPts val="0"/>
              </a:spcBef>
              <a:buSzTx/>
              <a:buNone/>
              <a:defRPr sz="5400"/>
            </a:lvl3pPr>
            <a:lvl4pPr marL="0" indent="685800" algn="ctr">
              <a:spcBef>
                <a:spcPts val="0"/>
              </a:spcBef>
              <a:buSzTx/>
              <a:buNone/>
              <a:defRPr sz="5400"/>
            </a:lvl4pPr>
            <a:lvl5pPr marL="0" indent="91440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06B78-BD21-4652-93A7-6A6B5D1825BD}"/>
              </a:ext>
            </a:extLst>
          </p:cNvPr>
          <p:cNvSpPr>
            <a:spLocks noGrp="1"/>
          </p:cNvSpPr>
          <p:nvPr>
            <p:ph type="title"/>
          </p:nvPr>
        </p:nvSpPr>
        <p:spPr>
          <a:xfrm>
            <a:off x="1679577" y="914400"/>
            <a:ext cx="7864475" cy="3200400"/>
          </a:xfrm>
        </p:spPr>
        <p:txBody>
          <a:bodyPr anchor="b"/>
          <a:lstStyle>
            <a:lvl1pPr>
              <a:defRPr sz="64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A5359716-0AA1-4B5C-A46A-B12502EAE79A}"/>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6CD3E86E-F094-40C2-9710-E083A930E04B}"/>
              </a:ext>
            </a:extLst>
          </p:cNvPr>
          <p:cNvSpPr>
            <a:spLocks noGrp="1"/>
          </p:cNvSpPr>
          <p:nvPr>
            <p:ph type="body" sz="half" idx="2"/>
          </p:nvPr>
        </p:nvSpPr>
        <p:spPr>
          <a:xfrm>
            <a:off x="1679577" y="4114800"/>
            <a:ext cx="7864475" cy="7623176"/>
          </a:xfrm>
        </p:spPr>
        <p:txBody>
          <a:bodyPr/>
          <a:lstStyle>
            <a:lvl1pPr marL="0" indent="0">
              <a:buNone/>
              <a:defRPr sz="3200"/>
            </a:lvl1pPr>
            <a:lvl2pPr marL="914377" indent="0">
              <a:buNone/>
              <a:defRPr sz="2800"/>
            </a:lvl2pPr>
            <a:lvl3pPr marL="1828754" indent="0">
              <a:buNone/>
              <a:defRPr sz="2400"/>
            </a:lvl3pPr>
            <a:lvl4pPr marL="2743131" indent="0">
              <a:buNone/>
              <a:defRPr sz="2000"/>
            </a:lvl4pPr>
            <a:lvl5pPr marL="3657509" indent="0">
              <a:buNone/>
              <a:defRPr sz="2000"/>
            </a:lvl5pPr>
            <a:lvl6pPr marL="4571886" indent="0">
              <a:buNone/>
              <a:defRPr sz="2000"/>
            </a:lvl6pPr>
            <a:lvl7pPr marL="5486263" indent="0">
              <a:buNone/>
              <a:defRPr sz="2000"/>
            </a:lvl7pPr>
            <a:lvl8pPr marL="6400640" indent="0">
              <a:buNone/>
              <a:defRPr sz="2000"/>
            </a:lvl8pPr>
            <a:lvl9pPr marL="7315017"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D0899648-048C-4D1A-837A-2E3574CC6211}"/>
              </a:ext>
            </a:extLst>
          </p:cNvPr>
          <p:cNvSpPr>
            <a:spLocks noGrp="1"/>
          </p:cNvSpPr>
          <p:nvPr>
            <p:ph type="dt" sz="half" idx="10"/>
          </p:nvPr>
        </p:nvSpPr>
        <p:spPr/>
        <p:txBody>
          <a:bodyPr/>
          <a:lstStyle/>
          <a:p>
            <a:fld id="{9F83C5F0-762E-4766-BF51-B42BB28AE222}" type="datetimeFigureOut">
              <a:rPr lang="en-CA" smtClean="0"/>
              <a:t>2023-06-20</a:t>
            </a:fld>
            <a:endParaRPr lang="en-CA"/>
          </a:p>
        </p:txBody>
      </p:sp>
      <p:sp>
        <p:nvSpPr>
          <p:cNvPr id="6" name="Footer Placeholder 5">
            <a:extLst>
              <a:ext uri="{FF2B5EF4-FFF2-40B4-BE49-F238E27FC236}">
                <a16:creationId xmlns:a16="http://schemas.microsoft.com/office/drawing/2014/main" id="{79B7BB18-E8A1-483C-9089-FCB468D52ED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EA5D599-0356-475B-B8EC-6CF3FC9002C4}"/>
              </a:ext>
            </a:extLst>
          </p:cNvPr>
          <p:cNvSpPr>
            <a:spLocks noGrp="1"/>
          </p:cNvSpPr>
          <p:nvPr>
            <p:ph type="sldNum" sz="quarter" idx="12"/>
          </p:nvPr>
        </p:nvSpPr>
        <p:spPr/>
        <p:txBody>
          <a:bodyPr/>
          <a:lstStyle/>
          <a:p>
            <a:fld id="{380E309A-65A7-4451-9C80-97FB30CD61D3}" type="slidenum">
              <a:rPr lang="en-CA" smtClean="0"/>
              <a:t>‹#›</a:t>
            </a:fld>
            <a:endParaRPr lang="en-CA"/>
          </a:p>
        </p:txBody>
      </p:sp>
    </p:spTree>
    <p:extLst>
      <p:ext uri="{BB962C8B-B14F-4D97-AF65-F5344CB8AC3E}">
        <p14:creationId xmlns:p14="http://schemas.microsoft.com/office/powerpoint/2010/main" val="2993715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798C7-B8EC-47DC-984E-19DCEEAA8E0D}"/>
              </a:ext>
            </a:extLst>
          </p:cNvPr>
          <p:cNvSpPr>
            <a:spLocks noGrp="1"/>
          </p:cNvSpPr>
          <p:nvPr>
            <p:ph type="title"/>
          </p:nvPr>
        </p:nvSpPr>
        <p:spPr>
          <a:xfrm>
            <a:off x="1679577" y="914400"/>
            <a:ext cx="7864475" cy="3200400"/>
          </a:xfrm>
          <a:solidFill>
            <a:srgbClr val="0070C0"/>
          </a:solidFill>
        </p:spPr>
        <p:txBody>
          <a:bodyPr anchor="b"/>
          <a:lstStyle>
            <a:lvl1pPr>
              <a:defRPr sz="64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0A9634B6-7798-40E5-ABD2-7BB9E3A34744}"/>
              </a:ext>
            </a:extLst>
          </p:cNvPr>
          <p:cNvSpPr>
            <a:spLocks noGrp="1"/>
          </p:cNvSpPr>
          <p:nvPr>
            <p:ph type="pic" idx="1"/>
          </p:nvPr>
        </p:nvSpPr>
        <p:spPr>
          <a:xfrm>
            <a:off x="10366376" y="1974851"/>
            <a:ext cx="12344400" cy="9747250"/>
          </a:xfrm>
        </p:spPr>
        <p:txBody>
          <a:bodyPr/>
          <a:lstStyle>
            <a:lvl1pPr marL="0" indent="0">
              <a:buNone/>
              <a:defRPr sz="6400"/>
            </a:lvl1pPr>
            <a:lvl2pPr marL="914377" indent="0">
              <a:buNone/>
              <a:defRPr sz="5600"/>
            </a:lvl2pPr>
            <a:lvl3pPr marL="1828754" indent="0">
              <a:buNone/>
              <a:defRPr sz="4800"/>
            </a:lvl3pPr>
            <a:lvl4pPr marL="2743131" indent="0">
              <a:buNone/>
              <a:defRPr sz="4000"/>
            </a:lvl4pPr>
            <a:lvl5pPr marL="3657509" indent="0">
              <a:buNone/>
              <a:defRPr sz="4000"/>
            </a:lvl5pPr>
            <a:lvl6pPr marL="4571886" indent="0">
              <a:buNone/>
              <a:defRPr sz="4000"/>
            </a:lvl6pPr>
            <a:lvl7pPr marL="5486263" indent="0">
              <a:buNone/>
              <a:defRPr sz="4000"/>
            </a:lvl7pPr>
            <a:lvl8pPr marL="6400640" indent="0">
              <a:buNone/>
              <a:defRPr sz="4000"/>
            </a:lvl8pPr>
            <a:lvl9pPr marL="7315017" indent="0">
              <a:buNone/>
              <a:defRPr sz="4000"/>
            </a:lvl9pPr>
          </a:lstStyle>
          <a:p>
            <a:endParaRPr lang="en-CA"/>
          </a:p>
        </p:txBody>
      </p:sp>
      <p:sp>
        <p:nvSpPr>
          <p:cNvPr id="4" name="Text Placeholder 3">
            <a:extLst>
              <a:ext uri="{FF2B5EF4-FFF2-40B4-BE49-F238E27FC236}">
                <a16:creationId xmlns:a16="http://schemas.microsoft.com/office/drawing/2014/main" id="{1D910E43-B5E2-4138-A1CC-0298BEC61AE8}"/>
              </a:ext>
            </a:extLst>
          </p:cNvPr>
          <p:cNvSpPr>
            <a:spLocks noGrp="1"/>
          </p:cNvSpPr>
          <p:nvPr>
            <p:ph type="body" sz="half" idx="2"/>
          </p:nvPr>
        </p:nvSpPr>
        <p:spPr>
          <a:xfrm>
            <a:off x="1679577" y="4114800"/>
            <a:ext cx="7864475" cy="7623176"/>
          </a:xfrm>
        </p:spPr>
        <p:txBody>
          <a:bodyPr/>
          <a:lstStyle>
            <a:lvl1pPr marL="0" indent="0">
              <a:buNone/>
              <a:defRPr sz="3200"/>
            </a:lvl1pPr>
            <a:lvl2pPr marL="914377" indent="0">
              <a:buNone/>
              <a:defRPr sz="2800"/>
            </a:lvl2pPr>
            <a:lvl3pPr marL="1828754" indent="0">
              <a:buNone/>
              <a:defRPr sz="2400"/>
            </a:lvl3pPr>
            <a:lvl4pPr marL="2743131" indent="0">
              <a:buNone/>
              <a:defRPr sz="2000"/>
            </a:lvl4pPr>
            <a:lvl5pPr marL="3657509" indent="0">
              <a:buNone/>
              <a:defRPr sz="2000"/>
            </a:lvl5pPr>
            <a:lvl6pPr marL="4571886" indent="0">
              <a:buNone/>
              <a:defRPr sz="2000"/>
            </a:lvl6pPr>
            <a:lvl7pPr marL="5486263" indent="0">
              <a:buNone/>
              <a:defRPr sz="2000"/>
            </a:lvl7pPr>
            <a:lvl8pPr marL="6400640" indent="0">
              <a:buNone/>
              <a:defRPr sz="2000"/>
            </a:lvl8pPr>
            <a:lvl9pPr marL="7315017"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4320167B-20D4-4D8A-82A4-BE72FA57612B}"/>
              </a:ext>
            </a:extLst>
          </p:cNvPr>
          <p:cNvSpPr>
            <a:spLocks noGrp="1"/>
          </p:cNvSpPr>
          <p:nvPr>
            <p:ph type="dt" sz="half" idx="10"/>
          </p:nvPr>
        </p:nvSpPr>
        <p:spPr/>
        <p:txBody>
          <a:bodyPr/>
          <a:lstStyle/>
          <a:p>
            <a:fld id="{9F83C5F0-762E-4766-BF51-B42BB28AE222}" type="datetimeFigureOut">
              <a:rPr lang="en-CA" smtClean="0"/>
              <a:t>2023-06-20</a:t>
            </a:fld>
            <a:endParaRPr lang="en-CA"/>
          </a:p>
        </p:txBody>
      </p:sp>
      <p:sp>
        <p:nvSpPr>
          <p:cNvPr id="6" name="Footer Placeholder 5">
            <a:extLst>
              <a:ext uri="{FF2B5EF4-FFF2-40B4-BE49-F238E27FC236}">
                <a16:creationId xmlns:a16="http://schemas.microsoft.com/office/drawing/2014/main" id="{26F4751C-E8D8-4D36-A573-AD4EBBD6C94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67D37C7-5857-439A-8C36-A753F5BB493E}"/>
              </a:ext>
            </a:extLst>
          </p:cNvPr>
          <p:cNvSpPr>
            <a:spLocks noGrp="1"/>
          </p:cNvSpPr>
          <p:nvPr>
            <p:ph type="sldNum" sz="quarter" idx="12"/>
          </p:nvPr>
        </p:nvSpPr>
        <p:spPr/>
        <p:txBody>
          <a:bodyPr/>
          <a:lstStyle/>
          <a:p>
            <a:fld id="{380E309A-65A7-4451-9C80-97FB30CD61D3}" type="slidenum">
              <a:rPr lang="en-CA" smtClean="0"/>
              <a:t>‹#›</a:t>
            </a:fld>
            <a:endParaRPr lang="en-CA"/>
          </a:p>
        </p:txBody>
      </p:sp>
    </p:spTree>
    <p:extLst>
      <p:ext uri="{BB962C8B-B14F-4D97-AF65-F5344CB8AC3E}">
        <p14:creationId xmlns:p14="http://schemas.microsoft.com/office/powerpoint/2010/main" val="33113072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35315-E829-45C7-A972-3F0C4D538984}"/>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12E2465-AA05-489A-A43F-9D61D96FBC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49B74E6-385A-431A-8618-1D67AA0FDE54}"/>
              </a:ext>
            </a:extLst>
          </p:cNvPr>
          <p:cNvSpPr>
            <a:spLocks noGrp="1"/>
          </p:cNvSpPr>
          <p:nvPr>
            <p:ph type="dt" sz="half" idx="10"/>
          </p:nvPr>
        </p:nvSpPr>
        <p:spPr/>
        <p:txBody>
          <a:bodyPr/>
          <a:lstStyle/>
          <a:p>
            <a:fld id="{9F83C5F0-762E-4766-BF51-B42BB28AE222}" type="datetimeFigureOut">
              <a:rPr lang="en-CA" smtClean="0"/>
              <a:t>2023-06-20</a:t>
            </a:fld>
            <a:endParaRPr lang="en-CA"/>
          </a:p>
        </p:txBody>
      </p:sp>
      <p:sp>
        <p:nvSpPr>
          <p:cNvPr id="5" name="Footer Placeholder 4">
            <a:extLst>
              <a:ext uri="{FF2B5EF4-FFF2-40B4-BE49-F238E27FC236}">
                <a16:creationId xmlns:a16="http://schemas.microsoft.com/office/drawing/2014/main" id="{2596ADD9-E368-4FA8-88BD-23C491FFCD6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7B797B7-593F-44C9-99C9-2A67C2F02D8A}"/>
              </a:ext>
            </a:extLst>
          </p:cNvPr>
          <p:cNvSpPr>
            <a:spLocks noGrp="1"/>
          </p:cNvSpPr>
          <p:nvPr>
            <p:ph type="sldNum" sz="quarter" idx="12"/>
          </p:nvPr>
        </p:nvSpPr>
        <p:spPr/>
        <p:txBody>
          <a:bodyPr/>
          <a:lstStyle/>
          <a:p>
            <a:fld id="{380E309A-65A7-4451-9C80-97FB30CD61D3}" type="slidenum">
              <a:rPr lang="en-CA" smtClean="0"/>
              <a:t>‹#›</a:t>
            </a:fld>
            <a:endParaRPr lang="en-CA"/>
          </a:p>
        </p:txBody>
      </p:sp>
    </p:spTree>
    <p:extLst>
      <p:ext uri="{BB962C8B-B14F-4D97-AF65-F5344CB8AC3E}">
        <p14:creationId xmlns:p14="http://schemas.microsoft.com/office/powerpoint/2010/main" val="13105560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5A4AE6-C80D-4E7F-BB86-D8A892CB4047}"/>
              </a:ext>
            </a:extLst>
          </p:cNvPr>
          <p:cNvSpPr>
            <a:spLocks noGrp="1"/>
          </p:cNvSpPr>
          <p:nvPr>
            <p:ph type="title" orient="vert"/>
          </p:nvPr>
        </p:nvSpPr>
        <p:spPr>
          <a:xfrm>
            <a:off x="17449800" y="730250"/>
            <a:ext cx="5257800" cy="11623676"/>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7AEAA88D-A70E-44B9-9EAE-A05439BEBA0C}"/>
              </a:ext>
            </a:extLst>
          </p:cNvPr>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50C1E09-E3CC-4136-9F73-8E6DE734A09A}"/>
              </a:ext>
            </a:extLst>
          </p:cNvPr>
          <p:cNvSpPr>
            <a:spLocks noGrp="1"/>
          </p:cNvSpPr>
          <p:nvPr>
            <p:ph type="dt" sz="half" idx="10"/>
          </p:nvPr>
        </p:nvSpPr>
        <p:spPr/>
        <p:txBody>
          <a:bodyPr/>
          <a:lstStyle/>
          <a:p>
            <a:fld id="{9F83C5F0-762E-4766-BF51-B42BB28AE222}" type="datetimeFigureOut">
              <a:rPr lang="en-CA" smtClean="0"/>
              <a:t>2023-06-20</a:t>
            </a:fld>
            <a:endParaRPr lang="en-CA"/>
          </a:p>
        </p:txBody>
      </p:sp>
      <p:sp>
        <p:nvSpPr>
          <p:cNvPr id="5" name="Footer Placeholder 4">
            <a:extLst>
              <a:ext uri="{FF2B5EF4-FFF2-40B4-BE49-F238E27FC236}">
                <a16:creationId xmlns:a16="http://schemas.microsoft.com/office/drawing/2014/main" id="{8EE7F7DF-2635-456E-AE24-9BBF7B53F08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A624049-A30D-45F8-91A5-0D48238CDE08}"/>
              </a:ext>
            </a:extLst>
          </p:cNvPr>
          <p:cNvSpPr>
            <a:spLocks noGrp="1"/>
          </p:cNvSpPr>
          <p:nvPr>
            <p:ph type="sldNum" sz="quarter" idx="12"/>
          </p:nvPr>
        </p:nvSpPr>
        <p:spPr/>
        <p:txBody>
          <a:bodyPr/>
          <a:lstStyle/>
          <a:p>
            <a:fld id="{380E309A-65A7-4451-9C80-97FB30CD61D3}" type="slidenum">
              <a:rPr lang="en-CA" smtClean="0"/>
              <a:t>‹#›</a:t>
            </a:fld>
            <a:endParaRPr lang="en-CA"/>
          </a:p>
        </p:txBody>
      </p:sp>
    </p:spTree>
    <p:extLst>
      <p:ext uri="{BB962C8B-B14F-4D97-AF65-F5344CB8AC3E}">
        <p14:creationId xmlns:p14="http://schemas.microsoft.com/office/powerpoint/2010/main" val="35955048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half" idx="1"/>
          </p:nvPr>
        </p:nvSpPr>
        <p:spPr>
          <a:xfrm>
            <a:off x="1778000" y="7073902"/>
            <a:ext cx="20828000" cy="4760963"/>
          </a:xfrm>
          <a:prstGeom prst="rect">
            <a:avLst/>
          </a:prstGeom>
        </p:spPr>
        <p:txBody>
          <a:bodyPr anchor="t">
            <a:noAutofit/>
          </a:bodyPr>
          <a:lstStyle>
            <a:lvl1pPr marL="0" indent="0" algn="ctr">
              <a:spcBef>
                <a:spcPts val="0"/>
              </a:spcBef>
              <a:buSzTx/>
              <a:buNone/>
              <a:defRPr sz="5400"/>
            </a:lvl1pPr>
            <a:lvl2pPr marL="0" indent="228594" algn="ctr">
              <a:spcBef>
                <a:spcPts val="0"/>
              </a:spcBef>
              <a:buSzTx/>
              <a:buNone/>
              <a:defRPr sz="5400"/>
            </a:lvl2pPr>
            <a:lvl3pPr marL="0" indent="457189" algn="ctr">
              <a:spcBef>
                <a:spcPts val="0"/>
              </a:spcBef>
              <a:buSzTx/>
              <a:buNone/>
              <a:defRPr sz="5400"/>
            </a:lvl3pPr>
            <a:lvl4pPr marL="0" indent="685783" algn="ctr">
              <a:spcBef>
                <a:spcPts val="0"/>
              </a:spcBef>
              <a:buSzTx/>
              <a:buNone/>
              <a:defRPr sz="5400"/>
            </a:lvl4pPr>
            <a:lvl5pPr marL="0" indent="914377"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7950201" y="1104902"/>
            <a:ext cx="17259303" cy="115062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1" y="952500"/>
            <a:ext cx="10223500" cy="5549900"/>
          </a:xfrm>
          <a:prstGeom prst="rect">
            <a:avLst/>
          </a:prstGeom>
        </p:spPr>
        <p:txBody>
          <a:bodyPr anchor="b"/>
          <a:lstStyle>
            <a:lvl1pPr>
              <a:defRPr sz="8400">
                <a:latin typeface="+mn-lt"/>
                <a:ea typeface="+mn-ea"/>
                <a:cs typeface="+mn-cs"/>
                <a:sym typeface="Helvetica Neue Medium"/>
              </a:defRPr>
            </a:lvl1pPr>
          </a:lstStyle>
          <a:p>
            <a:r>
              <a:t>Title Text</a:t>
            </a:r>
          </a:p>
        </p:txBody>
      </p:sp>
      <p:sp>
        <p:nvSpPr>
          <p:cNvPr id="40" name="Body Level One…"/>
          <p:cNvSpPr txBox="1">
            <a:spLocks noGrp="1"/>
          </p:cNvSpPr>
          <p:nvPr>
            <p:ph type="body" sz="quarter" idx="1"/>
          </p:nvPr>
        </p:nvSpPr>
        <p:spPr>
          <a:xfrm>
            <a:off x="1651001" y="6527800"/>
            <a:ext cx="10223500" cy="5727700"/>
          </a:xfrm>
          <a:prstGeom prst="rect">
            <a:avLst/>
          </a:prstGeom>
        </p:spPr>
        <p:txBody>
          <a:bodyPr anchor="t">
            <a:noAutofit/>
          </a:bodyPr>
          <a:lstStyle>
            <a:lvl1pPr marL="0" indent="0" algn="ctr">
              <a:spcBef>
                <a:spcPts val="0"/>
              </a:spcBef>
              <a:buSzTx/>
              <a:buNone/>
              <a:defRPr sz="5400"/>
            </a:lvl1pPr>
            <a:lvl2pPr marL="0" indent="228594" algn="ctr">
              <a:spcBef>
                <a:spcPts val="0"/>
              </a:spcBef>
              <a:buSzTx/>
              <a:buNone/>
              <a:defRPr sz="5400"/>
            </a:lvl2pPr>
            <a:lvl3pPr marL="0" indent="457189" algn="ctr">
              <a:spcBef>
                <a:spcPts val="0"/>
              </a:spcBef>
              <a:buSzTx/>
              <a:buNone/>
              <a:defRPr sz="5400"/>
            </a:lvl3pPr>
            <a:lvl4pPr marL="0" indent="685783" algn="ctr">
              <a:spcBef>
                <a:spcPts val="0"/>
              </a:spcBef>
              <a:buSzTx/>
              <a:buNone/>
              <a:defRPr sz="5400"/>
            </a:lvl4pPr>
            <a:lvl5pPr marL="0" indent="914377"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noAutofit/>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normAutofit/>
          </a:bodyPr>
          <a:lstStyle/>
          <a:p>
            <a:r>
              <a:t>Title Text</a:t>
            </a:r>
          </a:p>
        </p:txBody>
      </p:sp>
      <p:sp>
        <p:nvSpPr>
          <p:cNvPr id="67" name="Body Level One…"/>
          <p:cNvSpPr txBox="1">
            <a:spLocks noGrp="1"/>
          </p:cNvSpPr>
          <p:nvPr>
            <p:ph type="body" sz="half" idx="1"/>
          </p:nvPr>
        </p:nvSpPr>
        <p:spPr>
          <a:xfrm>
            <a:off x="1689101" y="3149600"/>
            <a:ext cx="10223500" cy="9296400"/>
          </a:xfrm>
          <a:prstGeom prst="rect">
            <a:avLst/>
          </a:prstGeom>
        </p:spPr>
        <p:txBody>
          <a:bodyPr/>
          <a:lstStyle>
            <a:lvl1pPr marL="558786" indent="-558786">
              <a:spcBef>
                <a:spcPts val="4500"/>
              </a:spcBef>
              <a:defRPr sz="3800"/>
            </a:lvl1pPr>
            <a:lvl2pPr marL="1117572" indent="-558786">
              <a:spcBef>
                <a:spcPts val="4500"/>
              </a:spcBef>
              <a:defRPr sz="3800"/>
            </a:lvl2pPr>
            <a:lvl3pPr marL="1676358" indent="-558786">
              <a:spcBef>
                <a:spcPts val="4500"/>
              </a:spcBef>
              <a:defRPr sz="3800"/>
            </a:lvl3pPr>
            <a:lvl4pPr marL="2235144" indent="-558786">
              <a:spcBef>
                <a:spcPts val="4500"/>
              </a:spcBef>
              <a:defRPr sz="3800"/>
            </a:lvl4pPr>
            <a:lvl5pPr marL="2793930" indent="-558786">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1" y="8953500"/>
            <a:ext cx="19621500" cy="595035"/>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14"/>
          </p:nvPr>
        </p:nvSpPr>
        <p:spPr>
          <a:xfrm>
            <a:off x="2387601" y="6069072"/>
            <a:ext cx="19621500" cy="841256"/>
          </a:xfrm>
          <a:prstGeom prst="rect">
            <a:avLst/>
          </a:prstGeom>
        </p:spPr>
        <p:txBody>
          <a:bodyPr>
            <a:spAutoFit/>
          </a:bodyPr>
          <a:lstStyle>
            <a:lvl1pPr marL="0" indent="0" algn="ctr">
              <a:spcBef>
                <a:spcPts val="0"/>
              </a:spcBef>
              <a:buSzTx/>
              <a:buNone/>
              <a:defRPr sz="4800"/>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6264467"/>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681341" y="7035800"/>
            <a:ext cx="8396679" cy="56007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290800" y="1130300"/>
            <a:ext cx="8331200" cy="5554134"/>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304800" y="1130300"/>
            <a:ext cx="17202151"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7399531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7950200" y="1104900"/>
            <a:ext cx="17259302" cy="115062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atin typeface="+mn-lt"/>
                <a:ea typeface="+mn-ea"/>
                <a:cs typeface="+mn-cs"/>
                <a:sym typeface="Helvetica Neue Medium"/>
              </a:defRPr>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noAutofit/>
          </a:bodyPr>
          <a:lstStyle>
            <a:lvl1pPr marL="0" indent="0" algn="ctr">
              <a:spcBef>
                <a:spcPts val="0"/>
              </a:spcBef>
              <a:buSzTx/>
              <a:buNone/>
              <a:defRPr sz="5400"/>
            </a:lvl1pPr>
            <a:lvl2pPr marL="0" indent="228600" algn="ctr">
              <a:spcBef>
                <a:spcPts val="0"/>
              </a:spcBef>
              <a:buSzTx/>
              <a:buNone/>
              <a:defRPr sz="5400"/>
            </a:lvl2pPr>
            <a:lvl3pPr marL="0" indent="457200" algn="ctr">
              <a:spcBef>
                <a:spcPts val="0"/>
              </a:spcBef>
              <a:buSzTx/>
              <a:buNone/>
              <a:defRPr sz="5400"/>
            </a:lvl3pPr>
            <a:lvl4pPr marL="0" indent="685800" algn="ctr">
              <a:spcBef>
                <a:spcPts val="0"/>
              </a:spcBef>
              <a:buSzTx/>
              <a:buNone/>
              <a:defRPr sz="5400"/>
            </a:lvl4pPr>
            <a:lvl5pPr marL="0" indent="91440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noAutofit/>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normAutofit/>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681340" y="7035800"/>
            <a:ext cx="8396678" cy="56007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290800" y="1130300"/>
            <a:ext cx="8331200" cy="5554134"/>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3048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60"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1B6E4C-027E-4C4F-BCCE-045AE3708F4A}"/>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38DF023E-E447-4CB9-822C-6DEC90CAD16B}"/>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16570FA-8F21-4E69-B92E-F2B08261D1B0}"/>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9F83C5F0-762E-4766-BF51-B42BB28AE222}" type="datetimeFigureOut">
              <a:rPr lang="en-CA" smtClean="0"/>
              <a:t>2023-06-20</a:t>
            </a:fld>
            <a:endParaRPr lang="en-CA"/>
          </a:p>
        </p:txBody>
      </p:sp>
      <p:sp>
        <p:nvSpPr>
          <p:cNvPr id="5" name="Footer Placeholder 4">
            <a:extLst>
              <a:ext uri="{FF2B5EF4-FFF2-40B4-BE49-F238E27FC236}">
                <a16:creationId xmlns:a16="http://schemas.microsoft.com/office/drawing/2014/main" id="{8A0C3AFF-2C37-4E39-9E20-C2E2F5BA80EE}"/>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08B97FEA-93EE-428A-A7CB-88BC054F8963}"/>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380E309A-65A7-4451-9C80-97FB30CD61D3}" type="slidenum">
              <a:rPr lang="en-CA" smtClean="0"/>
              <a:t>‹#›</a:t>
            </a:fld>
            <a:endParaRPr lang="en-CA"/>
          </a:p>
        </p:txBody>
      </p:sp>
    </p:spTree>
    <p:extLst>
      <p:ext uri="{BB962C8B-B14F-4D97-AF65-F5344CB8AC3E}">
        <p14:creationId xmlns:p14="http://schemas.microsoft.com/office/powerpoint/2010/main" val="15856355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1828754"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89" indent="-457189" algn="l" defTabSz="1828754"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66" indent="-457189" algn="l" defTabSz="1828754"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943" indent="-457189" algn="l" defTabSz="1828754"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320" indent="-457189"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697" indent="-457189"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074" indent="-457189"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451" indent="-457189"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829" indent="-457189"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206" indent="-457189"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54" rtl="0" eaLnBrk="1" latinLnBrk="0" hangingPunct="1">
        <a:defRPr sz="3600" kern="1200">
          <a:solidFill>
            <a:schemeClr val="tx1"/>
          </a:solidFill>
          <a:latin typeface="+mn-lt"/>
          <a:ea typeface="+mn-ea"/>
          <a:cs typeface="+mn-cs"/>
        </a:defRPr>
      </a:lvl1pPr>
      <a:lvl2pPr marL="914377" algn="l" defTabSz="1828754" rtl="0" eaLnBrk="1" latinLnBrk="0" hangingPunct="1">
        <a:defRPr sz="3600" kern="1200">
          <a:solidFill>
            <a:schemeClr val="tx1"/>
          </a:solidFill>
          <a:latin typeface="+mn-lt"/>
          <a:ea typeface="+mn-ea"/>
          <a:cs typeface="+mn-cs"/>
        </a:defRPr>
      </a:lvl2pPr>
      <a:lvl3pPr marL="1828754" algn="l" defTabSz="1828754" rtl="0" eaLnBrk="1" latinLnBrk="0" hangingPunct="1">
        <a:defRPr sz="3600" kern="1200">
          <a:solidFill>
            <a:schemeClr val="tx1"/>
          </a:solidFill>
          <a:latin typeface="+mn-lt"/>
          <a:ea typeface="+mn-ea"/>
          <a:cs typeface="+mn-cs"/>
        </a:defRPr>
      </a:lvl3pPr>
      <a:lvl4pPr marL="2743131" algn="l" defTabSz="1828754" rtl="0" eaLnBrk="1" latinLnBrk="0" hangingPunct="1">
        <a:defRPr sz="3600" kern="1200">
          <a:solidFill>
            <a:schemeClr val="tx1"/>
          </a:solidFill>
          <a:latin typeface="+mn-lt"/>
          <a:ea typeface="+mn-ea"/>
          <a:cs typeface="+mn-cs"/>
        </a:defRPr>
      </a:lvl4pPr>
      <a:lvl5pPr marL="3657509" algn="l" defTabSz="1828754" rtl="0" eaLnBrk="1" latinLnBrk="0" hangingPunct="1">
        <a:defRPr sz="3600" kern="1200">
          <a:solidFill>
            <a:schemeClr val="tx1"/>
          </a:solidFill>
          <a:latin typeface="+mn-lt"/>
          <a:ea typeface="+mn-ea"/>
          <a:cs typeface="+mn-cs"/>
        </a:defRPr>
      </a:lvl5pPr>
      <a:lvl6pPr marL="4571886" algn="l" defTabSz="1828754" rtl="0" eaLnBrk="1" latinLnBrk="0" hangingPunct="1">
        <a:defRPr sz="3600" kern="1200">
          <a:solidFill>
            <a:schemeClr val="tx1"/>
          </a:solidFill>
          <a:latin typeface="+mn-lt"/>
          <a:ea typeface="+mn-ea"/>
          <a:cs typeface="+mn-cs"/>
        </a:defRPr>
      </a:lvl6pPr>
      <a:lvl7pPr marL="5486263" algn="l" defTabSz="1828754" rtl="0" eaLnBrk="1" latinLnBrk="0" hangingPunct="1">
        <a:defRPr sz="3600" kern="1200">
          <a:solidFill>
            <a:schemeClr val="tx1"/>
          </a:solidFill>
          <a:latin typeface="+mn-lt"/>
          <a:ea typeface="+mn-ea"/>
          <a:cs typeface="+mn-cs"/>
        </a:defRPr>
      </a:lvl7pPr>
      <a:lvl8pPr marL="6400640" algn="l" defTabSz="1828754" rtl="0" eaLnBrk="1" latinLnBrk="0" hangingPunct="1">
        <a:defRPr sz="3600" kern="1200">
          <a:solidFill>
            <a:schemeClr val="tx1"/>
          </a:solidFill>
          <a:latin typeface="+mn-lt"/>
          <a:ea typeface="+mn-ea"/>
          <a:cs typeface="+mn-cs"/>
        </a:defRPr>
      </a:lvl8pPr>
      <a:lvl9pPr marL="7315017" algn="l" defTabSz="1828754"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41193" y="13081002"/>
            <a:ext cx="488915" cy="471924"/>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61" r:id="rId10"/>
  </p:sldLayoutIdLst>
  <p:transition spd="med"/>
  <p:txStyles>
    <p:titleStyle>
      <a:lvl1pPr marL="0" marR="0" indent="0" algn="ctr" defTabSz="825479"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1pPr>
      <a:lvl2pPr marL="0" marR="0" indent="228594" algn="ctr" defTabSz="825479"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2pPr>
      <a:lvl3pPr marL="0" marR="0" indent="457189" algn="ctr" defTabSz="825479"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3pPr>
      <a:lvl4pPr marL="0" marR="0" indent="685783" algn="ctr" defTabSz="825479"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4pPr>
      <a:lvl5pPr marL="0" marR="0" indent="914377" algn="ctr" defTabSz="825479"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5pPr>
      <a:lvl6pPr marL="0" marR="0" indent="1142971" algn="ctr" defTabSz="825479"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6pPr>
      <a:lvl7pPr marL="0" marR="0" indent="1371566" algn="ctr" defTabSz="825479"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7pPr>
      <a:lvl8pPr marL="0" marR="0" indent="1600160" algn="ctr" defTabSz="825479"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8pPr>
      <a:lvl9pPr marL="0" marR="0" indent="1828754" algn="ctr" defTabSz="825479"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9pPr>
    </p:titleStyle>
    <p:bodyStyle>
      <a:lvl1pPr marL="634984" marR="0" indent="-634984" algn="l" defTabSz="825479"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1pPr>
      <a:lvl2pPr marL="1269968" marR="0" indent="-634984" algn="l" defTabSz="825479"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2pPr>
      <a:lvl3pPr marL="1904952" marR="0" indent="-634984" algn="l" defTabSz="825479"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3pPr>
      <a:lvl4pPr marL="2539937" marR="0" indent="-634984" algn="l" defTabSz="825479"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4pPr>
      <a:lvl5pPr marL="3174921" marR="0" indent="-634984" algn="l" defTabSz="825479"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5pPr>
      <a:lvl6pPr marL="3809905" marR="0" indent="-634984" algn="l" defTabSz="825479"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6pPr>
      <a:lvl7pPr marL="4444889" marR="0" indent="-634984" algn="l" defTabSz="825479"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7pPr>
      <a:lvl8pPr marL="5079873" marR="0" indent="-634984" algn="l" defTabSz="825479"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8pPr>
      <a:lvl9pPr marL="5714857" marR="0" indent="-634984" algn="l" defTabSz="825479"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9pPr>
    </p:bodyStyle>
    <p:otherStyle>
      <a:lvl1pPr marL="0" marR="0" indent="0" algn="ctr" defTabSz="825479"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594" algn="ctr" defTabSz="825479"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189" algn="ctr" defTabSz="825479"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783" algn="ctr" defTabSz="825479"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377" algn="ctr" defTabSz="825479"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2971" algn="ctr" defTabSz="825479"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566" algn="ctr" defTabSz="825479"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160" algn="ctr" defTabSz="825479"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754" algn="ctr" defTabSz="825479"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15A_D0CC568E.xml"/><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www.redcross.ca/walmart2023"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s://app.smartsheet.com/b/form/9de5281eb3c2423d9144cb4596025b86"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19.xml"/><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24.xml"/><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5.xml"/><Relationship Id="rId1" Type="http://schemas.openxmlformats.org/officeDocument/2006/relationships/video" Target="https://www.youtube.com/embed/CDbdPtwhlF8?start=5&amp;feature=oembed" TargetMode="External"/><Relationship Id="rId4" Type="http://schemas.openxmlformats.org/officeDocument/2006/relationships/image" Target="../media/image18.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jpeg"/><Relationship Id="rId7"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1">
            <a:extLst>
              <a:ext uri="{FF2B5EF4-FFF2-40B4-BE49-F238E27FC236}">
                <a16:creationId xmlns:a16="http://schemas.microsoft.com/office/drawing/2014/main" id="{594D6AA1-A0E1-45F9-8E25-BAB809229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567BB2F-D223-4A5F-80A0-EA6F8E2E213D}"/>
              </a:ext>
            </a:extLst>
          </p:cNvPr>
          <p:cNvSpPr txBox="1"/>
          <p:nvPr/>
        </p:nvSpPr>
        <p:spPr>
          <a:xfrm>
            <a:off x="1854298" y="514271"/>
            <a:ext cx="21031198" cy="2535064"/>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b">
            <a:normAutofit/>
          </a:bodyPr>
          <a:lstStyle/>
          <a:p>
            <a:pPr defTabSz="914400" hangingPunct="1">
              <a:lnSpc>
                <a:spcPct val="90000"/>
              </a:lnSpc>
              <a:spcBef>
                <a:spcPct val="0"/>
              </a:spcBef>
              <a:spcAft>
                <a:spcPts val="600"/>
              </a:spcAft>
            </a:pPr>
            <a:r>
              <a:rPr kumimoji="0" lang="en-US" sz="8100" b="1" i="0" u="none" strike="noStrike" kern="1200" cap="none" spc="0" normalizeH="0" baseline="0">
                <a:ln>
                  <a:noFill/>
                </a:ln>
                <a:solidFill>
                  <a:schemeClr val="tx1"/>
                </a:solidFill>
                <a:effectLst/>
                <a:uFillTx/>
                <a:latin typeface="+mj-lt"/>
                <a:ea typeface="+mj-ea"/>
                <a:cs typeface="+mj-cs"/>
                <a:sym typeface="Helvetica Neue"/>
              </a:rPr>
              <a:t>Red </a:t>
            </a:r>
            <a:r>
              <a:rPr lang="en-US" sz="8100" kern="1200">
                <a:solidFill>
                  <a:schemeClr val="tx1"/>
                </a:solidFill>
                <a:latin typeface="+mj-lt"/>
                <a:ea typeface="+mj-ea"/>
                <a:cs typeface="+mj-cs"/>
              </a:rPr>
              <a:t>Cross Ambassador Training </a:t>
            </a:r>
            <a:endParaRPr lang="en-US">
              <a:solidFill>
                <a:schemeClr val="tx1"/>
              </a:solidFill>
              <a:ea typeface="+mj-ea"/>
              <a:cs typeface="+mj-cs"/>
            </a:endParaRPr>
          </a:p>
          <a:p>
            <a:pPr defTabSz="914400">
              <a:lnSpc>
                <a:spcPct val="90000"/>
              </a:lnSpc>
              <a:spcBef>
                <a:spcPct val="0"/>
              </a:spcBef>
              <a:spcAft>
                <a:spcPts val="600"/>
              </a:spcAft>
            </a:pPr>
            <a:r>
              <a:rPr lang="en-US" sz="6900" kern="1200">
                <a:solidFill>
                  <a:schemeClr val="tx1"/>
                </a:solidFill>
                <a:latin typeface="+mj-lt"/>
                <a:ea typeface="+mj-ea"/>
                <a:cs typeface="+mj-cs"/>
              </a:rPr>
              <a:t>2023 Walmart Campaign</a:t>
            </a:r>
            <a:endParaRPr lang="en-US">
              <a:solidFill>
                <a:schemeClr val="tx1"/>
              </a:solidFill>
            </a:endParaRPr>
          </a:p>
        </p:txBody>
      </p:sp>
      <p:pic>
        <p:nvPicPr>
          <p:cNvPr id="9" name="walmartlockup-FA_WM CRC BI.png" descr="walmartlockup-FA_WM CRC BI.png">
            <a:extLst>
              <a:ext uri="{FF2B5EF4-FFF2-40B4-BE49-F238E27FC236}">
                <a16:creationId xmlns:a16="http://schemas.microsoft.com/office/drawing/2014/main" id="{9928663B-BB52-4766-9D33-9D76AB75A18B}"/>
              </a:ext>
            </a:extLst>
          </p:cNvPr>
          <p:cNvPicPr>
            <a:picLocks noChangeAspect="1"/>
          </p:cNvPicPr>
          <p:nvPr/>
        </p:nvPicPr>
        <p:blipFill>
          <a:blip r:embed="rId4"/>
          <a:stretch>
            <a:fillRect/>
          </a:stretch>
        </p:blipFill>
        <p:spPr>
          <a:xfrm>
            <a:off x="1647787" y="9277416"/>
            <a:ext cx="21031198" cy="3894045"/>
          </a:xfrm>
          <a:prstGeom prst="rect">
            <a:avLst/>
          </a:prstGeom>
        </p:spPr>
      </p:pic>
      <p:sp>
        <p:nvSpPr>
          <p:cNvPr id="2" name="TextBox 1">
            <a:extLst>
              <a:ext uri="{FF2B5EF4-FFF2-40B4-BE49-F238E27FC236}">
                <a16:creationId xmlns:a16="http://schemas.microsoft.com/office/drawing/2014/main" id="{F26A2936-C0E6-054F-107A-A7A58CF31DCF}"/>
              </a:ext>
            </a:extLst>
          </p:cNvPr>
          <p:cNvSpPr txBox="1"/>
          <p:nvPr/>
        </p:nvSpPr>
        <p:spPr>
          <a:xfrm>
            <a:off x="1482605" y="4418555"/>
            <a:ext cx="20283577" cy="37343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6000">
                <a:solidFill>
                  <a:srgbClr val="FF0000"/>
                </a:solidFill>
                <a:cs typeface="Segoe UI"/>
              </a:rPr>
              <a:t>WELCOME!</a:t>
            </a:r>
            <a:endParaRPr lang="en-US" sz="6000">
              <a:solidFill>
                <a:srgbClr val="FF0000"/>
              </a:solidFill>
            </a:endParaRPr>
          </a:p>
          <a:p>
            <a:r>
              <a:rPr lang="en-US" sz="4400">
                <a:cs typeface="Segoe UI"/>
              </a:rPr>
              <a:t>Please introduce yourself in the chat: ​</a:t>
            </a:r>
            <a:endParaRPr lang="en-US"/>
          </a:p>
          <a:p>
            <a:pPr>
              <a:buChar char="•"/>
            </a:pPr>
            <a:r>
              <a:rPr lang="en-US" sz="4400">
                <a:cs typeface="Arial"/>
              </a:rPr>
              <a:t>Name​</a:t>
            </a:r>
          </a:p>
          <a:p>
            <a:pPr>
              <a:buChar char="•"/>
            </a:pPr>
            <a:r>
              <a:rPr lang="en-US" sz="4400">
                <a:cs typeface="Arial"/>
              </a:rPr>
              <a:t>Where you’re from?​</a:t>
            </a:r>
          </a:p>
          <a:p>
            <a:pPr>
              <a:buChar char="•"/>
            </a:pPr>
            <a:r>
              <a:rPr lang="en-US" sz="4400">
                <a:cs typeface="Arial"/>
              </a:rPr>
              <a:t>How long you've been volunteering with Red Cross?</a:t>
            </a:r>
            <a:endParaRPr lang="en-US" sz="4400">
              <a:latin typeface="Arial"/>
              <a:cs typeface="Arial"/>
            </a:endParaRPr>
          </a:p>
        </p:txBody>
      </p:sp>
    </p:spTree>
    <p:extLst>
      <p:ext uri="{BB962C8B-B14F-4D97-AF65-F5344CB8AC3E}">
        <p14:creationId xmlns:p14="http://schemas.microsoft.com/office/powerpoint/2010/main" val="3503052430"/>
      </p:ext>
    </p:extLst>
  </p:cSld>
  <p:clrMapOvr>
    <a:masterClrMapping/>
  </p:clrMapOvr>
  <p:transition spd="med"/>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itle Goes Here"/>
          <p:cNvSpPr txBox="1">
            <a:spLocks noGrp="1"/>
          </p:cNvSpPr>
          <p:nvPr>
            <p:ph type="title"/>
          </p:nvPr>
        </p:nvSpPr>
        <p:spPr>
          <a:xfrm>
            <a:off x="863600" y="800100"/>
            <a:ext cx="20828000" cy="1397000"/>
          </a:xfrm>
          <a:prstGeom prst="rect">
            <a:avLst/>
          </a:prstGeom>
        </p:spPr>
        <p:txBody>
          <a:bodyPr anchor="t">
            <a:noAutofit/>
          </a:bodyPr>
          <a:lstStyle>
            <a:lvl1pPr algn="l" defTabSz="457200">
              <a:lnSpc>
                <a:spcPts val="13100"/>
              </a:lnSpc>
              <a:defRPr sz="7200" b="1">
                <a:solidFill>
                  <a:srgbClr val="EE0000"/>
                </a:solidFill>
              </a:defRPr>
            </a:lvl1pPr>
          </a:lstStyle>
          <a:p>
            <a:pPr>
              <a:lnSpc>
                <a:spcPct val="100000"/>
              </a:lnSpc>
            </a:pPr>
            <a:r>
              <a:rPr lang="en-CA">
                <a:latin typeface="Arial"/>
                <a:cs typeface="Arial"/>
              </a:rPr>
              <a:t>Ambassadors </a:t>
            </a:r>
            <a:endParaRPr>
              <a:latin typeface="Arial" panose="020B0604020202020204" pitchFamily="34" charset="0"/>
              <a:cs typeface="Arial" panose="020B0604020202020204" pitchFamily="34" charset="0"/>
            </a:endParaRPr>
          </a:p>
        </p:txBody>
      </p:sp>
      <p:sp>
        <p:nvSpPr>
          <p:cNvPr id="137" name="1 image right with text…"/>
          <p:cNvSpPr txBox="1">
            <a:spLocks noGrp="1"/>
          </p:cNvSpPr>
          <p:nvPr>
            <p:ph type="body" sz="half" idx="1"/>
          </p:nvPr>
        </p:nvSpPr>
        <p:spPr>
          <a:xfrm>
            <a:off x="863600" y="2806700"/>
            <a:ext cx="12692329" cy="9597381"/>
          </a:xfrm>
          <a:prstGeom prst="rect">
            <a:avLst/>
          </a:prstGeom>
        </p:spPr>
        <p:txBody>
          <a:bodyPr anchor="t">
            <a:noAutofit/>
          </a:bodyPr>
          <a:lstStyle/>
          <a:p>
            <a:pPr marL="0" indent="0" defTabSz="457200">
              <a:spcBef>
                <a:spcPts val="0"/>
              </a:spcBef>
              <a:buSzTx/>
              <a:buNone/>
              <a:defRPr sz="3600" b="1"/>
            </a:pPr>
            <a:r>
              <a:rPr lang="en-CA" sz="4800"/>
              <a:t>Importance of Red Cross Ambassadors</a:t>
            </a:r>
            <a:r>
              <a:rPr lang="en-CA" sz="4800" b="1"/>
              <a:t> </a:t>
            </a:r>
            <a:endParaRPr sz="4800">
              <a:latin typeface="Arial" panose="020B0604020202020204" pitchFamily="34" charset="0"/>
              <a:cs typeface="Arial" panose="020B0604020202020204" pitchFamily="34" charset="0"/>
            </a:endParaRPr>
          </a:p>
          <a:p>
            <a:pPr rtl="0" fontAlgn="base"/>
            <a:r>
              <a:rPr lang="en-US" sz="4000"/>
              <a:t>Play a crucial role and are a unique feature of the Red Cross campaign</a:t>
            </a:r>
          </a:p>
          <a:p>
            <a:pPr rtl="0" fontAlgn="base"/>
            <a:r>
              <a:rPr lang="en-US" sz="4000"/>
              <a:t>Support the campaign by checking-in with stores periodically and provide information on how the funds raised are used </a:t>
            </a:r>
          </a:p>
          <a:p>
            <a:pPr rtl="0" fontAlgn="base"/>
            <a:r>
              <a:rPr lang="en-US" sz="4000"/>
              <a:t>Recognize and thank Walmart staff and associates </a:t>
            </a:r>
          </a:p>
          <a:p>
            <a:pPr marL="476250" indent="-476250">
              <a:spcBef>
                <a:spcPts val="0"/>
              </a:spcBef>
            </a:pPr>
            <a:endParaRPr lang="en-US" sz="3600">
              <a:latin typeface="Arial" panose="020B0604020202020204" pitchFamily="34" charset="0"/>
              <a:cs typeface="Arial" panose="020B0604020202020204" pitchFamily="34" charset="0"/>
            </a:endParaRPr>
          </a:p>
        </p:txBody>
      </p:sp>
      <p:sp>
        <p:nvSpPr>
          <p:cNvPr id="138" name="Line"/>
          <p:cNvSpPr/>
          <p:nvPr/>
        </p:nvSpPr>
        <p:spPr>
          <a:xfrm>
            <a:off x="863600" y="2082800"/>
            <a:ext cx="10967045" cy="0"/>
          </a:xfrm>
          <a:prstGeom prst="line">
            <a:avLst/>
          </a:prstGeom>
          <a:ln w="63500">
            <a:solidFill>
              <a:srgbClr val="EE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2" name="Picture 2" descr="A picture containing person&#10;&#10;Description automatically generated">
            <a:extLst>
              <a:ext uri="{FF2B5EF4-FFF2-40B4-BE49-F238E27FC236}">
                <a16:creationId xmlns:a16="http://schemas.microsoft.com/office/drawing/2014/main" id="{FF1D94C3-16C5-4AC5-8F50-109C0C306595}"/>
              </a:ext>
            </a:extLst>
          </p:cNvPr>
          <p:cNvPicPr>
            <a:picLocks noChangeAspect="1"/>
          </p:cNvPicPr>
          <p:nvPr/>
        </p:nvPicPr>
        <p:blipFill>
          <a:blip r:embed="rId3"/>
          <a:stretch>
            <a:fillRect/>
          </a:stretch>
        </p:blipFill>
        <p:spPr>
          <a:xfrm>
            <a:off x="15076698" y="3378"/>
            <a:ext cx="9180393" cy="13713724"/>
          </a:xfrm>
          <a:prstGeom prst="rect">
            <a:avLst/>
          </a:prstGeom>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goes here"/>
          <p:cNvSpPr txBox="1">
            <a:spLocks noGrp="1"/>
          </p:cNvSpPr>
          <p:nvPr>
            <p:ph type="ctrTitle"/>
          </p:nvPr>
        </p:nvSpPr>
        <p:spPr>
          <a:xfrm>
            <a:off x="863600" y="800100"/>
            <a:ext cx="20828000" cy="1336179"/>
          </a:xfrm>
          <a:prstGeom prst="rect">
            <a:avLst/>
          </a:prstGeom>
        </p:spPr>
        <p:txBody>
          <a:bodyPr anchor="t"/>
          <a:lstStyle>
            <a:lvl1pPr algn="l" defTabSz="457200">
              <a:lnSpc>
                <a:spcPts val="13100"/>
              </a:lnSpc>
              <a:defRPr sz="7200" b="1">
                <a:solidFill>
                  <a:srgbClr val="EE0000"/>
                </a:solidFill>
              </a:defRPr>
            </a:lvl1pPr>
          </a:lstStyle>
          <a:p>
            <a:pPr>
              <a:lnSpc>
                <a:spcPct val="100000"/>
              </a:lnSpc>
            </a:pPr>
            <a:r>
              <a:rPr lang="en-CA">
                <a:latin typeface="Arial"/>
                <a:cs typeface="Arial"/>
              </a:rPr>
              <a:t>Key Campaign Participants </a:t>
            </a:r>
            <a:endParaRPr>
              <a:latin typeface="Arial"/>
              <a:cs typeface="Arial"/>
            </a:endParaRPr>
          </a:p>
        </p:txBody>
      </p:sp>
      <p:sp>
        <p:nvSpPr>
          <p:cNvPr id="132" name="Line"/>
          <p:cNvSpPr/>
          <p:nvPr/>
        </p:nvSpPr>
        <p:spPr>
          <a:xfrm>
            <a:off x="863600" y="2082800"/>
            <a:ext cx="22656799" cy="0"/>
          </a:xfrm>
          <a:prstGeom prst="line">
            <a:avLst/>
          </a:prstGeom>
          <a:ln w="63500">
            <a:solidFill>
              <a:srgbClr val="EE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aphicFrame>
        <p:nvGraphicFramePr>
          <p:cNvPr id="2" name="Table 2">
            <a:extLst>
              <a:ext uri="{FF2B5EF4-FFF2-40B4-BE49-F238E27FC236}">
                <a16:creationId xmlns:a16="http://schemas.microsoft.com/office/drawing/2014/main" id="{AC15E80D-6A89-4D2C-8769-E6308993AA6B}"/>
              </a:ext>
            </a:extLst>
          </p:cNvPr>
          <p:cNvGraphicFramePr>
            <a:graphicFrameLocks noGrp="1"/>
          </p:cNvGraphicFramePr>
          <p:nvPr>
            <p:extLst>
              <p:ext uri="{D42A27DB-BD31-4B8C-83A1-F6EECF244321}">
                <p14:modId xmlns:p14="http://schemas.microsoft.com/office/powerpoint/2010/main" val="574805901"/>
              </p:ext>
            </p:extLst>
          </p:nvPr>
        </p:nvGraphicFramePr>
        <p:xfrm>
          <a:off x="863600" y="2515649"/>
          <a:ext cx="22625870" cy="10359820"/>
        </p:xfrm>
        <a:graphic>
          <a:graphicData uri="http://schemas.openxmlformats.org/drawingml/2006/table">
            <a:tbl>
              <a:tblPr firstRow="1" bandRow="1">
                <a:tableStyleId>{5940675A-B579-460E-94D1-54222C63F5DA}</a:tableStyleId>
              </a:tblPr>
              <a:tblGrid>
                <a:gridCol w="11312935">
                  <a:extLst>
                    <a:ext uri="{9D8B030D-6E8A-4147-A177-3AD203B41FA5}">
                      <a16:colId xmlns:a16="http://schemas.microsoft.com/office/drawing/2014/main" val="2334364084"/>
                    </a:ext>
                  </a:extLst>
                </a:gridCol>
                <a:gridCol w="11312935">
                  <a:extLst>
                    <a:ext uri="{9D8B030D-6E8A-4147-A177-3AD203B41FA5}">
                      <a16:colId xmlns:a16="http://schemas.microsoft.com/office/drawing/2014/main" val="4115630778"/>
                    </a:ext>
                  </a:extLst>
                </a:gridCol>
              </a:tblGrid>
              <a:tr h="1197102">
                <a:tc>
                  <a:txBody>
                    <a:bodyPr/>
                    <a:lstStyle/>
                    <a:p>
                      <a:pPr algn="ctr"/>
                      <a:r>
                        <a:rPr lang="en-US" sz="4800" b="1">
                          <a:latin typeface="+mj-lt"/>
                        </a:rPr>
                        <a:t>Title</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65000"/>
                      </a:schemeClr>
                    </a:solidFill>
                  </a:tcPr>
                </a:tc>
                <a:tc>
                  <a:txBody>
                    <a:bodyPr/>
                    <a:lstStyle/>
                    <a:p>
                      <a:pPr algn="ctr"/>
                      <a:r>
                        <a:rPr lang="en-US" sz="4800" b="1">
                          <a:latin typeface="+mj-lt"/>
                        </a:rPr>
                        <a:t>Role</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2401187075"/>
                  </a:ext>
                </a:extLst>
              </a:tr>
              <a:tr h="1197102">
                <a:tc>
                  <a:txBody>
                    <a:bodyPr/>
                    <a:lstStyle/>
                    <a:p>
                      <a:pPr marL="0" marR="0" indent="0" algn="ctr" rtl="0" latinLnBrk="0">
                        <a:lnSpc>
                          <a:spcPct val="100000"/>
                        </a:lnSpc>
                        <a:spcBef>
                          <a:spcPts val="0"/>
                        </a:spcBef>
                        <a:spcAft>
                          <a:spcPts val="0"/>
                        </a:spcAft>
                        <a:buClrTx/>
                        <a:buSzTx/>
                        <a:buFontTx/>
                        <a:buNone/>
                      </a:pPr>
                      <a:r>
                        <a:rPr lang="en-US" sz="4000" b="1" i="0" u="none" strike="noStrike" cap="none" spc="0" baseline="0">
                          <a:solidFill>
                            <a:schemeClr val="tx1"/>
                          </a:solidFill>
                          <a:uFillTx/>
                          <a:latin typeface="+mj-lt"/>
                          <a:ea typeface="+mn-ea"/>
                          <a:cs typeface="+mn-cs"/>
                        </a:rPr>
                        <a:t>Red Cross Ambassador</a:t>
                      </a:r>
                      <a:endParaRPr lang="en-US" sz="4000" b="1" i="0" u="none" strike="noStrike" cap="none" spc="0" baseline="0">
                        <a:solidFill>
                          <a:schemeClr val="tx1"/>
                        </a:solidFill>
                        <a:uFillTx/>
                        <a:latin typeface="+mj-lt"/>
                        <a:ea typeface="+mn-ea"/>
                        <a:cs typeface="+mn-cs"/>
                        <a:sym typeface="Helvetica Neue Light"/>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marL="0" marR="0" indent="0" algn="ctr" rtl="0" latinLnBrk="0">
                        <a:lnSpc>
                          <a:spcPct val="100000"/>
                        </a:lnSpc>
                        <a:spcBef>
                          <a:spcPts val="0"/>
                        </a:spcBef>
                        <a:spcAft>
                          <a:spcPts val="0"/>
                        </a:spcAft>
                        <a:buClrTx/>
                        <a:buSzTx/>
                        <a:buFontTx/>
                        <a:buNone/>
                      </a:pPr>
                      <a:r>
                        <a:rPr lang="en-US" sz="3200" b="0" i="0" u="none" strike="noStrike" cap="none" spc="0" baseline="0">
                          <a:solidFill>
                            <a:schemeClr val="tx1"/>
                          </a:solidFill>
                          <a:uFillTx/>
                          <a:latin typeface="+mj-lt"/>
                          <a:ea typeface="+mn-ea"/>
                          <a:cs typeface="+mn-cs"/>
                        </a:rPr>
                        <a:t>That's YOU! Main Red Cross contact for your designated store(s) - </a:t>
                      </a:r>
                      <a:r>
                        <a:rPr lang="en-CA" sz="3200" b="0" i="0" u="none" strike="noStrike" cap="none" spc="0" baseline="0" noProof="0">
                          <a:uFillTx/>
                        </a:rPr>
                        <a:t>support your store(s) in achieving their fundraising goals.</a:t>
                      </a:r>
                      <a:endParaRPr lang="en-US" sz="3200" b="0" i="0" u="none" strike="noStrike" cap="none" spc="0" baseline="0">
                        <a:solidFill>
                          <a:schemeClr val="tx1"/>
                        </a:solidFill>
                        <a:uFillTx/>
                        <a:latin typeface="+mj-lt"/>
                        <a:ea typeface="+mn-ea"/>
                        <a:cs typeface="+mn-cs"/>
                        <a:sym typeface="Helvetica Neue Light"/>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655154931"/>
                  </a:ext>
                </a:extLst>
              </a:tr>
              <a:tr h="1276907">
                <a:tc>
                  <a:txBody>
                    <a:bodyPr/>
                    <a:lstStyle/>
                    <a:p>
                      <a:pPr marL="0" marR="0" indent="0" algn="ctr" rtl="0" fontAlgn="base" latinLnBrk="0">
                        <a:lnSpc>
                          <a:spcPct val="100000"/>
                        </a:lnSpc>
                        <a:spcBef>
                          <a:spcPts val="0"/>
                        </a:spcBef>
                        <a:spcAft>
                          <a:spcPts val="0"/>
                        </a:spcAft>
                        <a:buClrTx/>
                        <a:buSzTx/>
                        <a:buFontTx/>
                        <a:buNone/>
                      </a:pPr>
                      <a:r>
                        <a:rPr lang="en-US" sz="4000" b="1" i="0" u="none" strike="noStrike" cap="none" spc="0" baseline="0">
                          <a:solidFill>
                            <a:schemeClr val="tx1"/>
                          </a:solidFill>
                          <a:uFillTx/>
                          <a:latin typeface="+mj-lt"/>
                          <a:ea typeface="+mn-ea"/>
                          <a:cs typeface="+mn-cs"/>
                        </a:rPr>
                        <a:t>Red Cross Staff or Lead Ambassador</a:t>
                      </a:r>
                      <a:endParaRPr lang="en-US" sz="4000" b="1" i="0" u="none" strike="noStrike" cap="none" spc="0" baseline="0">
                        <a:solidFill>
                          <a:schemeClr val="tx1"/>
                        </a:solidFill>
                        <a:uFillTx/>
                        <a:latin typeface="+mj-lt"/>
                        <a:ea typeface="+mn-ea"/>
                        <a:cs typeface="+mn-cs"/>
                        <a:sym typeface="Helvetica Neue Light"/>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marL="0" marR="0" indent="0" algn="ctr" rtl="0" fontAlgn="base" latinLnBrk="0">
                        <a:lnSpc>
                          <a:spcPct val="100000"/>
                        </a:lnSpc>
                        <a:spcBef>
                          <a:spcPts val="0"/>
                        </a:spcBef>
                        <a:spcAft>
                          <a:spcPts val="0"/>
                        </a:spcAft>
                        <a:buClrTx/>
                        <a:buSzTx/>
                        <a:buFontTx/>
                        <a:buNone/>
                      </a:pPr>
                      <a:r>
                        <a:rPr lang="en-US" sz="3200" b="0" i="0" u="none" strike="noStrike" cap="none" spc="0" baseline="0">
                          <a:solidFill>
                            <a:schemeClr val="tx1"/>
                          </a:solidFill>
                          <a:uFillTx/>
                          <a:latin typeface="+mj-lt"/>
                          <a:ea typeface="+mn-ea"/>
                          <a:cs typeface="+mn-cs"/>
                        </a:rPr>
                        <a:t>That's us! Your key contact at Red Cross throughout the Campaign.</a:t>
                      </a:r>
                      <a:endParaRPr lang="en-US" sz="3200" b="0" i="0" u="none" strike="noStrike" cap="none" spc="0" baseline="0">
                        <a:solidFill>
                          <a:schemeClr val="tx1"/>
                        </a:solidFill>
                        <a:uFillTx/>
                        <a:latin typeface="+mj-lt"/>
                        <a:ea typeface="+mn-ea"/>
                        <a:cs typeface="+mn-cs"/>
                        <a:sym typeface="Helvetica Neue Light"/>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489050143"/>
                  </a:ext>
                </a:extLst>
              </a:tr>
              <a:tr h="1276907">
                <a:tc>
                  <a:txBody>
                    <a:bodyPr/>
                    <a:lstStyle/>
                    <a:p>
                      <a:pPr marL="0" marR="0" lvl="0" indent="0" algn="ctr" rtl="0">
                        <a:lnSpc>
                          <a:spcPct val="100000"/>
                        </a:lnSpc>
                        <a:spcBef>
                          <a:spcPts val="0"/>
                        </a:spcBef>
                        <a:spcAft>
                          <a:spcPts val="0"/>
                        </a:spcAft>
                        <a:buClrTx/>
                        <a:buSzTx/>
                        <a:buFontTx/>
                        <a:buNone/>
                      </a:pPr>
                      <a:r>
                        <a:rPr lang="en-US" sz="4000" b="1" i="0" u="none" strike="noStrike" cap="none" spc="0" baseline="0">
                          <a:solidFill>
                            <a:schemeClr val="tx1"/>
                          </a:solidFill>
                          <a:uFillTx/>
                          <a:latin typeface="+mj-lt"/>
                          <a:ea typeface="+mn-ea"/>
                          <a:cs typeface="+mn-cs"/>
                        </a:rPr>
                        <a:t>Walmart Store Manager</a:t>
                      </a:r>
                      <a:endParaRPr lang="en-US" sz="4000" b="1" i="0" u="none" strike="noStrike" cap="none" spc="0" baseline="0">
                        <a:solidFill>
                          <a:schemeClr val="tx1"/>
                        </a:solidFill>
                        <a:uFillTx/>
                        <a:latin typeface="+mj-lt"/>
                        <a:ea typeface="+mn-ea"/>
                        <a:cs typeface="+mn-cs"/>
                        <a:sym typeface="Helvetica Neue Light"/>
                      </a:endParaRPr>
                    </a:p>
                  </a:txBody>
                  <a:tcPr anchor="ctr">
                    <a:lnL w="6350">
                      <a:solidFill>
                        <a:schemeClr val="bg1">
                          <a:lumMod val="50000"/>
                        </a:schemeClr>
                      </a:solidFill>
                    </a:lnL>
                    <a:lnR w="6350">
                      <a:solidFill>
                        <a:schemeClr val="bg1">
                          <a:lumMod val="50000"/>
                        </a:schemeClr>
                      </a:solidFill>
                    </a:lnR>
                    <a:lnT w="6350">
                      <a:solidFill>
                        <a:schemeClr val="bg1">
                          <a:lumMod val="50000"/>
                        </a:schemeClr>
                      </a:solidFill>
                    </a:lnT>
                    <a:lnB w="6350">
                      <a:solidFill>
                        <a:schemeClr val="bg1">
                          <a:lumMod val="50000"/>
                        </a:schemeClr>
                      </a:solidFill>
                    </a:lnB>
                  </a:tcPr>
                </a:tc>
                <a:tc>
                  <a:txBody>
                    <a:bodyPr/>
                    <a:lstStyle/>
                    <a:p>
                      <a:pPr marL="0" marR="0" lvl="0" indent="0" algn="ctr" rtl="0">
                        <a:lnSpc>
                          <a:spcPct val="100000"/>
                        </a:lnSpc>
                        <a:spcBef>
                          <a:spcPts val="0"/>
                        </a:spcBef>
                        <a:spcAft>
                          <a:spcPts val="0"/>
                        </a:spcAft>
                        <a:buClrTx/>
                        <a:buSzTx/>
                        <a:buFontTx/>
                        <a:buNone/>
                      </a:pPr>
                      <a:r>
                        <a:rPr lang="en-US" sz="3200" b="0" i="0" u="none" strike="noStrike" cap="none" spc="0" baseline="0">
                          <a:solidFill>
                            <a:schemeClr val="tx1"/>
                          </a:solidFill>
                          <a:uFillTx/>
                          <a:latin typeface="+mj-lt"/>
                          <a:ea typeface="+mn-ea"/>
                          <a:cs typeface="+mn-cs"/>
                        </a:rPr>
                        <a:t>Likely your initial contact at your store – can let you know who the Store Champion/Charity lead is.</a:t>
                      </a:r>
                      <a:endParaRPr lang="en-CA" sz="3200" b="0" i="0" u="none" strike="noStrike" cap="none" spc="0" baseline="0">
                        <a:solidFill>
                          <a:schemeClr val="tx1"/>
                        </a:solidFill>
                        <a:uFillTx/>
                        <a:latin typeface="+mj-lt"/>
                        <a:ea typeface="+mn-ea"/>
                        <a:cs typeface="+mn-cs"/>
                        <a:sym typeface="Helvetica Neue Light"/>
                      </a:endParaRPr>
                    </a:p>
                  </a:txBody>
                  <a:tcPr anchor="ctr">
                    <a:lnL w="6350">
                      <a:solidFill>
                        <a:schemeClr val="bg1">
                          <a:lumMod val="50000"/>
                        </a:schemeClr>
                      </a:solidFill>
                    </a:lnL>
                    <a:lnR w="6350">
                      <a:solidFill>
                        <a:schemeClr val="bg1">
                          <a:lumMod val="50000"/>
                        </a:schemeClr>
                      </a:solidFill>
                    </a:lnR>
                    <a:lnT w="6350">
                      <a:solidFill>
                        <a:schemeClr val="bg1">
                          <a:lumMod val="50000"/>
                        </a:schemeClr>
                      </a:solidFill>
                    </a:lnT>
                    <a:lnB w="6350">
                      <a:solidFill>
                        <a:schemeClr val="bg1">
                          <a:lumMod val="50000"/>
                        </a:schemeClr>
                      </a:solidFill>
                    </a:lnB>
                  </a:tcPr>
                </a:tc>
                <a:extLst>
                  <a:ext uri="{0D108BD9-81ED-4DB2-BD59-A6C34878D82A}">
                    <a16:rowId xmlns:a16="http://schemas.microsoft.com/office/drawing/2014/main" val="2212207697"/>
                  </a:ext>
                </a:extLst>
              </a:tr>
              <a:tr h="1276907">
                <a:tc>
                  <a:txBody>
                    <a:bodyPr/>
                    <a:lstStyle/>
                    <a:p>
                      <a:pPr marL="0" marR="0" lvl="0" indent="0" algn="ctr" rtl="0">
                        <a:lnSpc>
                          <a:spcPct val="100000"/>
                        </a:lnSpc>
                        <a:spcBef>
                          <a:spcPts val="0"/>
                        </a:spcBef>
                        <a:spcAft>
                          <a:spcPts val="0"/>
                        </a:spcAft>
                        <a:buClrTx/>
                        <a:buSzTx/>
                        <a:buFontTx/>
                        <a:buNone/>
                      </a:pPr>
                      <a:r>
                        <a:rPr lang="en-US" sz="4000" b="1" i="0" u="none" strike="noStrike" cap="none" spc="0" baseline="0">
                          <a:solidFill>
                            <a:schemeClr val="tx1"/>
                          </a:solidFill>
                          <a:uFillTx/>
                          <a:latin typeface="+mj-lt"/>
                          <a:ea typeface="+mn-ea"/>
                          <a:cs typeface="+mn-cs"/>
                        </a:rPr>
                        <a:t>Walmart Store Champion/Charity Lead </a:t>
                      </a:r>
                      <a:endParaRPr lang="en-US" sz="4000" b="1" i="0" u="none" strike="noStrike" cap="none" spc="0" baseline="30000">
                        <a:solidFill>
                          <a:schemeClr val="tx1"/>
                        </a:solidFill>
                        <a:uFillTx/>
                        <a:latin typeface="+mj-lt"/>
                        <a:ea typeface="+mn-ea"/>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Tx/>
                        <a:buSzTx/>
                        <a:buFontTx/>
                        <a:buNone/>
                      </a:pPr>
                      <a:r>
                        <a:rPr lang="en-US" sz="3200" b="0" i="0" u="none" strike="noStrike" cap="none" spc="0" baseline="0">
                          <a:solidFill>
                            <a:schemeClr val="tx1"/>
                          </a:solidFill>
                          <a:uFillTx/>
                          <a:latin typeface="+mj-lt"/>
                          <a:ea typeface="+mn-ea"/>
                          <a:cs typeface="+mn-cs"/>
                        </a:rPr>
                        <a:t>Leader of the Campaign for their store and your main contact throughout the Campaign.</a:t>
                      </a:r>
                      <a:endParaRPr lang="en-US" sz="3200" b="0" i="0" u="none" strike="noStrike" cap="none" spc="0" baseline="0">
                        <a:solidFill>
                          <a:schemeClr val="tx1"/>
                        </a:solidFill>
                        <a:uFillTx/>
                        <a:latin typeface="+mj-lt"/>
                        <a:ea typeface="+mn-ea"/>
                        <a:cs typeface="+mn-cs"/>
                        <a:sym typeface="Helvetica Neue Light"/>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237922636"/>
                  </a:ext>
                </a:extLst>
              </a:tr>
              <a:tr h="1223704">
                <a:tc>
                  <a:txBody>
                    <a:bodyPr/>
                    <a:lstStyle/>
                    <a:p>
                      <a:pPr algn="ctr" rtl="0" fontAlgn="base"/>
                      <a:r>
                        <a:rPr lang="en-US" sz="4000" b="1" i="0" u="none" strike="noStrike" cap="none" spc="0" baseline="0">
                          <a:solidFill>
                            <a:schemeClr val="tx1"/>
                          </a:solidFill>
                          <a:uFillTx/>
                          <a:latin typeface="+mj-lt"/>
                          <a:ea typeface="+mn-ea"/>
                          <a:cs typeface="+mn-cs"/>
                        </a:rPr>
                        <a:t>Walmart Associates</a:t>
                      </a:r>
                      <a:endParaRPr lang="en-US" sz="4000" b="1" i="0" u="none" strike="noStrike" cap="none" spc="0" baseline="0">
                        <a:solidFill>
                          <a:schemeClr val="tx1"/>
                        </a:solidFill>
                        <a:uFillTx/>
                        <a:latin typeface="+mj-lt"/>
                        <a:ea typeface="+mn-ea"/>
                        <a:cs typeface="+mn-cs"/>
                        <a:sym typeface="Helvetica Neue Light"/>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algn="ctr" rtl="0" fontAlgn="base"/>
                      <a:r>
                        <a:rPr lang="en-US" sz="3200" b="0" i="0" u="none" strike="noStrike" cap="none" spc="0" baseline="0">
                          <a:solidFill>
                            <a:schemeClr val="tx1"/>
                          </a:solidFill>
                          <a:uFillTx/>
                          <a:latin typeface="+mj-lt"/>
                          <a:ea typeface="+mn-ea"/>
                          <a:cs typeface="+mn-cs"/>
                        </a:rPr>
                        <a:t>Key members of the Campaign in-store.</a:t>
                      </a:r>
                      <a:endParaRPr lang="en-US" sz="3200" b="0" i="0" u="none" strike="noStrike" cap="none" spc="0" baseline="0">
                        <a:solidFill>
                          <a:schemeClr val="tx1"/>
                        </a:solidFill>
                        <a:uFillTx/>
                        <a:latin typeface="+mj-lt"/>
                        <a:ea typeface="+mn-ea"/>
                        <a:cs typeface="+mn-cs"/>
                        <a:sym typeface="Helvetica Neue Light"/>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707698041"/>
                  </a:ext>
                </a:extLst>
              </a:tr>
              <a:tr h="1276906">
                <a:tc>
                  <a:txBody>
                    <a:bodyPr/>
                    <a:lstStyle/>
                    <a:p>
                      <a:pPr marL="0" lvl="0" indent="0" algn="ctr">
                        <a:lnSpc>
                          <a:spcPct val="100000"/>
                        </a:lnSpc>
                        <a:spcBef>
                          <a:spcPts val="0"/>
                        </a:spcBef>
                        <a:spcAft>
                          <a:spcPts val="0"/>
                        </a:spcAft>
                        <a:buNone/>
                      </a:pPr>
                      <a:r>
                        <a:rPr lang="en-US" sz="4000" b="1" i="0" u="none" strike="noStrike" cap="none" spc="0" baseline="0">
                          <a:solidFill>
                            <a:schemeClr val="tx1"/>
                          </a:solidFill>
                          <a:uFillTx/>
                          <a:latin typeface="+mj-lt"/>
                          <a:ea typeface="+mn-ea"/>
                          <a:cs typeface="+mn-cs"/>
                        </a:rPr>
                        <a:t>Fundraising Stars</a:t>
                      </a:r>
                      <a:endParaRPr lang="en-US" sz="4000" b="1" i="0" u="none" strike="noStrike" cap="none" spc="0" baseline="0">
                        <a:solidFill>
                          <a:schemeClr val="tx1"/>
                        </a:solidFill>
                        <a:uFillTx/>
                        <a:latin typeface="+mj-lt"/>
                        <a:ea typeface="+mn-ea"/>
                        <a:cs typeface="+mn-cs"/>
                        <a:sym typeface="Helvetica Neue Light"/>
                      </a:endParaRPr>
                    </a:p>
                  </a:txBody>
                  <a:tcPr anchor="ctr">
                    <a:lnL w="6350">
                      <a:solidFill>
                        <a:schemeClr val="bg1">
                          <a:lumMod val="50000"/>
                        </a:schemeClr>
                      </a:solidFill>
                    </a:lnL>
                    <a:lnR w="6350">
                      <a:solidFill>
                        <a:schemeClr val="bg1">
                          <a:lumMod val="50000"/>
                        </a:schemeClr>
                      </a:solidFill>
                    </a:lnR>
                    <a:lnT w="6350">
                      <a:solidFill>
                        <a:schemeClr val="bg1">
                          <a:lumMod val="50000"/>
                        </a:schemeClr>
                      </a:solidFill>
                    </a:lnT>
                    <a:lnB w="6350">
                      <a:solidFill>
                        <a:schemeClr val="bg1">
                          <a:lumMod val="50000"/>
                        </a:schemeClr>
                      </a:solidFill>
                    </a:lnB>
                  </a:tcPr>
                </a:tc>
                <a:tc>
                  <a:txBody>
                    <a:bodyPr/>
                    <a:lstStyle/>
                    <a:p>
                      <a:pPr marL="0" lvl="0" indent="0" algn="ctr">
                        <a:lnSpc>
                          <a:spcPct val="100000"/>
                        </a:lnSpc>
                        <a:spcBef>
                          <a:spcPts val="0"/>
                        </a:spcBef>
                        <a:spcAft>
                          <a:spcPts val="0"/>
                        </a:spcAft>
                        <a:buNone/>
                      </a:pPr>
                      <a:r>
                        <a:rPr lang="en-US" sz="3200" b="0" i="0" u="none" strike="noStrike" cap="none" spc="0" baseline="0">
                          <a:solidFill>
                            <a:schemeClr val="tx1"/>
                          </a:solidFill>
                          <a:uFillTx/>
                          <a:latin typeface="+mj-lt"/>
                          <a:ea typeface="+mn-ea"/>
                          <a:cs typeface="+mn-cs"/>
                        </a:rPr>
                        <a:t>Your most amazing Associates and Managers at your store.</a:t>
                      </a:r>
                      <a:endParaRPr lang="en-US" sz="3200" b="0" i="0" u="none" strike="noStrike" cap="none" spc="0" baseline="0">
                        <a:solidFill>
                          <a:schemeClr val="tx1"/>
                        </a:solidFill>
                        <a:uFillTx/>
                        <a:latin typeface="+mj-lt"/>
                        <a:ea typeface="+mn-ea"/>
                        <a:cs typeface="+mn-cs"/>
                        <a:sym typeface="Helvetica Neue Light"/>
                      </a:endParaRPr>
                    </a:p>
                  </a:txBody>
                  <a:tcPr anchor="ctr">
                    <a:lnL w="6350">
                      <a:solidFill>
                        <a:schemeClr val="bg1">
                          <a:lumMod val="50000"/>
                        </a:schemeClr>
                      </a:solidFill>
                    </a:lnL>
                    <a:lnR w="6350">
                      <a:solidFill>
                        <a:schemeClr val="bg1">
                          <a:lumMod val="50000"/>
                        </a:schemeClr>
                      </a:solidFill>
                    </a:lnR>
                    <a:lnT w="6350">
                      <a:solidFill>
                        <a:schemeClr val="bg1">
                          <a:lumMod val="50000"/>
                        </a:schemeClr>
                      </a:solidFill>
                    </a:lnT>
                    <a:lnB w="6350">
                      <a:solidFill>
                        <a:schemeClr val="bg1">
                          <a:lumMod val="50000"/>
                        </a:schemeClr>
                      </a:solidFill>
                    </a:lnB>
                  </a:tcPr>
                </a:tc>
                <a:extLst>
                  <a:ext uri="{0D108BD9-81ED-4DB2-BD59-A6C34878D82A}">
                    <a16:rowId xmlns:a16="http://schemas.microsoft.com/office/drawing/2014/main" val="107181358"/>
                  </a:ext>
                </a:extLst>
              </a:tr>
              <a:tr h="1276907">
                <a:tc>
                  <a:txBody>
                    <a:bodyPr/>
                    <a:lstStyle/>
                    <a:p>
                      <a:pPr lvl="0" algn="ctr" rtl="0">
                        <a:buNone/>
                      </a:pPr>
                      <a:r>
                        <a:rPr lang="en-US" sz="4000" b="1" i="0" u="none" strike="noStrike" cap="none" spc="0" baseline="0">
                          <a:solidFill>
                            <a:schemeClr val="tx1"/>
                          </a:solidFill>
                          <a:uFillTx/>
                          <a:latin typeface="+mj-lt"/>
                          <a:ea typeface="+mn-ea"/>
                          <a:cs typeface="+mn-cs"/>
                        </a:rPr>
                        <a:t>Walmart Customers</a:t>
                      </a:r>
                      <a:endParaRPr lang="en-US" sz="4000" b="1" i="0" u="none" strike="noStrike" cap="none" spc="0" baseline="0">
                        <a:solidFill>
                          <a:schemeClr val="tx1"/>
                        </a:solidFill>
                        <a:uFillTx/>
                        <a:latin typeface="+mj-lt"/>
                        <a:ea typeface="+mn-ea"/>
                        <a:cs typeface="+mn-cs"/>
                        <a:sym typeface="Helvetica Neue Light"/>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lvl="0" algn="ctr" rtl="0">
                        <a:buNone/>
                      </a:pPr>
                      <a:r>
                        <a:rPr lang="en-US" sz="3200" b="0" i="0" u="none" strike="noStrike" cap="none" spc="0" baseline="0">
                          <a:solidFill>
                            <a:schemeClr val="tx1"/>
                          </a:solidFill>
                          <a:uFillTx/>
                          <a:latin typeface="+mj-lt"/>
                          <a:ea typeface="+mn-ea"/>
                          <a:cs typeface="+mn-cs"/>
                        </a:rPr>
                        <a:t>Red Cross donors!</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806250680"/>
                  </a:ext>
                </a:extLst>
              </a:tr>
            </a:tbl>
          </a:graphicData>
        </a:graphic>
      </p:graphicFrame>
    </p:spTree>
    <p:extLst>
      <p:ext uri="{BB962C8B-B14F-4D97-AF65-F5344CB8AC3E}">
        <p14:creationId xmlns:p14="http://schemas.microsoft.com/office/powerpoint/2010/main" val="182518335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Rectangle"/>
          <p:cNvSpPr/>
          <p:nvPr/>
        </p:nvSpPr>
        <p:spPr>
          <a:xfrm>
            <a:off x="0" y="-25400"/>
            <a:ext cx="24384000" cy="13766800"/>
          </a:xfrm>
          <a:prstGeom prst="rect">
            <a:avLst/>
          </a:prstGeom>
          <a:solidFill>
            <a:srgbClr val="EE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42" name="Break / Pause"/>
          <p:cNvSpPr txBox="1">
            <a:spLocks noGrp="1"/>
          </p:cNvSpPr>
          <p:nvPr>
            <p:ph type="subTitle" sz="quarter" idx="1"/>
          </p:nvPr>
        </p:nvSpPr>
        <p:spPr>
          <a:xfrm>
            <a:off x="917678" y="6192896"/>
            <a:ext cx="22548644" cy="1655704"/>
          </a:xfrm>
          <a:prstGeom prst="rect">
            <a:avLst/>
          </a:prstGeom>
        </p:spPr>
        <p:txBody>
          <a:bodyPr/>
          <a:lstStyle>
            <a:lvl1pPr defTabSz="457200">
              <a:lnSpc>
                <a:spcPct val="90000"/>
              </a:lnSpc>
              <a:defRPr sz="10000" b="1">
                <a:solidFill>
                  <a:srgbClr val="FFFFFF"/>
                </a:solidFill>
              </a:defRPr>
            </a:lvl1pPr>
          </a:lstStyle>
          <a:p>
            <a:r>
              <a:rPr lang="en-US">
                <a:latin typeface="Arial"/>
                <a:cs typeface="Arial"/>
              </a:rPr>
              <a:t>The Ambassadors Role</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890273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goes here"/>
          <p:cNvSpPr txBox="1">
            <a:spLocks noGrp="1"/>
          </p:cNvSpPr>
          <p:nvPr>
            <p:ph type="ctrTitle"/>
          </p:nvPr>
        </p:nvSpPr>
        <p:spPr>
          <a:xfrm>
            <a:off x="863600" y="800100"/>
            <a:ext cx="20828000" cy="1336179"/>
          </a:xfrm>
          <a:prstGeom prst="rect">
            <a:avLst/>
          </a:prstGeom>
        </p:spPr>
        <p:txBody>
          <a:bodyPr anchor="t"/>
          <a:lstStyle>
            <a:lvl1pPr algn="l" defTabSz="457200">
              <a:lnSpc>
                <a:spcPts val="13100"/>
              </a:lnSpc>
              <a:defRPr sz="7200" b="1">
                <a:solidFill>
                  <a:srgbClr val="EE0000"/>
                </a:solidFill>
              </a:defRPr>
            </a:lvl1pPr>
          </a:lstStyle>
          <a:p>
            <a:pPr>
              <a:lnSpc>
                <a:spcPct val="100000"/>
              </a:lnSpc>
            </a:pPr>
            <a:r>
              <a:rPr lang="en-CA">
                <a:latin typeface="Arial" panose="020B0604020202020204" pitchFamily="34" charset="0"/>
                <a:cs typeface="Arial" panose="020B0604020202020204" pitchFamily="34" charset="0"/>
              </a:rPr>
              <a:t>Expectations and Responsibilities</a:t>
            </a:r>
            <a:endParaRPr>
              <a:latin typeface="Arial" panose="020B0604020202020204" pitchFamily="34" charset="0"/>
              <a:cs typeface="Arial" panose="020B0604020202020204" pitchFamily="34" charset="0"/>
            </a:endParaRPr>
          </a:p>
        </p:txBody>
      </p:sp>
      <p:sp>
        <p:nvSpPr>
          <p:cNvPr id="132" name="Line"/>
          <p:cNvSpPr/>
          <p:nvPr/>
        </p:nvSpPr>
        <p:spPr>
          <a:xfrm>
            <a:off x="863600" y="2082800"/>
            <a:ext cx="22656799" cy="0"/>
          </a:xfrm>
          <a:prstGeom prst="line">
            <a:avLst/>
          </a:prstGeom>
          <a:ln w="63500">
            <a:solidFill>
              <a:srgbClr val="EE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1" name="TextBox 10">
            <a:extLst>
              <a:ext uri="{FF2B5EF4-FFF2-40B4-BE49-F238E27FC236}">
                <a16:creationId xmlns:a16="http://schemas.microsoft.com/office/drawing/2014/main" id="{485F64E8-CBC5-2CF2-B3A9-71A7B7700269}"/>
              </a:ext>
            </a:extLst>
          </p:cNvPr>
          <p:cNvSpPr txBox="1"/>
          <p:nvPr/>
        </p:nvSpPr>
        <p:spPr>
          <a:xfrm>
            <a:off x="863600" y="2846486"/>
            <a:ext cx="20828000" cy="108695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342900" marR="0" lvl="0" indent="-342900" algn="l"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kumimoji="0" lang="en-US" sz="3600" i="0" u="none" strike="noStrike" kern="0" cap="none" spc="0" normalizeH="0" baseline="0" noProof="0">
                <a:ln>
                  <a:noFill/>
                </a:ln>
                <a:effectLst/>
                <a:uLnTx/>
                <a:uFillTx/>
                <a:latin typeface="+mj-lt"/>
                <a:sym typeface="Helvetica Neue"/>
              </a:rPr>
              <a:t>Identifying the Walmart staff member most responsible for the Red Cross campaign.  </a:t>
            </a:r>
            <a:endParaRPr lang="en-CA" sz="3600" i="0" u="none" strike="noStrike" kern="0" cap="none" spc="0" normalizeH="0" baseline="0" noProof="0">
              <a:ln>
                <a:noFill/>
              </a:ln>
              <a:effectLst/>
              <a:uLnTx/>
              <a:uFillTx/>
              <a:latin typeface="+mj-lt"/>
            </a:endParaRPr>
          </a:p>
          <a:p>
            <a:pPr algn="l" defTabSz="457200">
              <a:lnSpc>
                <a:spcPct val="117999"/>
              </a:lnSpc>
              <a:defRPr/>
            </a:pPr>
            <a:endParaRPr lang="en-US" sz="3600">
              <a:latin typeface="+mj-lt"/>
            </a:endParaRPr>
          </a:p>
          <a:p>
            <a:pPr marL="457200" indent="-457200" algn="l" defTabSz="457200">
              <a:lnSpc>
                <a:spcPct val="117999"/>
              </a:lnSpc>
              <a:buFont typeface="Arial" panose="020B0604020202020204" pitchFamily="34" charset="0"/>
              <a:buChar char="•"/>
              <a:defRPr/>
            </a:pPr>
            <a:r>
              <a:rPr lang="en-US" sz="3600">
                <a:latin typeface="+mj-lt"/>
              </a:rPr>
              <a:t>Host an Associate Engagement Meeting with the Walmart staff</a:t>
            </a:r>
          </a:p>
          <a:p>
            <a:pPr marL="457200" indent="-457200" algn="l" defTabSz="457200">
              <a:lnSpc>
                <a:spcPct val="117999"/>
              </a:lnSpc>
              <a:buFont typeface="Arial" panose="020B0604020202020204" pitchFamily="34" charset="0"/>
              <a:buChar char="•"/>
              <a:defRPr/>
            </a:pPr>
            <a:endParaRPr lang="en-US" sz="3600">
              <a:latin typeface="+mj-lt"/>
            </a:endParaRPr>
          </a:p>
          <a:p>
            <a:pPr marL="457200" indent="-457200" algn="l" defTabSz="457200">
              <a:lnSpc>
                <a:spcPct val="117999"/>
              </a:lnSpc>
              <a:buFont typeface="Arial" panose="020B0604020202020204" pitchFamily="34" charset="0"/>
              <a:buChar char="•"/>
              <a:defRPr/>
            </a:pPr>
            <a:r>
              <a:rPr lang="en-US" sz="3600">
                <a:latin typeface="+mj-lt"/>
              </a:rPr>
              <a:t>Set up &amp; conduct weekly check-ins with Walmart store</a:t>
            </a:r>
          </a:p>
          <a:p>
            <a:pPr marL="342900" marR="0" lvl="0" indent="-342900" algn="l" defTabSz="457200" hangingPunct="1">
              <a:lnSpc>
                <a:spcPct val="117999"/>
              </a:lnSpc>
              <a:spcBef>
                <a:spcPts val="0"/>
              </a:spcBef>
              <a:spcAft>
                <a:spcPts val="0"/>
              </a:spcAft>
              <a:buClrTx/>
              <a:buSzTx/>
              <a:buFont typeface="Arial" panose="020B0604020202020204" pitchFamily="34" charset="0"/>
              <a:buChar char="•"/>
              <a:tabLst/>
              <a:defRPr/>
            </a:pPr>
            <a:endParaRPr lang="en-CA" sz="3600" i="0" u="none" strike="noStrike" kern="0" cap="none" spc="0" normalizeH="0" baseline="0" noProof="0">
              <a:ln>
                <a:noFill/>
              </a:ln>
              <a:effectLst/>
              <a:uLnTx/>
              <a:uFillTx/>
              <a:latin typeface="+mj-lt"/>
            </a:endParaRPr>
          </a:p>
          <a:p>
            <a:pPr marL="342900" marR="0" lvl="0" indent="-342900" algn="l"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lang="en-US" sz="3600">
                <a:latin typeface="+mj-lt"/>
              </a:rPr>
              <a:t>Identify</a:t>
            </a:r>
            <a:r>
              <a:rPr kumimoji="0" lang="en-US" sz="3600" i="0" u="none" strike="noStrike" kern="0" cap="none" spc="0" normalizeH="0" baseline="0" noProof="0">
                <a:ln>
                  <a:noFill/>
                </a:ln>
                <a:effectLst/>
                <a:uLnTx/>
                <a:uFillTx/>
                <a:latin typeface="+mj-lt"/>
                <a:sym typeface="Helvetica Neue"/>
              </a:rPr>
              <a:t> and recognize key Walmart Associate “Fundraising Stars” with the assistance of the store manager or their staff lead.</a:t>
            </a:r>
            <a:endParaRPr lang="en-CA" sz="3600" i="0" u="none" strike="noStrike" kern="0" cap="none" spc="0" normalizeH="0" baseline="0" noProof="0">
              <a:ln>
                <a:noFill/>
              </a:ln>
              <a:effectLst/>
              <a:uLnTx/>
              <a:uFillTx/>
              <a:latin typeface="+mj-lt"/>
            </a:endParaRPr>
          </a:p>
          <a:p>
            <a:pPr marL="342900" marR="0" lvl="0" indent="-342900" algn="l" defTabSz="457200" eaLnBrk="1" fontAlgn="auto" latinLnBrk="0" hangingPunct="1">
              <a:lnSpc>
                <a:spcPct val="117999"/>
              </a:lnSpc>
              <a:spcBef>
                <a:spcPts val="0"/>
              </a:spcBef>
              <a:spcAft>
                <a:spcPts val="0"/>
              </a:spcAft>
              <a:buClrTx/>
              <a:buSzTx/>
              <a:buFont typeface="Arial" panose="020B0604020202020204" pitchFamily="34" charset="0"/>
              <a:buChar char="•"/>
              <a:tabLst/>
              <a:defRPr/>
            </a:pPr>
            <a:endParaRPr lang="en-CA" sz="3600" i="0" u="none" strike="noStrike" kern="0" cap="none" spc="0" normalizeH="0" baseline="0" noProof="0">
              <a:ln>
                <a:noFill/>
              </a:ln>
              <a:effectLst/>
              <a:uLnTx/>
              <a:uFillTx/>
              <a:latin typeface="+mj-lt"/>
            </a:endParaRPr>
          </a:p>
          <a:p>
            <a:pPr marL="342900" indent="-342900" algn="l" defTabSz="457200" hangingPunct="1">
              <a:lnSpc>
                <a:spcPct val="117999"/>
              </a:lnSpc>
              <a:buFont typeface="Arial" panose="020B0604020202020204" pitchFamily="34" charset="0"/>
              <a:buChar char="•"/>
              <a:defRPr/>
            </a:pPr>
            <a:r>
              <a:rPr lang="en-US" sz="3600">
                <a:latin typeface="+mj-lt"/>
              </a:rPr>
              <a:t>Possibly support</a:t>
            </a:r>
            <a:r>
              <a:rPr kumimoji="0" lang="en-US" sz="3600" i="0" u="none" strike="noStrike" kern="0" cap="none" spc="0" normalizeH="0" baseline="0" noProof="0">
                <a:ln>
                  <a:noFill/>
                </a:ln>
                <a:effectLst/>
                <a:uLnTx/>
                <a:uFillTx/>
                <a:latin typeface="+mj-lt"/>
                <a:sym typeface="Helvetica Neue"/>
              </a:rPr>
              <a:t> additional store fundraising activities if requested. </a:t>
            </a:r>
            <a:endParaRPr lang="en-CA" sz="3600" i="0" u="none" strike="noStrike" kern="0" cap="none" spc="0" normalizeH="0" baseline="0" noProof="0">
              <a:ln>
                <a:noFill/>
              </a:ln>
              <a:effectLst/>
              <a:uLnTx/>
              <a:uFillTx/>
              <a:latin typeface="+mj-lt"/>
            </a:endParaRPr>
          </a:p>
          <a:p>
            <a:pPr algn="l" defTabSz="457200">
              <a:lnSpc>
                <a:spcPct val="117999"/>
              </a:lnSpc>
              <a:defRPr/>
            </a:pPr>
            <a:endParaRPr lang="en-US" sz="3600">
              <a:latin typeface="+mj-lt"/>
            </a:endParaRPr>
          </a:p>
          <a:p>
            <a:pPr marL="342900" indent="-342900" algn="l" defTabSz="457200">
              <a:lnSpc>
                <a:spcPct val="117999"/>
              </a:lnSpc>
              <a:buFont typeface="Arial" panose="020B0604020202020204" pitchFamily="34" charset="0"/>
              <a:buChar char="•"/>
              <a:defRPr/>
            </a:pPr>
            <a:r>
              <a:rPr lang="en-US" sz="3600">
                <a:latin typeface="+mj-lt"/>
              </a:rPr>
              <a:t>We</a:t>
            </a:r>
            <a:r>
              <a:rPr kumimoji="0" lang="en-US" sz="3600" i="0" u="none" strike="noStrike" kern="0" cap="none" spc="0" normalizeH="0" baseline="0" noProof="0">
                <a:ln>
                  <a:noFill/>
                </a:ln>
                <a:effectLst/>
                <a:uLnTx/>
                <a:uFillTx/>
                <a:latin typeface="+mj-lt"/>
                <a:sym typeface="Helvetica Neue"/>
              </a:rPr>
              <a:t> ask that you communicate media opportunities, Associate stories and special requests to the Red Cross staff member in your region.</a:t>
            </a:r>
            <a:endParaRPr lang="en-CA" sz="3600" i="0" u="none" strike="noStrike" kern="0" cap="none" spc="0" normalizeH="0" baseline="0" noProof="0">
              <a:ln>
                <a:noFill/>
              </a:ln>
              <a:effectLst/>
              <a:uLnTx/>
              <a:uFillTx/>
              <a:latin typeface="+mj-lt"/>
            </a:endParaRPr>
          </a:p>
          <a:p>
            <a:pPr marR="0" lvl="0" algn="l" defTabSz="457200" eaLnBrk="1" fontAlgn="auto" latinLnBrk="0" hangingPunct="1">
              <a:lnSpc>
                <a:spcPct val="117999"/>
              </a:lnSpc>
              <a:spcBef>
                <a:spcPts val="0"/>
              </a:spcBef>
              <a:spcAft>
                <a:spcPts val="0"/>
              </a:spcAft>
              <a:buClrTx/>
              <a:buSzTx/>
              <a:tabLst/>
              <a:defRPr/>
            </a:pPr>
            <a:endParaRPr lang="en-CA" sz="3600" i="0" u="none" strike="noStrike" kern="0" cap="none" spc="0" normalizeH="0" baseline="0" noProof="0">
              <a:ln>
                <a:noFill/>
              </a:ln>
              <a:effectLst/>
              <a:uLnTx/>
              <a:uFillTx/>
              <a:latin typeface="+mj-lt"/>
            </a:endParaRPr>
          </a:p>
          <a:p>
            <a:pPr marL="342900" indent="-342900" algn="l" defTabSz="457200" hangingPunct="1">
              <a:lnSpc>
                <a:spcPct val="117999"/>
              </a:lnSpc>
              <a:buFont typeface="Arial" panose="020B0604020202020204" pitchFamily="34" charset="0"/>
              <a:buChar char="•"/>
              <a:defRPr/>
            </a:pPr>
            <a:r>
              <a:rPr lang="en-US" sz="3600">
                <a:latin typeface="+mj-lt"/>
              </a:rPr>
              <a:t>Build and maintain good relationships with store managers and key Associates.</a:t>
            </a:r>
            <a:endParaRPr lang="en-CA" sz="3600">
              <a:latin typeface="+mj-lt"/>
            </a:endParaRPr>
          </a:p>
          <a:p>
            <a:pPr marL="342900" marR="0" lvl="0" indent="-342900" algn="l" defTabSz="457200" eaLnBrk="1" fontAlgn="auto" latinLnBrk="0" hangingPunct="1">
              <a:lnSpc>
                <a:spcPct val="117999"/>
              </a:lnSpc>
              <a:spcBef>
                <a:spcPts val="0"/>
              </a:spcBef>
              <a:spcAft>
                <a:spcPts val="0"/>
              </a:spcAft>
              <a:buClrTx/>
              <a:buSzTx/>
              <a:buFont typeface="Arial" panose="020B0604020202020204" pitchFamily="34" charset="0"/>
              <a:buChar char="•"/>
              <a:tabLst/>
              <a:defRPr/>
            </a:pPr>
            <a:endParaRPr kumimoji="0" lang="en-CA" sz="2800" i="0" u="none" strike="noStrike" kern="0" cap="none" spc="0" normalizeH="0" baseline="0" noProof="0">
              <a:ln>
                <a:noFill/>
              </a:ln>
              <a:solidFill>
                <a:sysClr val="windowText" lastClr="000000"/>
              </a:solidFill>
              <a:effectLst/>
              <a:uLnTx/>
              <a:uFillTx/>
              <a:latin typeface="+mj-lt"/>
              <a:sym typeface="Helvetica Neue"/>
            </a:endParaRPr>
          </a:p>
          <a:p>
            <a:pPr marL="342900" marR="0" lvl="0" indent="-342900" algn="l" defTabSz="457200" eaLnBrk="1" fontAlgn="auto" latinLnBrk="0" hangingPunct="1">
              <a:lnSpc>
                <a:spcPct val="117999"/>
              </a:lnSpc>
              <a:spcBef>
                <a:spcPts val="0"/>
              </a:spcBef>
              <a:spcAft>
                <a:spcPts val="0"/>
              </a:spcAft>
              <a:buClrTx/>
              <a:buSzTx/>
              <a:buFont typeface="Arial" panose="020B0604020202020204" pitchFamily="34" charset="0"/>
              <a:buChar char="•"/>
              <a:tabLst/>
              <a:defRPr/>
            </a:pPr>
            <a:endParaRPr lang="en-US" sz="2800" i="0" u="none" strike="noStrike" kern="0" cap="none" spc="0" normalizeH="0" baseline="0" noProof="0">
              <a:ln>
                <a:noFill/>
              </a:ln>
              <a:effectLst/>
              <a:uLnTx/>
              <a:uFillTx/>
              <a:latin typeface="+mj-lt"/>
            </a:endParaRPr>
          </a:p>
        </p:txBody>
      </p:sp>
    </p:spTree>
    <p:extLst>
      <p:ext uri="{BB962C8B-B14F-4D97-AF65-F5344CB8AC3E}">
        <p14:creationId xmlns:p14="http://schemas.microsoft.com/office/powerpoint/2010/main" val="143691075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goes here"/>
          <p:cNvSpPr txBox="1">
            <a:spLocks noGrp="1"/>
          </p:cNvSpPr>
          <p:nvPr>
            <p:ph type="ctrTitle"/>
          </p:nvPr>
        </p:nvSpPr>
        <p:spPr>
          <a:xfrm>
            <a:off x="863600" y="800100"/>
            <a:ext cx="20828000" cy="1336179"/>
          </a:xfrm>
          <a:prstGeom prst="rect">
            <a:avLst/>
          </a:prstGeom>
        </p:spPr>
        <p:txBody>
          <a:bodyPr anchor="t"/>
          <a:lstStyle>
            <a:lvl1pPr algn="l" defTabSz="457200">
              <a:lnSpc>
                <a:spcPts val="13100"/>
              </a:lnSpc>
              <a:defRPr sz="7200" b="1">
                <a:solidFill>
                  <a:srgbClr val="EE0000"/>
                </a:solidFill>
              </a:defRPr>
            </a:lvl1pPr>
          </a:lstStyle>
          <a:p>
            <a:pPr>
              <a:lnSpc>
                <a:spcPct val="100000"/>
              </a:lnSpc>
            </a:pPr>
            <a:r>
              <a:rPr lang="en-US">
                <a:latin typeface="Arial"/>
                <a:cs typeface="Arial"/>
              </a:rPr>
              <a:t>Support for Ambassadors</a:t>
            </a:r>
          </a:p>
        </p:txBody>
      </p:sp>
      <p:sp>
        <p:nvSpPr>
          <p:cNvPr id="131" name="Sed ut perspiciatis unde omnis iste natus error sit voluptatem accusantium doloremque laudantium, totam rem aperiam, eaque ipsa quae ab illo inventore veritatis et quasi architecto beatae vitae dicta sunt explicabo. Nemo enim ipsam voluptatem quia volupt"/>
          <p:cNvSpPr txBox="1">
            <a:spLocks noGrp="1"/>
          </p:cNvSpPr>
          <p:nvPr>
            <p:ph type="subTitle" idx="1"/>
          </p:nvPr>
        </p:nvSpPr>
        <p:spPr>
          <a:xfrm>
            <a:off x="863600" y="2329029"/>
            <a:ext cx="20828000" cy="10492961"/>
          </a:xfrm>
          <a:prstGeom prst="rect">
            <a:avLst/>
          </a:prstGeom>
        </p:spPr>
        <p:txBody>
          <a:bodyPr/>
          <a:lstStyle>
            <a:lvl1pPr algn="l" defTabSz="457200">
              <a:lnSpc>
                <a:spcPct val="110000"/>
              </a:lnSpc>
              <a:defRPr sz="3600"/>
            </a:lvl1pPr>
          </a:lstStyle>
          <a:p>
            <a:pPr marL="857250" lvl="1" indent="-857250" algn="l">
              <a:buFont typeface="Arial"/>
              <a:buChar char="•"/>
            </a:pPr>
            <a:r>
              <a:rPr lang="en-US" sz="6000"/>
              <a:t>Ambassador Website </a:t>
            </a:r>
            <a:r>
              <a:rPr lang="en-US" sz="6000">
                <a:latin typeface="Arial"/>
                <a:cs typeface="Calibri"/>
                <a:hlinkClick r:id="rId3"/>
              </a:rPr>
              <a:t>www.redcross.ca/walmart2023</a:t>
            </a:r>
            <a:endParaRPr lang="en-US" sz="6000">
              <a:highlight>
                <a:srgbClr val="FFFF00"/>
              </a:highlight>
              <a:latin typeface="Arial"/>
              <a:ea typeface="+mj-lt"/>
              <a:cs typeface="+mj-lt"/>
            </a:endParaRPr>
          </a:p>
          <a:p>
            <a:pPr marL="857250" lvl="2" indent="0" algn="l"/>
            <a:r>
              <a:rPr lang="en-US" sz="4000">
                <a:ea typeface="+mj-lt"/>
                <a:cs typeface="+mj-lt"/>
              </a:rPr>
              <a:t>	Campaign cheat sheet</a:t>
            </a:r>
            <a:endParaRPr lang="en-US" sz="4000"/>
          </a:p>
          <a:p>
            <a:pPr marL="857250" lvl="2" indent="0" algn="l"/>
            <a:r>
              <a:rPr lang="en-US" sz="4000">
                <a:ea typeface="+mj-lt"/>
                <a:cs typeface="+mj-lt"/>
              </a:rPr>
              <a:t>	Ambassador scripts</a:t>
            </a:r>
          </a:p>
          <a:p>
            <a:pPr marL="857250" lvl="2" indent="0" algn="l"/>
            <a:r>
              <a:rPr lang="en-US" sz="4000">
                <a:ea typeface="+mj-lt"/>
                <a:cs typeface="+mj-lt"/>
              </a:rPr>
              <a:t>	Campaign timeline etc.</a:t>
            </a:r>
            <a:endParaRPr lang="en-US" sz="4000"/>
          </a:p>
          <a:p>
            <a:pPr lvl="1" indent="0" algn="l"/>
            <a:endParaRPr lang="en-US" sz="6000"/>
          </a:p>
          <a:p>
            <a:pPr marL="857250" lvl="1" indent="-857250" algn="l">
              <a:buFont typeface="Arial" panose="020B0604020202020204" pitchFamily="34" charset="0"/>
              <a:buChar char="•"/>
            </a:pPr>
            <a:r>
              <a:rPr lang="en-US" sz="6000"/>
              <a:t>Red Cross staff lead/Lead Ambassador</a:t>
            </a:r>
          </a:p>
          <a:p>
            <a:pPr lvl="1" indent="0" algn="l"/>
            <a:r>
              <a:rPr lang="en-US" sz="4800"/>
              <a:t>		</a:t>
            </a:r>
            <a:r>
              <a:rPr lang="en-US" sz="4000"/>
              <a:t>Weekly email updates</a:t>
            </a:r>
          </a:p>
          <a:p>
            <a:pPr lvl="1" indent="0" algn="l"/>
            <a:r>
              <a:rPr lang="en-US" sz="4000"/>
              <a:t>		Available to answer questions</a:t>
            </a:r>
          </a:p>
          <a:p>
            <a:pPr lvl="3" indent="0" algn="l"/>
            <a:endParaRPr lang="en-US" sz="6000"/>
          </a:p>
          <a:p>
            <a:pPr marL="857250" lvl="4" indent="-857250" algn="l">
              <a:buFont typeface="Arial" panose="020B0604020202020204" pitchFamily="34" charset="0"/>
              <a:buChar char="•"/>
            </a:pPr>
            <a:r>
              <a:rPr lang="en-US" sz="6000"/>
              <a:t>Q&amp;A zoom sessions (June 27 and 28)</a:t>
            </a:r>
          </a:p>
          <a:p>
            <a:pPr marL="857250" lvl="4" indent="-857250" algn="l">
              <a:buFont typeface="Arial" panose="020B0604020202020204" pitchFamily="34" charset="0"/>
              <a:buChar char="•"/>
            </a:pPr>
            <a:endParaRPr lang="en-US" sz="6000"/>
          </a:p>
          <a:p>
            <a:pPr marL="857250" lvl="1" indent="-857250" algn="l">
              <a:buFont typeface="Arial" panose="020B0604020202020204" pitchFamily="34" charset="0"/>
              <a:buChar char="•"/>
            </a:pPr>
            <a:r>
              <a:rPr lang="en-US" sz="6000"/>
              <a:t>WhatsApp</a:t>
            </a:r>
          </a:p>
          <a:p>
            <a:pPr lvl="1" indent="0" algn="l"/>
            <a:r>
              <a:rPr lang="en-US" sz="6000"/>
              <a:t>	</a:t>
            </a:r>
            <a:r>
              <a:rPr lang="en-US" sz="4800">
                <a:ea typeface="+mj-lt"/>
                <a:cs typeface="+mj-lt"/>
              </a:rPr>
              <a:t>	</a:t>
            </a:r>
            <a:r>
              <a:rPr lang="en-US" sz="4000">
                <a:ea typeface="+mj-lt"/>
                <a:cs typeface="+mj-lt"/>
              </a:rPr>
              <a:t>Ambassador Collaboration Platform</a:t>
            </a:r>
            <a:endParaRPr lang="en-US" sz="4000"/>
          </a:p>
        </p:txBody>
      </p:sp>
      <p:sp>
        <p:nvSpPr>
          <p:cNvPr id="132" name="Line"/>
          <p:cNvSpPr/>
          <p:nvPr/>
        </p:nvSpPr>
        <p:spPr>
          <a:xfrm>
            <a:off x="863600" y="2082800"/>
            <a:ext cx="22656799" cy="0"/>
          </a:xfrm>
          <a:prstGeom prst="line">
            <a:avLst/>
          </a:prstGeom>
          <a:ln w="63500">
            <a:solidFill>
              <a:srgbClr val="EE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5" name="Picture 2" descr="Whatsapp Logo and their History | LogoMyWay">
            <a:extLst>
              <a:ext uri="{FF2B5EF4-FFF2-40B4-BE49-F238E27FC236}">
                <a16:creationId xmlns:a16="http://schemas.microsoft.com/office/drawing/2014/main" id="{CA4A2058-C940-A118-BE0C-45A839BAA0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11822" y="6209484"/>
            <a:ext cx="7408578" cy="6706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108519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goes here"/>
          <p:cNvSpPr txBox="1">
            <a:spLocks noGrp="1"/>
          </p:cNvSpPr>
          <p:nvPr>
            <p:ph type="ctrTitle"/>
          </p:nvPr>
        </p:nvSpPr>
        <p:spPr>
          <a:xfrm>
            <a:off x="863600" y="800100"/>
            <a:ext cx="20828000" cy="1336179"/>
          </a:xfrm>
          <a:prstGeom prst="rect">
            <a:avLst/>
          </a:prstGeom>
        </p:spPr>
        <p:txBody>
          <a:bodyPr anchor="t"/>
          <a:lstStyle>
            <a:lvl1pPr algn="l" defTabSz="457200">
              <a:lnSpc>
                <a:spcPts val="13100"/>
              </a:lnSpc>
              <a:defRPr sz="7200" b="1">
                <a:solidFill>
                  <a:srgbClr val="EE0000"/>
                </a:solidFill>
              </a:defRPr>
            </a:lvl1pPr>
          </a:lstStyle>
          <a:p>
            <a:pPr>
              <a:lnSpc>
                <a:spcPct val="100000"/>
              </a:lnSpc>
            </a:pPr>
            <a:r>
              <a:rPr lang="en-US">
                <a:latin typeface="Arial"/>
                <a:cs typeface="Arial"/>
              </a:rPr>
              <a:t>Key Campaign Activity</a:t>
            </a:r>
          </a:p>
        </p:txBody>
      </p:sp>
      <p:sp>
        <p:nvSpPr>
          <p:cNvPr id="131" name="Sed ut perspiciatis unde omnis iste natus error sit voluptatem accusantium doloremque laudantium, totam rem aperiam, eaque ipsa quae ab illo inventore veritatis et quasi architecto beatae vitae dicta sunt explicabo. Nemo enim ipsam voluptatem quia volupt"/>
          <p:cNvSpPr txBox="1">
            <a:spLocks noGrp="1"/>
          </p:cNvSpPr>
          <p:nvPr>
            <p:ph type="subTitle" idx="1"/>
          </p:nvPr>
        </p:nvSpPr>
        <p:spPr>
          <a:xfrm>
            <a:off x="863600" y="2806700"/>
            <a:ext cx="20828000" cy="10015290"/>
          </a:xfrm>
          <a:prstGeom prst="rect">
            <a:avLst/>
          </a:prstGeom>
        </p:spPr>
        <p:txBody>
          <a:bodyPr/>
          <a:lstStyle>
            <a:lvl1pPr algn="l" defTabSz="457200">
              <a:lnSpc>
                <a:spcPct val="110000"/>
              </a:lnSpc>
              <a:defRPr sz="3600"/>
            </a:lvl1pPr>
          </a:lstStyle>
          <a:p>
            <a:r>
              <a:rPr lang="en-US"/>
              <a:t> 				</a:t>
            </a:r>
          </a:p>
          <a:p>
            <a:r>
              <a:rPr lang="en-US" sz="6000"/>
              <a:t>	</a:t>
            </a:r>
            <a:endParaRPr lang="en-US"/>
          </a:p>
          <a:p>
            <a:endParaRPr lang="en-US"/>
          </a:p>
        </p:txBody>
      </p:sp>
      <p:sp>
        <p:nvSpPr>
          <p:cNvPr id="132" name="Line"/>
          <p:cNvSpPr/>
          <p:nvPr/>
        </p:nvSpPr>
        <p:spPr>
          <a:xfrm>
            <a:off x="863600" y="2082800"/>
            <a:ext cx="22656799" cy="0"/>
          </a:xfrm>
          <a:prstGeom prst="line">
            <a:avLst/>
          </a:prstGeom>
          <a:ln w="63500">
            <a:solidFill>
              <a:srgbClr val="EE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 name="TextBox 1">
            <a:extLst>
              <a:ext uri="{FF2B5EF4-FFF2-40B4-BE49-F238E27FC236}">
                <a16:creationId xmlns:a16="http://schemas.microsoft.com/office/drawing/2014/main" id="{4A65DCE2-4497-C6C5-9C9E-7F5A88EE94F8}"/>
              </a:ext>
            </a:extLst>
          </p:cNvPr>
          <p:cNvSpPr txBox="1"/>
          <p:nvPr/>
        </p:nvSpPr>
        <p:spPr>
          <a:xfrm>
            <a:off x="10820399" y="39436149"/>
            <a:ext cx="2743200"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a:r>
              <a:rPr kumimoji="0" lang="en-US" sz="3000" b="1" i="0" u="none" strike="noStrike" cap="none" spc="0" normalizeH="0" baseline="0">
                <a:ln>
                  <a:noFill/>
                </a:ln>
                <a:solidFill>
                  <a:srgbClr val="000000"/>
                </a:solidFill>
                <a:effectLst/>
                <a:uFillTx/>
                <a:latin typeface="Helvetica Neue"/>
                <a:ea typeface="Helvetica Neue"/>
                <a:cs typeface="Helvetica Neue"/>
                <a:sym typeface="Helvetica Neue"/>
              </a:rPr>
              <a:t>Click to add </a:t>
            </a:r>
            <a:r>
              <a:rPr lang="en-US"/>
              <a:t>text</a:t>
            </a:r>
          </a:p>
        </p:txBody>
      </p:sp>
      <p:graphicFrame>
        <p:nvGraphicFramePr>
          <p:cNvPr id="7" name="Diagram 6">
            <a:extLst>
              <a:ext uri="{FF2B5EF4-FFF2-40B4-BE49-F238E27FC236}">
                <a16:creationId xmlns:a16="http://schemas.microsoft.com/office/drawing/2014/main" id="{B4D7A890-62AD-BAA0-0337-F83F7FE9D533}"/>
              </a:ext>
            </a:extLst>
          </p:cNvPr>
          <p:cNvGraphicFramePr/>
          <p:nvPr>
            <p:extLst>
              <p:ext uri="{D42A27DB-BD31-4B8C-83A1-F6EECF244321}">
                <p14:modId xmlns:p14="http://schemas.microsoft.com/office/powerpoint/2010/main" val="4041341219"/>
              </p:ext>
            </p:extLst>
          </p:nvPr>
        </p:nvGraphicFramePr>
        <p:xfrm>
          <a:off x="1138379" y="4338297"/>
          <a:ext cx="22107237" cy="82711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7" name="TextBox 1">
            <a:extLst>
              <a:ext uri="{FF2B5EF4-FFF2-40B4-BE49-F238E27FC236}">
                <a16:creationId xmlns:a16="http://schemas.microsoft.com/office/drawing/2014/main" id="{12F30063-637C-7825-0ABE-D22FA26903E6}"/>
              </a:ext>
            </a:extLst>
          </p:cNvPr>
          <p:cNvSpPr txBox="1"/>
          <p:nvPr/>
        </p:nvSpPr>
        <p:spPr>
          <a:xfrm>
            <a:off x="1791417" y="5178028"/>
            <a:ext cx="20801160"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fromWordArt="0" anchor="ctr" anchorCtr="0" forceAA="0" compatLnSpc="1">
            <a:prstTxWarp prst="textNoShape">
              <a:avLst/>
            </a:prstTxWarp>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lang="en-US" sz="6000">
                <a:latin typeface="Arial"/>
              </a:rPr>
              <a:t>Key Store Touchpoints </a:t>
            </a:r>
            <a:r>
              <a:rPr lang="en-US" sz="4400">
                <a:latin typeface="Arial"/>
              </a:rPr>
              <a:t>  </a:t>
            </a:r>
          </a:p>
        </p:txBody>
      </p:sp>
    </p:spTree>
    <p:extLst>
      <p:ext uri="{BB962C8B-B14F-4D97-AF65-F5344CB8AC3E}">
        <p14:creationId xmlns:p14="http://schemas.microsoft.com/office/powerpoint/2010/main" val="147803736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BB9D38-3CB9-1446-7776-4815680D5CEE}"/>
              </a:ext>
            </a:extLst>
          </p:cNvPr>
          <p:cNvSpPr>
            <a:spLocks noGrp="1"/>
          </p:cNvSpPr>
          <p:nvPr>
            <p:ph type="title"/>
          </p:nvPr>
        </p:nvSpPr>
        <p:spPr>
          <a:xfrm>
            <a:off x="854213" y="130369"/>
            <a:ext cx="21931587" cy="2006600"/>
          </a:xfrm>
        </p:spPr>
        <p:txBody>
          <a:bodyPr/>
          <a:lstStyle/>
          <a:p>
            <a:pPr algn="l"/>
            <a:r>
              <a:rPr lang="en-US" sz="8800" b="1">
                <a:solidFill>
                  <a:srgbClr val="FF0000"/>
                </a:solidFill>
              </a:rPr>
              <a:t>Initial Store Contact</a:t>
            </a:r>
            <a:endParaRPr lang="en-US" sz="8800"/>
          </a:p>
        </p:txBody>
      </p:sp>
      <p:sp>
        <p:nvSpPr>
          <p:cNvPr id="4" name="Text Placeholder 3">
            <a:extLst>
              <a:ext uri="{FF2B5EF4-FFF2-40B4-BE49-F238E27FC236}">
                <a16:creationId xmlns:a16="http://schemas.microsoft.com/office/drawing/2014/main" id="{7C2228AF-A95C-25FB-2F69-0367669BDDC0}"/>
              </a:ext>
            </a:extLst>
          </p:cNvPr>
          <p:cNvSpPr>
            <a:spLocks noGrp="1"/>
          </p:cNvSpPr>
          <p:nvPr>
            <p:ph type="body" sz="quarter" idx="1"/>
          </p:nvPr>
        </p:nvSpPr>
        <p:spPr>
          <a:xfrm>
            <a:off x="635000" y="2271486"/>
            <a:ext cx="23114000" cy="10758714"/>
          </a:xfrm>
        </p:spPr>
        <p:txBody>
          <a:bodyPr/>
          <a:lstStyle/>
          <a:p>
            <a:pPr algn="l"/>
            <a:endParaRPr lang="en-US">
              <a:ea typeface="+mj-lt"/>
              <a:cs typeface="+mj-lt"/>
            </a:endParaRPr>
          </a:p>
          <a:p>
            <a:pPr algn="l"/>
            <a:r>
              <a:rPr lang="en-US">
                <a:ea typeface="+mj-lt"/>
                <a:cs typeface="+mj-lt"/>
              </a:rPr>
              <a:t>Following training as early as June 22, Ambassadors should: </a:t>
            </a:r>
          </a:p>
          <a:p>
            <a:pPr algn="l"/>
            <a:endParaRPr lang="en-US"/>
          </a:p>
          <a:p>
            <a:pPr marL="285750" indent="-285750" algn="l">
              <a:buFont typeface="Arial"/>
              <a:buChar char="•"/>
            </a:pPr>
            <a:r>
              <a:rPr lang="en-US" sz="4000">
                <a:ea typeface="+mj-lt"/>
                <a:cs typeface="+mj-lt"/>
              </a:rPr>
              <a:t>Make initial contact with store managers and introduce yourself</a:t>
            </a:r>
          </a:p>
          <a:p>
            <a:pPr algn="l"/>
            <a:endParaRPr lang="en-US" sz="4000">
              <a:ea typeface="+mj-lt"/>
              <a:cs typeface="+mj-lt"/>
            </a:endParaRPr>
          </a:p>
          <a:p>
            <a:pPr marL="285750" indent="-285750" algn="l">
              <a:buFont typeface="Arial"/>
              <a:buChar char="•"/>
            </a:pPr>
            <a:r>
              <a:rPr lang="en-US" sz="4000">
                <a:ea typeface="+mj-lt"/>
                <a:cs typeface="+mj-lt"/>
              </a:rPr>
              <a:t>Determine charity lead(s) &amp; check if materials have arrived </a:t>
            </a:r>
          </a:p>
          <a:p>
            <a:pPr marL="285750" indent="-285750" algn="l">
              <a:buFont typeface="Arial"/>
              <a:buChar char="•"/>
            </a:pPr>
            <a:endParaRPr lang="en-US" sz="4000"/>
          </a:p>
          <a:p>
            <a:pPr marL="285750" indent="-285750" algn="l">
              <a:buFont typeface="Arial"/>
              <a:buChar char="•"/>
            </a:pPr>
            <a:r>
              <a:rPr lang="en-US" sz="4000">
                <a:ea typeface="+mj-lt"/>
                <a:cs typeface="+mj-lt"/>
              </a:rPr>
              <a:t>Book a date and time to host an Associate Engagement Meeting for the Walmart staff</a:t>
            </a:r>
            <a:endParaRPr lang="en-US"/>
          </a:p>
          <a:p>
            <a:pPr marL="285750" indent="-285750" algn="l">
              <a:buFont typeface="Arial"/>
              <a:buChar char="•"/>
            </a:pPr>
            <a:endParaRPr lang="en-US" sz="4000"/>
          </a:p>
          <a:p>
            <a:pPr marL="285750" indent="-285750" algn="l">
              <a:buFont typeface="Arial"/>
              <a:buChar char="•"/>
            </a:pPr>
            <a:r>
              <a:rPr lang="en-US" sz="4000"/>
              <a:t>Ask if they plan to do any in-store fundraising events</a:t>
            </a:r>
          </a:p>
          <a:p>
            <a:pPr marL="285750" indent="-285750" algn="l">
              <a:buFont typeface="Arial"/>
              <a:buChar char="•"/>
            </a:pPr>
            <a:endParaRPr lang="en-US" sz="4000"/>
          </a:p>
          <a:p>
            <a:pPr marL="285750" indent="-285750" algn="l">
              <a:buFont typeface="Arial,Sans-Serif"/>
              <a:buChar char="•"/>
            </a:pPr>
            <a:r>
              <a:rPr lang="en-US" sz="4000"/>
              <a:t>Determine best day/times for weekly check-ins and how your charity lead prefers to stay connected (Store phone, cell phone, text, email, etc.) </a:t>
            </a:r>
            <a:br>
              <a:rPr lang="en-US" sz="4000"/>
            </a:br>
            <a:endParaRPr lang="en-US" sz="4000"/>
          </a:p>
        </p:txBody>
      </p:sp>
      <p:sp>
        <p:nvSpPr>
          <p:cNvPr id="6" name="Line">
            <a:extLst>
              <a:ext uri="{FF2B5EF4-FFF2-40B4-BE49-F238E27FC236}">
                <a16:creationId xmlns:a16="http://schemas.microsoft.com/office/drawing/2014/main" id="{BBDD471C-E000-178D-81C2-7A5E51EEDB1E}"/>
              </a:ext>
            </a:extLst>
          </p:cNvPr>
          <p:cNvSpPr/>
          <p:nvPr/>
        </p:nvSpPr>
        <p:spPr>
          <a:xfrm>
            <a:off x="863600" y="2082800"/>
            <a:ext cx="22656799" cy="0"/>
          </a:xfrm>
          <a:prstGeom prst="line">
            <a:avLst/>
          </a:prstGeom>
          <a:ln w="63500">
            <a:solidFill>
              <a:srgbClr val="EE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Tree>
    <p:extLst>
      <p:ext uri="{BB962C8B-B14F-4D97-AF65-F5344CB8AC3E}">
        <p14:creationId xmlns:p14="http://schemas.microsoft.com/office/powerpoint/2010/main" val="220363013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BB9D38-3CB9-1446-7776-4815680D5CEE}"/>
              </a:ext>
            </a:extLst>
          </p:cNvPr>
          <p:cNvSpPr>
            <a:spLocks noGrp="1"/>
          </p:cNvSpPr>
          <p:nvPr>
            <p:ph type="title"/>
          </p:nvPr>
        </p:nvSpPr>
        <p:spPr>
          <a:xfrm>
            <a:off x="628000" y="130369"/>
            <a:ext cx="21931587" cy="2006600"/>
          </a:xfrm>
        </p:spPr>
        <p:txBody>
          <a:bodyPr/>
          <a:lstStyle/>
          <a:p>
            <a:pPr algn="l"/>
            <a:r>
              <a:rPr lang="en-US" sz="8800" b="1">
                <a:solidFill>
                  <a:srgbClr val="FF0000"/>
                </a:solidFill>
              </a:rPr>
              <a:t>Initial Store Contact</a:t>
            </a:r>
            <a:endParaRPr lang="en-US" sz="8800"/>
          </a:p>
        </p:txBody>
      </p:sp>
      <p:sp>
        <p:nvSpPr>
          <p:cNvPr id="4" name="Text Placeholder 3">
            <a:extLst>
              <a:ext uri="{FF2B5EF4-FFF2-40B4-BE49-F238E27FC236}">
                <a16:creationId xmlns:a16="http://schemas.microsoft.com/office/drawing/2014/main" id="{7C2228AF-A95C-25FB-2F69-0367669BDDC0}"/>
              </a:ext>
            </a:extLst>
          </p:cNvPr>
          <p:cNvSpPr>
            <a:spLocks noGrp="1"/>
          </p:cNvSpPr>
          <p:nvPr>
            <p:ph type="body" sz="quarter" idx="1"/>
          </p:nvPr>
        </p:nvSpPr>
        <p:spPr>
          <a:xfrm>
            <a:off x="635000" y="2271486"/>
            <a:ext cx="23114000" cy="10758714"/>
          </a:xfrm>
        </p:spPr>
        <p:txBody>
          <a:bodyPr/>
          <a:lstStyle/>
          <a:p>
            <a:pPr algn="l"/>
            <a:endParaRPr lang="en-US">
              <a:ea typeface="+mj-lt"/>
              <a:cs typeface="+mj-lt"/>
            </a:endParaRPr>
          </a:p>
          <a:p>
            <a:pPr algn="l"/>
            <a:r>
              <a:rPr lang="en-US" b="1">
                <a:ea typeface="+mj-lt"/>
                <a:cs typeface="+mj-lt"/>
              </a:rPr>
              <a:t>Tips from returning Ambassadors: </a:t>
            </a:r>
            <a:endParaRPr lang="en-US" b="1"/>
          </a:p>
          <a:p>
            <a:pPr marL="285750" indent="-285750" algn="l">
              <a:buFont typeface="Arial"/>
              <a:buChar char="•"/>
            </a:pPr>
            <a:endParaRPr lang="en-US" sz="4000" b="1"/>
          </a:p>
          <a:p>
            <a:pPr marL="285750" indent="-285750" algn="l">
              <a:buFont typeface="Arial,Sans-Serif"/>
              <a:buChar char="•"/>
            </a:pPr>
            <a:r>
              <a:rPr lang="en-US" sz="4000" b="1">
                <a:ea typeface="+mj-lt"/>
                <a:cs typeface="+mj-lt"/>
              </a:rPr>
              <a:t>Be concise in conveying your messages</a:t>
            </a:r>
          </a:p>
          <a:p>
            <a:pPr marL="285750" indent="-285750" algn="l">
              <a:buFont typeface="Arial,Sans-Serif"/>
              <a:buChar char="•"/>
            </a:pPr>
            <a:endParaRPr lang="en-US" sz="4000" b="1">
              <a:ea typeface="+mj-lt"/>
              <a:cs typeface="+mj-lt"/>
            </a:endParaRPr>
          </a:p>
          <a:p>
            <a:pPr marL="285750" indent="-285750" algn="l">
              <a:buFont typeface="Arial,Sans-Serif"/>
              <a:buChar char="•"/>
            </a:pPr>
            <a:r>
              <a:rPr lang="en-US" sz="4000" b="1">
                <a:ea typeface="+mj-lt"/>
                <a:cs typeface="+mj-lt"/>
              </a:rPr>
              <a:t>Try to call outside of peak hours when staff are available</a:t>
            </a:r>
            <a:endParaRPr lang="en-US" b="1">
              <a:ea typeface="+mj-lt"/>
              <a:cs typeface="+mj-lt"/>
            </a:endParaRPr>
          </a:p>
          <a:p>
            <a:pPr algn="l"/>
            <a:endParaRPr lang="en-US" sz="4000" b="1">
              <a:ea typeface="+mj-lt"/>
              <a:cs typeface="+mj-lt"/>
            </a:endParaRPr>
          </a:p>
          <a:p>
            <a:pPr marL="285750" indent="-285750" algn="l">
              <a:buFont typeface="Arial"/>
              <a:buChar char="•"/>
            </a:pPr>
            <a:r>
              <a:rPr lang="en-US" sz="4000" b="1">
                <a:ea typeface="+mj-lt"/>
                <a:cs typeface="+mj-lt"/>
              </a:rPr>
              <a:t>Find out if your Charity lead is taking any time off during the Campaign – ask for alternate contact name if they are</a:t>
            </a:r>
          </a:p>
          <a:p>
            <a:pPr marL="285750" indent="-285750" algn="l">
              <a:buFont typeface="Arial"/>
              <a:buChar char="•"/>
            </a:pPr>
            <a:endParaRPr lang="en-US" sz="4000" b="1"/>
          </a:p>
          <a:p>
            <a:pPr marL="285750" indent="-285750" algn="l">
              <a:buFont typeface="Arial"/>
              <a:buChar char="•"/>
            </a:pPr>
            <a:r>
              <a:rPr lang="en-US" sz="4000" b="1"/>
              <a:t>Campaign terminology may differ from store to store</a:t>
            </a:r>
          </a:p>
          <a:p>
            <a:pPr algn="l"/>
            <a:endParaRPr lang="en-US"/>
          </a:p>
        </p:txBody>
      </p:sp>
      <p:sp>
        <p:nvSpPr>
          <p:cNvPr id="6" name="Line">
            <a:extLst>
              <a:ext uri="{FF2B5EF4-FFF2-40B4-BE49-F238E27FC236}">
                <a16:creationId xmlns:a16="http://schemas.microsoft.com/office/drawing/2014/main" id="{BBDD471C-E000-178D-81C2-7A5E51EEDB1E}"/>
              </a:ext>
            </a:extLst>
          </p:cNvPr>
          <p:cNvSpPr/>
          <p:nvPr/>
        </p:nvSpPr>
        <p:spPr>
          <a:xfrm>
            <a:off x="863600" y="2082800"/>
            <a:ext cx="22656799" cy="0"/>
          </a:xfrm>
          <a:prstGeom prst="line">
            <a:avLst/>
          </a:prstGeom>
          <a:ln w="63500">
            <a:solidFill>
              <a:srgbClr val="EE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Tree>
    <p:extLst>
      <p:ext uri="{BB962C8B-B14F-4D97-AF65-F5344CB8AC3E}">
        <p14:creationId xmlns:p14="http://schemas.microsoft.com/office/powerpoint/2010/main" val="244763710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itle Goes Here"/>
          <p:cNvSpPr txBox="1">
            <a:spLocks noGrp="1"/>
          </p:cNvSpPr>
          <p:nvPr>
            <p:ph type="title"/>
          </p:nvPr>
        </p:nvSpPr>
        <p:spPr>
          <a:xfrm>
            <a:off x="863600" y="800100"/>
            <a:ext cx="20828000" cy="1397000"/>
          </a:xfrm>
          <a:prstGeom prst="rect">
            <a:avLst/>
          </a:prstGeom>
        </p:spPr>
        <p:txBody>
          <a:bodyPr anchor="t">
            <a:noAutofit/>
          </a:bodyPr>
          <a:lstStyle>
            <a:lvl1pPr algn="l" defTabSz="457200">
              <a:lnSpc>
                <a:spcPts val="13100"/>
              </a:lnSpc>
              <a:defRPr sz="7200" b="1">
                <a:solidFill>
                  <a:srgbClr val="EE0000"/>
                </a:solidFill>
              </a:defRPr>
            </a:lvl1pPr>
          </a:lstStyle>
          <a:p>
            <a:pPr>
              <a:lnSpc>
                <a:spcPct val="100000"/>
              </a:lnSpc>
            </a:pPr>
            <a:r>
              <a:rPr lang="en-US">
                <a:latin typeface="Arial"/>
                <a:cs typeface="Arial"/>
              </a:rPr>
              <a:t>Scenario</a:t>
            </a:r>
            <a:endParaRPr lang="en-US">
              <a:latin typeface="Arial" panose="020B0604020202020204" pitchFamily="34" charset="0"/>
              <a:cs typeface="Arial" panose="020B0604020202020204" pitchFamily="34" charset="0"/>
            </a:endParaRPr>
          </a:p>
        </p:txBody>
      </p:sp>
      <p:sp>
        <p:nvSpPr>
          <p:cNvPr id="137" name="1 image right with text…"/>
          <p:cNvSpPr txBox="1">
            <a:spLocks noGrp="1"/>
          </p:cNvSpPr>
          <p:nvPr>
            <p:ph type="body" sz="half" idx="1"/>
          </p:nvPr>
        </p:nvSpPr>
        <p:spPr>
          <a:xfrm>
            <a:off x="863600" y="2806700"/>
            <a:ext cx="10967046" cy="9597381"/>
          </a:xfrm>
          <a:prstGeom prst="rect">
            <a:avLst/>
          </a:prstGeom>
        </p:spPr>
        <p:txBody>
          <a:bodyPr lIns="50800" tIns="50800" rIns="50800" bIns="50800" anchor="t">
            <a:noAutofit/>
          </a:bodyPr>
          <a:lstStyle/>
          <a:p>
            <a:pPr marL="0" indent="0" rtl="0" fontAlgn="base">
              <a:buNone/>
            </a:pPr>
            <a:r>
              <a:rPr lang="en-CA" sz="6000" b="1"/>
              <a:t>What would you do?</a:t>
            </a:r>
          </a:p>
          <a:p>
            <a:pPr marL="0" indent="0">
              <a:buNone/>
            </a:pPr>
            <a:endParaRPr lang="en-CA" sz="6000"/>
          </a:p>
          <a:p>
            <a:endParaRPr lang="en-US" sz="5400" b="1"/>
          </a:p>
        </p:txBody>
      </p:sp>
      <p:sp>
        <p:nvSpPr>
          <p:cNvPr id="138" name="Line"/>
          <p:cNvSpPr/>
          <p:nvPr/>
        </p:nvSpPr>
        <p:spPr>
          <a:xfrm>
            <a:off x="863600" y="2082800"/>
            <a:ext cx="10967045" cy="0"/>
          </a:xfrm>
          <a:prstGeom prst="line">
            <a:avLst/>
          </a:prstGeom>
          <a:ln w="63500">
            <a:solidFill>
              <a:srgbClr val="EE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 name="TextBox 1">
            <a:extLst>
              <a:ext uri="{FF2B5EF4-FFF2-40B4-BE49-F238E27FC236}">
                <a16:creationId xmlns:a16="http://schemas.microsoft.com/office/drawing/2014/main" id="{C06169B3-5108-E79D-A4A4-B7960032650E}"/>
              </a:ext>
            </a:extLst>
          </p:cNvPr>
          <p:cNvSpPr txBox="1"/>
          <p:nvPr/>
        </p:nvSpPr>
        <p:spPr>
          <a:xfrm>
            <a:off x="10820399" y="6575870"/>
            <a:ext cx="2743200"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l" defTabSz="825500" rtl="0" fontAlgn="auto" latinLnBrk="0" hangingPunct="0">
              <a:lnSpc>
                <a:spcPct val="100000"/>
              </a:lnSpc>
              <a:spcBef>
                <a:spcPts val="0"/>
              </a:spcBef>
              <a:spcAft>
                <a:spcPts val="0"/>
              </a:spcAft>
              <a:buClrTx/>
              <a:buSzTx/>
              <a:buFontTx/>
              <a:buNone/>
              <a:tabLst/>
            </a:pPr>
            <a:endParaRPr lang="en-US" sz="3000" b="1" i="0" u="none" strike="noStrike" cap="none" spc="0" normalizeH="0" baseline="0">
              <a:ln>
                <a:noFill/>
              </a:ln>
              <a:solidFill>
                <a:srgbClr val="000000"/>
              </a:solidFill>
              <a:effectLst/>
              <a:uFillTx/>
              <a:latin typeface="Helvetica Neue"/>
              <a:ea typeface="Helvetica Neue"/>
              <a:cs typeface="Helvetica Neue"/>
            </a:endParaRPr>
          </a:p>
        </p:txBody>
      </p:sp>
      <p:pic>
        <p:nvPicPr>
          <p:cNvPr id="3" name="Picture 3" descr="A picture containing text, person&#10;&#10;Description automatically generated">
            <a:extLst>
              <a:ext uri="{FF2B5EF4-FFF2-40B4-BE49-F238E27FC236}">
                <a16:creationId xmlns:a16="http://schemas.microsoft.com/office/drawing/2014/main" id="{BAF00C61-A596-0AF6-FC73-D6B77A21D1B4}"/>
              </a:ext>
            </a:extLst>
          </p:cNvPr>
          <p:cNvPicPr>
            <a:picLocks noChangeAspect="1"/>
          </p:cNvPicPr>
          <p:nvPr/>
        </p:nvPicPr>
        <p:blipFill>
          <a:blip r:embed="rId3"/>
          <a:stretch>
            <a:fillRect/>
          </a:stretch>
        </p:blipFill>
        <p:spPr>
          <a:xfrm>
            <a:off x="15055525" y="-9302"/>
            <a:ext cx="9195459" cy="13733813"/>
          </a:xfrm>
          <a:prstGeom prst="rect">
            <a:avLst/>
          </a:prstGeom>
        </p:spPr>
      </p:pic>
    </p:spTree>
    <p:extLst>
      <p:ext uri="{BB962C8B-B14F-4D97-AF65-F5344CB8AC3E}">
        <p14:creationId xmlns:p14="http://schemas.microsoft.com/office/powerpoint/2010/main" val="183372173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BB9D38-3CB9-1446-7776-4815680D5CEE}"/>
              </a:ext>
            </a:extLst>
          </p:cNvPr>
          <p:cNvSpPr>
            <a:spLocks noGrp="1"/>
          </p:cNvSpPr>
          <p:nvPr>
            <p:ph type="title"/>
          </p:nvPr>
        </p:nvSpPr>
        <p:spPr>
          <a:xfrm>
            <a:off x="624605" y="130538"/>
            <a:ext cx="21931587" cy="2006600"/>
          </a:xfrm>
        </p:spPr>
        <p:txBody>
          <a:bodyPr/>
          <a:lstStyle/>
          <a:p>
            <a:pPr algn="l"/>
            <a:r>
              <a:rPr lang="en-US" sz="8800" b="1">
                <a:solidFill>
                  <a:srgbClr val="FF0000"/>
                </a:solidFill>
              </a:rPr>
              <a:t>Associate Engagement Meeting</a:t>
            </a:r>
            <a:endParaRPr lang="en-US" sz="8800" b="1">
              <a:solidFill>
                <a:srgbClr val="FF0000"/>
              </a:solidFill>
              <a:highlight>
                <a:srgbClr val="FFFF00"/>
              </a:highlight>
            </a:endParaRPr>
          </a:p>
        </p:txBody>
      </p:sp>
      <p:sp>
        <p:nvSpPr>
          <p:cNvPr id="4" name="Text Placeholder 3">
            <a:extLst>
              <a:ext uri="{FF2B5EF4-FFF2-40B4-BE49-F238E27FC236}">
                <a16:creationId xmlns:a16="http://schemas.microsoft.com/office/drawing/2014/main" id="{7C2228AF-A95C-25FB-2F69-0367669BDDC0}"/>
              </a:ext>
            </a:extLst>
          </p:cNvPr>
          <p:cNvSpPr>
            <a:spLocks noGrp="1"/>
          </p:cNvSpPr>
          <p:nvPr>
            <p:ph type="body" sz="quarter" idx="1"/>
          </p:nvPr>
        </p:nvSpPr>
        <p:spPr>
          <a:xfrm>
            <a:off x="635000" y="2108200"/>
            <a:ext cx="23114000" cy="10922000"/>
          </a:xfrm>
        </p:spPr>
        <p:txBody>
          <a:bodyPr/>
          <a:lstStyle/>
          <a:p>
            <a:pPr algn="l"/>
            <a:endParaRPr lang="en-US">
              <a:ea typeface="+mj-lt"/>
              <a:cs typeface="+mj-lt"/>
            </a:endParaRPr>
          </a:p>
          <a:p>
            <a:pPr algn="l"/>
            <a:r>
              <a:rPr lang="en-US">
                <a:ea typeface="+mj-lt"/>
                <a:cs typeface="+mj-lt"/>
              </a:rPr>
              <a:t>The key accountabilities for the staff engagement meeting are to: </a:t>
            </a:r>
            <a:endParaRPr lang="en-US"/>
          </a:p>
          <a:p>
            <a:pPr algn="l"/>
            <a:endParaRPr lang="en-US">
              <a:ea typeface="+mj-lt"/>
              <a:cs typeface="+mj-lt"/>
            </a:endParaRPr>
          </a:p>
          <a:p>
            <a:pPr marL="285750" indent="-285750" algn="l">
              <a:buFont typeface="Arial"/>
              <a:buChar char="•"/>
            </a:pPr>
            <a:r>
              <a:rPr lang="en-US" sz="4000">
                <a:ea typeface="+mj-lt"/>
                <a:cs typeface="+mj-lt"/>
              </a:rPr>
              <a:t>Welcome store and Associates to the Campaign </a:t>
            </a:r>
            <a:endParaRPr lang="en-US" sz="4000"/>
          </a:p>
          <a:p>
            <a:pPr marL="285750" indent="-285750" algn="l">
              <a:buFont typeface="Arial"/>
              <a:buChar char="•"/>
            </a:pPr>
            <a:endParaRPr lang="en-US" sz="4000">
              <a:ea typeface="+mj-lt"/>
              <a:cs typeface="+mj-lt"/>
            </a:endParaRPr>
          </a:p>
          <a:p>
            <a:pPr marL="285750" indent="-285750" algn="l">
              <a:buFont typeface="Arial"/>
              <a:buChar char="•"/>
            </a:pPr>
            <a:r>
              <a:rPr lang="en-US" sz="4000">
                <a:ea typeface="+mj-lt"/>
                <a:cs typeface="+mj-lt"/>
              </a:rPr>
              <a:t>Deliver message of thanks to Associates for the work that will go into the Campaign </a:t>
            </a:r>
            <a:endParaRPr lang="en-US" sz="4000"/>
          </a:p>
          <a:p>
            <a:pPr marL="285750" indent="-285750" algn="l">
              <a:buFont typeface="Arial"/>
              <a:buChar char="•"/>
            </a:pPr>
            <a:endParaRPr lang="en-US" sz="4000">
              <a:ea typeface="+mj-lt"/>
              <a:cs typeface="+mj-lt"/>
            </a:endParaRPr>
          </a:p>
          <a:p>
            <a:pPr marL="285750" indent="-285750" algn="l">
              <a:buFont typeface="Arial"/>
              <a:buChar char="•"/>
            </a:pPr>
            <a:r>
              <a:rPr lang="en-US" sz="4000">
                <a:ea typeface="+mj-lt"/>
                <a:cs typeface="+mj-lt"/>
              </a:rPr>
              <a:t>Review details, inspire store lead and associates by educating on the impact Campaign has on RC work </a:t>
            </a:r>
            <a:endParaRPr lang="en-US" sz="4000"/>
          </a:p>
          <a:p>
            <a:pPr marL="285750" indent="-285750" algn="l">
              <a:buFont typeface="Arial"/>
              <a:buChar char="•"/>
            </a:pPr>
            <a:endParaRPr lang="en-US" sz="4000">
              <a:ea typeface="+mj-lt"/>
              <a:cs typeface="+mj-lt"/>
            </a:endParaRPr>
          </a:p>
          <a:p>
            <a:pPr marL="285750" indent="-285750" algn="l">
              <a:buFont typeface="Arial"/>
              <a:buChar char="•"/>
            </a:pPr>
            <a:r>
              <a:rPr lang="en-US" sz="4000">
                <a:ea typeface="+mj-lt"/>
                <a:cs typeface="+mj-lt"/>
              </a:rPr>
              <a:t>Highlight Fundraising Stars initiative</a:t>
            </a:r>
          </a:p>
          <a:p>
            <a:pPr marL="285750" indent="-285750" algn="l">
              <a:buFont typeface="Arial"/>
              <a:buChar char="•"/>
            </a:pPr>
            <a:endParaRPr lang="en-US" sz="4000">
              <a:ea typeface="+mj-lt"/>
              <a:cs typeface="+mj-lt"/>
            </a:endParaRPr>
          </a:p>
          <a:p>
            <a:pPr marL="285750" indent="-285750" algn="l">
              <a:buFont typeface="Arial"/>
              <a:buChar char="•"/>
            </a:pPr>
            <a:r>
              <a:rPr lang="en-US" sz="4000">
                <a:ea typeface="+mj-lt"/>
                <a:cs typeface="+mj-lt"/>
              </a:rPr>
              <a:t>Make sure you are comfortable with the technology you will be using to conduct your meetings</a:t>
            </a:r>
            <a:endParaRPr lang="en-US" sz="4000"/>
          </a:p>
          <a:p>
            <a:pPr algn="l"/>
            <a:endParaRPr lang="en-US"/>
          </a:p>
        </p:txBody>
      </p:sp>
      <p:sp>
        <p:nvSpPr>
          <p:cNvPr id="6" name="Line">
            <a:extLst>
              <a:ext uri="{FF2B5EF4-FFF2-40B4-BE49-F238E27FC236}">
                <a16:creationId xmlns:a16="http://schemas.microsoft.com/office/drawing/2014/main" id="{BBDD471C-E000-178D-81C2-7A5E51EEDB1E}"/>
              </a:ext>
            </a:extLst>
          </p:cNvPr>
          <p:cNvSpPr/>
          <p:nvPr/>
        </p:nvSpPr>
        <p:spPr>
          <a:xfrm>
            <a:off x="863600" y="2082800"/>
            <a:ext cx="22656799" cy="0"/>
          </a:xfrm>
          <a:prstGeom prst="line">
            <a:avLst/>
          </a:prstGeom>
          <a:ln w="63500">
            <a:solidFill>
              <a:srgbClr val="EE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Tree>
    <p:extLst>
      <p:ext uri="{BB962C8B-B14F-4D97-AF65-F5344CB8AC3E}">
        <p14:creationId xmlns:p14="http://schemas.microsoft.com/office/powerpoint/2010/main" val="267036364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goes here"/>
          <p:cNvSpPr txBox="1">
            <a:spLocks noGrp="1"/>
          </p:cNvSpPr>
          <p:nvPr>
            <p:ph type="ctrTitle"/>
          </p:nvPr>
        </p:nvSpPr>
        <p:spPr>
          <a:xfrm>
            <a:off x="863600" y="800100"/>
            <a:ext cx="20828000" cy="1336179"/>
          </a:xfrm>
          <a:prstGeom prst="rect">
            <a:avLst/>
          </a:prstGeom>
        </p:spPr>
        <p:txBody>
          <a:bodyPr anchor="t"/>
          <a:lstStyle>
            <a:lvl1pPr algn="l" defTabSz="457200">
              <a:lnSpc>
                <a:spcPts val="13100"/>
              </a:lnSpc>
              <a:defRPr sz="7200" b="1">
                <a:solidFill>
                  <a:srgbClr val="EE0000"/>
                </a:solidFill>
              </a:defRPr>
            </a:lvl1pPr>
          </a:lstStyle>
          <a:p>
            <a:pPr>
              <a:lnSpc>
                <a:spcPct val="100000"/>
              </a:lnSpc>
            </a:pPr>
            <a:r>
              <a:rPr lang="en-CA">
                <a:latin typeface="Arial"/>
                <a:cs typeface="Arial"/>
              </a:rPr>
              <a:t>Agenda:</a:t>
            </a:r>
            <a:endParaRPr lang="en-CA">
              <a:latin typeface="Arial" panose="020B0604020202020204" pitchFamily="34" charset="0"/>
              <a:cs typeface="Arial" panose="020B0604020202020204" pitchFamily="34" charset="0"/>
            </a:endParaRPr>
          </a:p>
        </p:txBody>
      </p:sp>
      <p:sp>
        <p:nvSpPr>
          <p:cNvPr id="132" name="Line"/>
          <p:cNvSpPr/>
          <p:nvPr/>
        </p:nvSpPr>
        <p:spPr>
          <a:xfrm>
            <a:off x="863600" y="2082800"/>
            <a:ext cx="22656799" cy="0"/>
          </a:xfrm>
          <a:prstGeom prst="line">
            <a:avLst/>
          </a:prstGeom>
          <a:ln w="63500">
            <a:solidFill>
              <a:srgbClr val="EE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aphicFrame>
        <p:nvGraphicFramePr>
          <p:cNvPr id="136" name="Sed ut perspiciatis unde omnis iste natus error sit voluptatem accusantium doloremque laudantium, totam rem aperiam, eaque ipsa quae ab illo inventore veritatis et quasi architecto beatae vitae dicta sunt explicabo. Nemo enim ipsam voluptatem quia volupt">
            <a:extLst>
              <a:ext uri="{FF2B5EF4-FFF2-40B4-BE49-F238E27FC236}">
                <a16:creationId xmlns:a16="http://schemas.microsoft.com/office/drawing/2014/main" id="{4023D815-BFC1-8BBA-4C33-7C0B9B2CB3F4}"/>
              </a:ext>
            </a:extLst>
          </p:cNvPr>
          <p:cNvGraphicFramePr/>
          <p:nvPr>
            <p:extLst>
              <p:ext uri="{D42A27DB-BD31-4B8C-83A1-F6EECF244321}">
                <p14:modId xmlns:p14="http://schemas.microsoft.com/office/powerpoint/2010/main" val="637651813"/>
              </p:ext>
            </p:extLst>
          </p:nvPr>
        </p:nvGraphicFramePr>
        <p:xfrm>
          <a:off x="863600" y="2878475"/>
          <a:ext cx="13434291" cy="92381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1141773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itle Goes Here"/>
          <p:cNvSpPr txBox="1">
            <a:spLocks noGrp="1"/>
          </p:cNvSpPr>
          <p:nvPr>
            <p:ph type="title"/>
          </p:nvPr>
        </p:nvSpPr>
        <p:spPr>
          <a:xfrm>
            <a:off x="863600" y="800100"/>
            <a:ext cx="20828000" cy="1397000"/>
          </a:xfrm>
          <a:prstGeom prst="rect">
            <a:avLst/>
          </a:prstGeom>
        </p:spPr>
        <p:txBody>
          <a:bodyPr anchor="t">
            <a:noAutofit/>
          </a:bodyPr>
          <a:lstStyle>
            <a:lvl1pPr algn="l" defTabSz="457200">
              <a:lnSpc>
                <a:spcPts val="13100"/>
              </a:lnSpc>
              <a:defRPr sz="7200" b="1">
                <a:solidFill>
                  <a:srgbClr val="EE0000"/>
                </a:solidFill>
              </a:defRPr>
            </a:lvl1pPr>
          </a:lstStyle>
          <a:p>
            <a:pPr>
              <a:lnSpc>
                <a:spcPct val="100000"/>
              </a:lnSpc>
            </a:pPr>
            <a:r>
              <a:rPr lang="en-US">
                <a:latin typeface="Arial"/>
                <a:cs typeface="Arial"/>
              </a:rPr>
              <a:t>Scenarios</a:t>
            </a:r>
            <a:endParaRPr>
              <a:latin typeface="Arial" panose="020B0604020202020204" pitchFamily="34" charset="0"/>
              <a:cs typeface="Arial" panose="020B0604020202020204" pitchFamily="34" charset="0"/>
            </a:endParaRPr>
          </a:p>
        </p:txBody>
      </p:sp>
      <p:sp>
        <p:nvSpPr>
          <p:cNvPr id="137" name="1 image right with text…"/>
          <p:cNvSpPr txBox="1">
            <a:spLocks noGrp="1"/>
          </p:cNvSpPr>
          <p:nvPr>
            <p:ph type="body" sz="half" idx="1"/>
          </p:nvPr>
        </p:nvSpPr>
        <p:spPr>
          <a:xfrm>
            <a:off x="863600" y="2806700"/>
            <a:ext cx="10967046" cy="9597381"/>
          </a:xfrm>
          <a:prstGeom prst="rect">
            <a:avLst/>
          </a:prstGeom>
        </p:spPr>
        <p:txBody>
          <a:bodyPr lIns="50800" tIns="50800" rIns="50800" bIns="50800" anchor="t">
            <a:noAutofit/>
          </a:bodyPr>
          <a:lstStyle/>
          <a:p>
            <a:pPr marL="0" indent="0" rtl="0" fontAlgn="base">
              <a:buNone/>
            </a:pPr>
            <a:r>
              <a:rPr lang="en-CA" sz="6000" b="1"/>
              <a:t>What would you do?</a:t>
            </a:r>
          </a:p>
          <a:p>
            <a:pPr marL="0" indent="0">
              <a:buNone/>
            </a:pPr>
            <a:endParaRPr lang="en-CA" sz="6000"/>
          </a:p>
          <a:p>
            <a:endParaRPr lang="en-US" sz="5400" b="1"/>
          </a:p>
        </p:txBody>
      </p:sp>
      <p:sp>
        <p:nvSpPr>
          <p:cNvPr id="138" name="Line"/>
          <p:cNvSpPr/>
          <p:nvPr/>
        </p:nvSpPr>
        <p:spPr>
          <a:xfrm>
            <a:off x="863600" y="2082800"/>
            <a:ext cx="10967045" cy="0"/>
          </a:xfrm>
          <a:prstGeom prst="line">
            <a:avLst/>
          </a:prstGeom>
          <a:ln w="63500">
            <a:solidFill>
              <a:srgbClr val="EE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 name="TextBox 1">
            <a:extLst>
              <a:ext uri="{FF2B5EF4-FFF2-40B4-BE49-F238E27FC236}">
                <a16:creationId xmlns:a16="http://schemas.microsoft.com/office/drawing/2014/main" id="{C06169B3-5108-E79D-A4A4-B7960032650E}"/>
              </a:ext>
            </a:extLst>
          </p:cNvPr>
          <p:cNvSpPr txBox="1"/>
          <p:nvPr/>
        </p:nvSpPr>
        <p:spPr>
          <a:xfrm>
            <a:off x="10820399" y="6575870"/>
            <a:ext cx="2743200"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l" defTabSz="825500" rtl="0" fontAlgn="auto" latinLnBrk="0" hangingPunct="0">
              <a:lnSpc>
                <a:spcPct val="100000"/>
              </a:lnSpc>
              <a:spcBef>
                <a:spcPts val="0"/>
              </a:spcBef>
              <a:spcAft>
                <a:spcPts val="0"/>
              </a:spcAft>
              <a:buClrTx/>
              <a:buSzTx/>
              <a:buFontTx/>
              <a:buNone/>
              <a:tabLst/>
            </a:pPr>
            <a:endParaRPr lang="en-US" sz="3000" b="1" i="0" u="none" strike="noStrike" cap="none" spc="0" normalizeH="0" baseline="0">
              <a:ln>
                <a:noFill/>
              </a:ln>
              <a:solidFill>
                <a:srgbClr val="000000"/>
              </a:solidFill>
              <a:effectLst/>
              <a:uFillTx/>
              <a:latin typeface="Helvetica Neue"/>
              <a:ea typeface="Helvetica Neue"/>
              <a:cs typeface="Helvetica Neue"/>
            </a:endParaRPr>
          </a:p>
        </p:txBody>
      </p:sp>
      <p:pic>
        <p:nvPicPr>
          <p:cNvPr id="3" name="Picture 3" descr="A picture containing person, indoor, ceiling, standing&#10;&#10;Description automatically generated">
            <a:extLst>
              <a:ext uri="{FF2B5EF4-FFF2-40B4-BE49-F238E27FC236}">
                <a16:creationId xmlns:a16="http://schemas.microsoft.com/office/drawing/2014/main" id="{2018441D-CC0B-9DB5-2F35-8090FEF88C8E}"/>
              </a:ext>
            </a:extLst>
          </p:cNvPr>
          <p:cNvPicPr>
            <a:picLocks noChangeAspect="1"/>
          </p:cNvPicPr>
          <p:nvPr/>
        </p:nvPicPr>
        <p:blipFill>
          <a:blip r:embed="rId3"/>
          <a:stretch>
            <a:fillRect/>
          </a:stretch>
        </p:blipFill>
        <p:spPr>
          <a:xfrm>
            <a:off x="15102936" y="1649"/>
            <a:ext cx="9126746" cy="13712703"/>
          </a:xfrm>
          <a:prstGeom prst="rect">
            <a:avLst/>
          </a:prstGeom>
        </p:spPr>
      </p:pic>
    </p:spTree>
    <p:extLst>
      <p:ext uri="{BB962C8B-B14F-4D97-AF65-F5344CB8AC3E}">
        <p14:creationId xmlns:p14="http://schemas.microsoft.com/office/powerpoint/2010/main" val="371788894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BB9D38-3CB9-1446-7776-4815680D5CEE}"/>
              </a:ext>
            </a:extLst>
          </p:cNvPr>
          <p:cNvSpPr>
            <a:spLocks noGrp="1"/>
          </p:cNvSpPr>
          <p:nvPr>
            <p:ph type="title"/>
          </p:nvPr>
        </p:nvSpPr>
        <p:spPr>
          <a:xfrm>
            <a:off x="812532" y="67456"/>
            <a:ext cx="21931587" cy="2006600"/>
          </a:xfrm>
        </p:spPr>
        <p:txBody>
          <a:bodyPr/>
          <a:lstStyle/>
          <a:p>
            <a:pPr algn="l"/>
            <a:r>
              <a:rPr lang="en-US" sz="8800" b="1">
                <a:solidFill>
                  <a:srgbClr val="FF0000"/>
                </a:solidFill>
              </a:rPr>
              <a:t>Weekly Store Check-In</a:t>
            </a:r>
          </a:p>
        </p:txBody>
      </p:sp>
      <p:sp>
        <p:nvSpPr>
          <p:cNvPr id="4" name="Text Placeholder 3">
            <a:extLst>
              <a:ext uri="{FF2B5EF4-FFF2-40B4-BE49-F238E27FC236}">
                <a16:creationId xmlns:a16="http://schemas.microsoft.com/office/drawing/2014/main" id="{7C2228AF-A95C-25FB-2F69-0367669BDDC0}"/>
              </a:ext>
            </a:extLst>
          </p:cNvPr>
          <p:cNvSpPr>
            <a:spLocks noGrp="1"/>
          </p:cNvSpPr>
          <p:nvPr>
            <p:ph type="body" sz="quarter" idx="1"/>
          </p:nvPr>
        </p:nvSpPr>
        <p:spPr>
          <a:xfrm>
            <a:off x="635000" y="2448602"/>
            <a:ext cx="23114000" cy="10581598"/>
          </a:xfrm>
        </p:spPr>
        <p:txBody>
          <a:bodyPr/>
          <a:lstStyle/>
          <a:p>
            <a:pPr algn="l"/>
            <a:r>
              <a:rPr lang="en-US">
                <a:ea typeface="+mj-lt"/>
                <a:cs typeface="+mj-lt"/>
              </a:rPr>
              <a:t>Weekly check-ins with your Walmart Store(s) are a chance for Ambassadors to: </a:t>
            </a:r>
            <a:endParaRPr lang="en-US"/>
          </a:p>
          <a:p>
            <a:pPr algn="l"/>
            <a:endParaRPr lang="en-US" sz="4000">
              <a:ea typeface="+mj-lt"/>
              <a:cs typeface="+mj-lt"/>
            </a:endParaRPr>
          </a:p>
          <a:p>
            <a:pPr marL="285750" indent="-285750" algn="l">
              <a:buFont typeface="Arial"/>
              <a:buChar char="•"/>
            </a:pPr>
            <a:r>
              <a:rPr lang="en-US" sz="4000">
                <a:ea typeface="+mj-lt"/>
                <a:cs typeface="+mj-lt"/>
              </a:rPr>
              <a:t>Give and receive store updates like store totals and newsletters that will be relayed to Ambassadors regularly to use as talking point </a:t>
            </a:r>
            <a:endParaRPr lang="en-US" sz="4000"/>
          </a:p>
          <a:p>
            <a:pPr marL="285750" indent="-285750" algn="l">
              <a:buFont typeface="Arial"/>
              <a:buChar char="•"/>
            </a:pPr>
            <a:endParaRPr lang="en-US" sz="4000">
              <a:ea typeface="+mj-lt"/>
              <a:cs typeface="+mj-lt"/>
            </a:endParaRPr>
          </a:p>
          <a:p>
            <a:pPr marL="285750" indent="-285750" algn="l">
              <a:buFont typeface="Arial"/>
              <a:buChar char="•"/>
            </a:pPr>
            <a:r>
              <a:rPr lang="en-US" sz="4000">
                <a:ea typeface="+mj-lt"/>
                <a:cs typeface="+mj-lt"/>
              </a:rPr>
              <a:t>Collect any feedback or input from stores </a:t>
            </a:r>
            <a:endParaRPr lang="en-US" sz="4000"/>
          </a:p>
          <a:p>
            <a:pPr marL="285750" indent="-285750" algn="l">
              <a:buFont typeface="Arial"/>
              <a:buChar char="•"/>
            </a:pPr>
            <a:endParaRPr lang="en-US" sz="4000">
              <a:ea typeface="+mj-lt"/>
              <a:cs typeface="+mj-lt"/>
            </a:endParaRPr>
          </a:p>
          <a:p>
            <a:pPr marL="285750" indent="-285750" algn="l">
              <a:buFont typeface="Arial"/>
              <a:buChar char="•"/>
            </a:pPr>
            <a:r>
              <a:rPr lang="en-US" sz="4000">
                <a:ea typeface="+mj-lt"/>
                <a:cs typeface="+mj-lt"/>
              </a:rPr>
              <a:t>Learn about and recognize Fundraising stars </a:t>
            </a:r>
            <a:endParaRPr lang="en-US" sz="4000"/>
          </a:p>
          <a:p>
            <a:pPr marL="285750" indent="-285750" algn="l">
              <a:buFont typeface="Arial"/>
              <a:buChar char="•"/>
            </a:pPr>
            <a:endParaRPr lang="en-US" sz="4000">
              <a:ea typeface="+mj-lt"/>
              <a:cs typeface="+mj-lt"/>
            </a:endParaRPr>
          </a:p>
          <a:p>
            <a:pPr marL="285750" indent="-285750" algn="l">
              <a:buFont typeface="Arial"/>
              <a:buChar char="•"/>
            </a:pPr>
            <a:r>
              <a:rPr lang="en-US" sz="4000">
                <a:ea typeface="+mj-lt"/>
                <a:cs typeface="+mj-lt"/>
              </a:rPr>
              <a:t>Gather any stories or pictures (with info release forms) that might be suitable for newsletters or future campaign materials. </a:t>
            </a:r>
          </a:p>
          <a:p>
            <a:pPr marL="285750" indent="-285750" algn="l">
              <a:buFont typeface="Arial"/>
              <a:buChar char="•"/>
            </a:pPr>
            <a:endParaRPr lang="en-US" sz="4000">
              <a:ea typeface="+mj-lt"/>
              <a:cs typeface="+mj-lt"/>
            </a:endParaRPr>
          </a:p>
          <a:p>
            <a:pPr marL="342900" lvl="0" indent="-342900" algn="l">
              <a:lnSpc>
                <a:spcPct val="107000"/>
              </a:lnSpc>
              <a:spcAft>
                <a:spcPts val="800"/>
              </a:spcAft>
              <a:buFont typeface="Arial" panose="020B0604020202020204" pitchFamily="34" charset="0"/>
              <a:buChar char="•"/>
              <a:tabLst>
                <a:tab pos="457200" algn="l"/>
              </a:tabLst>
            </a:pPr>
            <a:r>
              <a:rPr lang="en-US" sz="4000" kern="100">
                <a:effectLst/>
                <a:ea typeface="Calibri" panose="020F0502020204030204" pitchFamily="34" charset="0"/>
                <a:cs typeface="Times New Roman" panose="02020603050405020304" pitchFamily="18" charset="0"/>
              </a:rPr>
              <a:t>Provide impact updates</a:t>
            </a:r>
          </a:p>
          <a:p>
            <a:pPr marL="342900" lvl="0" indent="-342900" algn="l">
              <a:lnSpc>
                <a:spcPct val="107000"/>
              </a:lnSpc>
              <a:spcAft>
                <a:spcPts val="800"/>
              </a:spcAft>
              <a:buFont typeface="Arial" panose="020B0604020202020204" pitchFamily="34" charset="0"/>
              <a:buChar char="•"/>
              <a:tabLst>
                <a:tab pos="457200" algn="l"/>
              </a:tabLst>
            </a:pPr>
            <a:r>
              <a:rPr lang="en-US" sz="4000" kern="100">
                <a:effectLst/>
                <a:ea typeface="Calibri" panose="020F0502020204030204" pitchFamily="34" charset="0"/>
                <a:cs typeface="Times New Roman" panose="02020603050405020304" pitchFamily="18" charset="0"/>
              </a:rPr>
              <a:t>If an engagement meeting didn’t take place before the start of the campaign, see if you can arrange a date to host one</a:t>
            </a:r>
            <a:endParaRPr lang="en-CA" sz="4000" kern="100">
              <a:effectLst/>
              <a:ea typeface="Calibri" panose="020F0502020204030204" pitchFamily="34" charset="0"/>
              <a:cs typeface="Times New Roman" panose="02020603050405020304" pitchFamily="18" charset="0"/>
            </a:endParaRPr>
          </a:p>
          <a:p>
            <a:pPr marL="285750" indent="-285750" algn="l">
              <a:buFont typeface="Arial"/>
              <a:buChar char="•"/>
            </a:pPr>
            <a:endParaRPr lang="en-US" sz="4000"/>
          </a:p>
          <a:p>
            <a:pPr algn="l"/>
            <a:endParaRPr lang="en-US"/>
          </a:p>
        </p:txBody>
      </p:sp>
      <p:sp>
        <p:nvSpPr>
          <p:cNvPr id="6" name="Line">
            <a:extLst>
              <a:ext uri="{FF2B5EF4-FFF2-40B4-BE49-F238E27FC236}">
                <a16:creationId xmlns:a16="http://schemas.microsoft.com/office/drawing/2014/main" id="{BBDD471C-E000-178D-81C2-7A5E51EEDB1E}"/>
              </a:ext>
            </a:extLst>
          </p:cNvPr>
          <p:cNvSpPr/>
          <p:nvPr/>
        </p:nvSpPr>
        <p:spPr>
          <a:xfrm>
            <a:off x="863600" y="2082800"/>
            <a:ext cx="22656799" cy="0"/>
          </a:xfrm>
          <a:prstGeom prst="line">
            <a:avLst/>
          </a:prstGeom>
          <a:ln w="63500">
            <a:solidFill>
              <a:srgbClr val="EE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Tree>
    <p:extLst>
      <p:ext uri="{BB962C8B-B14F-4D97-AF65-F5344CB8AC3E}">
        <p14:creationId xmlns:p14="http://schemas.microsoft.com/office/powerpoint/2010/main" val="326346507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itle Goes Here"/>
          <p:cNvSpPr txBox="1">
            <a:spLocks noGrp="1"/>
          </p:cNvSpPr>
          <p:nvPr>
            <p:ph type="title"/>
          </p:nvPr>
        </p:nvSpPr>
        <p:spPr>
          <a:xfrm>
            <a:off x="863600" y="800100"/>
            <a:ext cx="20828000" cy="1397000"/>
          </a:xfrm>
          <a:prstGeom prst="rect">
            <a:avLst/>
          </a:prstGeom>
        </p:spPr>
        <p:txBody>
          <a:bodyPr anchor="t">
            <a:noAutofit/>
          </a:bodyPr>
          <a:lstStyle>
            <a:lvl1pPr algn="l" defTabSz="457200">
              <a:lnSpc>
                <a:spcPts val="13100"/>
              </a:lnSpc>
              <a:defRPr sz="7200" b="1">
                <a:solidFill>
                  <a:srgbClr val="EE0000"/>
                </a:solidFill>
              </a:defRPr>
            </a:lvl1pPr>
          </a:lstStyle>
          <a:p>
            <a:pPr>
              <a:lnSpc>
                <a:spcPct val="100000"/>
              </a:lnSpc>
            </a:pPr>
            <a:r>
              <a:rPr lang="en-US">
                <a:latin typeface="Arial"/>
                <a:cs typeface="Arial"/>
              </a:rPr>
              <a:t>Scenarios</a:t>
            </a:r>
            <a:endParaRPr>
              <a:latin typeface="Arial" panose="020B0604020202020204" pitchFamily="34" charset="0"/>
              <a:cs typeface="Arial" panose="020B0604020202020204" pitchFamily="34" charset="0"/>
            </a:endParaRPr>
          </a:p>
        </p:txBody>
      </p:sp>
      <p:sp>
        <p:nvSpPr>
          <p:cNvPr id="137" name="1 image right with text…"/>
          <p:cNvSpPr txBox="1">
            <a:spLocks noGrp="1"/>
          </p:cNvSpPr>
          <p:nvPr>
            <p:ph type="body" sz="half" idx="1"/>
          </p:nvPr>
        </p:nvSpPr>
        <p:spPr>
          <a:xfrm>
            <a:off x="863600" y="2806700"/>
            <a:ext cx="10967046" cy="9597381"/>
          </a:xfrm>
          <a:prstGeom prst="rect">
            <a:avLst/>
          </a:prstGeom>
        </p:spPr>
        <p:txBody>
          <a:bodyPr lIns="50800" tIns="50800" rIns="50800" bIns="50800" anchor="t">
            <a:noAutofit/>
          </a:bodyPr>
          <a:lstStyle/>
          <a:p>
            <a:pPr marL="0" indent="0" rtl="0" fontAlgn="base">
              <a:buNone/>
            </a:pPr>
            <a:r>
              <a:rPr lang="en-CA" sz="6000" b="1"/>
              <a:t>What would you do?</a:t>
            </a:r>
          </a:p>
          <a:p>
            <a:pPr marL="0" indent="0">
              <a:buNone/>
            </a:pPr>
            <a:endParaRPr lang="en-CA" sz="6000"/>
          </a:p>
          <a:p>
            <a:endParaRPr lang="en-US" sz="5400" b="1"/>
          </a:p>
        </p:txBody>
      </p:sp>
      <p:sp>
        <p:nvSpPr>
          <p:cNvPr id="138" name="Line"/>
          <p:cNvSpPr/>
          <p:nvPr/>
        </p:nvSpPr>
        <p:spPr>
          <a:xfrm>
            <a:off x="863600" y="2082800"/>
            <a:ext cx="10967045" cy="0"/>
          </a:xfrm>
          <a:prstGeom prst="line">
            <a:avLst/>
          </a:prstGeom>
          <a:ln w="63500">
            <a:solidFill>
              <a:srgbClr val="EE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 name="TextBox 1">
            <a:extLst>
              <a:ext uri="{FF2B5EF4-FFF2-40B4-BE49-F238E27FC236}">
                <a16:creationId xmlns:a16="http://schemas.microsoft.com/office/drawing/2014/main" id="{C06169B3-5108-E79D-A4A4-B7960032650E}"/>
              </a:ext>
            </a:extLst>
          </p:cNvPr>
          <p:cNvSpPr txBox="1"/>
          <p:nvPr/>
        </p:nvSpPr>
        <p:spPr>
          <a:xfrm>
            <a:off x="10820399" y="6575870"/>
            <a:ext cx="2743200"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l" defTabSz="825500" rtl="0" fontAlgn="auto" latinLnBrk="0" hangingPunct="0">
              <a:lnSpc>
                <a:spcPct val="100000"/>
              </a:lnSpc>
              <a:spcBef>
                <a:spcPts val="0"/>
              </a:spcBef>
              <a:spcAft>
                <a:spcPts val="0"/>
              </a:spcAft>
              <a:buClrTx/>
              <a:buSzTx/>
              <a:buFontTx/>
              <a:buNone/>
              <a:tabLst/>
            </a:pPr>
            <a:endParaRPr lang="en-US" sz="3000" b="1" i="0" u="none" strike="noStrike" cap="none" spc="0" normalizeH="0" baseline="0">
              <a:ln>
                <a:noFill/>
              </a:ln>
              <a:solidFill>
                <a:srgbClr val="000000"/>
              </a:solidFill>
              <a:effectLst/>
              <a:uFillTx/>
              <a:latin typeface="Helvetica Neue"/>
              <a:ea typeface="Helvetica Neue"/>
              <a:cs typeface="Helvetica Neue"/>
            </a:endParaRPr>
          </a:p>
        </p:txBody>
      </p:sp>
      <p:pic>
        <p:nvPicPr>
          <p:cNvPr id="3" name="Picture 3">
            <a:extLst>
              <a:ext uri="{FF2B5EF4-FFF2-40B4-BE49-F238E27FC236}">
                <a16:creationId xmlns:a16="http://schemas.microsoft.com/office/drawing/2014/main" id="{38FA2343-5F22-BA8E-16DF-068E62BB046A}"/>
              </a:ext>
            </a:extLst>
          </p:cNvPr>
          <p:cNvPicPr>
            <a:picLocks noChangeAspect="1"/>
          </p:cNvPicPr>
          <p:nvPr/>
        </p:nvPicPr>
        <p:blipFill>
          <a:blip r:embed="rId3"/>
          <a:stretch>
            <a:fillRect/>
          </a:stretch>
        </p:blipFill>
        <p:spPr>
          <a:xfrm>
            <a:off x="16244254" y="-13918"/>
            <a:ext cx="8052756" cy="13747629"/>
          </a:xfrm>
          <a:prstGeom prst="rect">
            <a:avLst/>
          </a:prstGeom>
        </p:spPr>
      </p:pic>
    </p:spTree>
    <p:extLst>
      <p:ext uri="{BB962C8B-B14F-4D97-AF65-F5344CB8AC3E}">
        <p14:creationId xmlns:p14="http://schemas.microsoft.com/office/powerpoint/2010/main" val="92303435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BB9D38-3CB9-1446-7776-4815680D5CEE}"/>
              </a:ext>
            </a:extLst>
          </p:cNvPr>
          <p:cNvSpPr>
            <a:spLocks noGrp="1"/>
          </p:cNvSpPr>
          <p:nvPr>
            <p:ph type="title"/>
          </p:nvPr>
        </p:nvSpPr>
        <p:spPr>
          <a:xfrm>
            <a:off x="864487" y="67456"/>
            <a:ext cx="21931587" cy="2006600"/>
          </a:xfrm>
        </p:spPr>
        <p:txBody>
          <a:bodyPr/>
          <a:lstStyle/>
          <a:p>
            <a:pPr algn="l"/>
            <a:r>
              <a:rPr lang="en-US" sz="8800" b="1">
                <a:solidFill>
                  <a:srgbClr val="FF0000"/>
                </a:solidFill>
              </a:rPr>
              <a:t>Walmart Store Stewardship</a:t>
            </a:r>
          </a:p>
        </p:txBody>
      </p:sp>
      <p:sp>
        <p:nvSpPr>
          <p:cNvPr id="4" name="Text Placeholder 3">
            <a:extLst>
              <a:ext uri="{FF2B5EF4-FFF2-40B4-BE49-F238E27FC236}">
                <a16:creationId xmlns:a16="http://schemas.microsoft.com/office/drawing/2014/main" id="{7C2228AF-A95C-25FB-2F69-0367669BDDC0}"/>
              </a:ext>
            </a:extLst>
          </p:cNvPr>
          <p:cNvSpPr>
            <a:spLocks noGrp="1"/>
          </p:cNvSpPr>
          <p:nvPr>
            <p:ph type="body" sz="quarter" idx="1"/>
          </p:nvPr>
        </p:nvSpPr>
        <p:spPr>
          <a:xfrm>
            <a:off x="635000" y="2448602"/>
            <a:ext cx="23114000" cy="10581598"/>
          </a:xfrm>
        </p:spPr>
        <p:txBody>
          <a:bodyPr/>
          <a:lstStyle/>
          <a:p>
            <a:pPr algn="l"/>
            <a:endParaRPr lang="en-US">
              <a:ea typeface="+mj-lt"/>
              <a:cs typeface="+mj-lt"/>
            </a:endParaRPr>
          </a:p>
          <a:p>
            <a:pPr algn="l"/>
            <a:r>
              <a:rPr lang="en-US">
                <a:ea typeface="+mj-lt"/>
                <a:cs typeface="+mj-lt"/>
              </a:rPr>
              <a:t>Thank you calls should be made following the end of the campaign commencing July 31st.  </a:t>
            </a:r>
            <a:endParaRPr lang="en-US"/>
          </a:p>
          <a:p>
            <a:pPr algn="l"/>
            <a:endParaRPr lang="en-US">
              <a:ea typeface="+mj-lt"/>
              <a:cs typeface="+mj-lt"/>
            </a:endParaRPr>
          </a:p>
          <a:p>
            <a:pPr marL="285750" indent="-285750" algn="l">
              <a:buFont typeface="Arial"/>
              <a:buChar char="•"/>
            </a:pPr>
            <a:r>
              <a:rPr lang="en-US" sz="4000">
                <a:ea typeface="+mj-lt"/>
                <a:cs typeface="+mj-lt"/>
              </a:rPr>
              <a:t>Relay campaign updates and store results </a:t>
            </a:r>
            <a:endParaRPr lang="en-US" sz="4000"/>
          </a:p>
          <a:p>
            <a:pPr marL="285750" indent="-285750" algn="l">
              <a:buFont typeface="Arial"/>
              <a:buChar char="•"/>
            </a:pPr>
            <a:endParaRPr lang="en-US" sz="4000">
              <a:ea typeface="+mj-lt"/>
              <a:cs typeface="+mj-lt"/>
            </a:endParaRPr>
          </a:p>
          <a:p>
            <a:pPr marL="285750" indent="-285750" algn="l">
              <a:buFont typeface="Arial"/>
              <a:buChar char="•"/>
            </a:pPr>
            <a:r>
              <a:rPr lang="en-US" sz="4000">
                <a:ea typeface="+mj-lt"/>
                <a:cs typeface="+mj-lt"/>
              </a:rPr>
              <a:t>Recognize and thank store/charity leads </a:t>
            </a:r>
            <a:endParaRPr lang="en-US" sz="4000"/>
          </a:p>
          <a:p>
            <a:pPr marL="285750" indent="-285750" algn="l">
              <a:buFont typeface="Arial"/>
              <a:buChar char="•"/>
            </a:pPr>
            <a:endParaRPr lang="en-US" sz="4000">
              <a:ea typeface="+mj-lt"/>
              <a:cs typeface="+mj-lt"/>
            </a:endParaRPr>
          </a:p>
          <a:p>
            <a:pPr marL="285750" indent="-285750" algn="l">
              <a:buFont typeface="Arial"/>
              <a:buChar char="•"/>
            </a:pPr>
            <a:r>
              <a:rPr lang="en-US" sz="4000">
                <a:ea typeface="+mj-lt"/>
                <a:cs typeface="+mj-lt"/>
              </a:rPr>
              <a:t>Collect any additional information on Fundraising Stars  </a:t>
            </a:r>
          </a:p>
          <a:p>
            <a:pPr marL="285750" indent="-285750" algn="l">
              <a:buFont typeface="Arial"/>
              <a:buChar char="•"/>
            </a:pPr>
            <a:endParaRPr lang="en-US" sz="4000">
              <a:ea typeface="+mj-lt"/>
              <a:cs typeface="+mj-lt"/>
            </a:endParaRPr>
          </a:p>
          <a:p>
            <a:pPr marL="285750" indent="-285750" algn="l">
              <a:buFont typeface="Arial"/>
              <a:buChar char="•"/>
            </a:pPr>
            <a:r>
              <a:rPr lang="en-US" sz="4000"/>
              <a:t>Be sure to stress the impact of the support they have given and how it will affect the community</a:t>
            </a:r>
          </a:p>
          <a:p>
            <a:pPr algn="l"/>
            <a:endParaRPr lang="en-US"/>
          </a:p>
          <a:p>
            <a:pPr algn="l"/>
            <a:endParaRPr lang="en-US"/>
          </a:p>
        </p:txBody>
      </p:sp>
      <p:sp>
        <p:nvSpPr>
          <p:cNvPr id="6" name="Line">
            <a:extLst>
              <a:ext uri="{FF2B5EF4-FFF2-40B4-BE49-F238E27FC236}">
                <a16:creationId xmlns:a16="http://schemas.microsoft.com/office/drawing/2014/main" id="{BBDD471C-E000-178D-81C2-7A5E51EEDB1E}"/>
              </a:ext>
            </a:extLst>
          </p:cNvPr>
          <p:cNvSpPr/>
          <p:nvPr/>
        </p:nvSpPr>
        <p:spPr>
          <a:xfrm>
            <a:off x="863600" y="2082800"/>
            <a:ext cx="22656799" cy="0"/>
          </a:xfrm>
          <a:prstGeom prst="line">
            <a:avLst/>
          </a:prstGeom>
          <a:ln w="63500">
            <a:solidFill>
              <a:srgbClr val="EE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Tree>
    <p:extLst>
      <p:ext uri="{BB962C8B-B14F-4D97-AF65-F5344CB8AC3E}">
        <p14:creationId xmlns:p14="http://schemas.microsoft.com/office/powerpoint/2010/main" val="1326525160"/>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goes here"/>
          <p:cNvSpPr txBox="1">
            <a:spLocks noGrp="1"/>
          </p:cNvSpPr>
          <p:nvPr>
            <p:ph type="ctrTitle"/>
          </p:nvPr>
        </p:nvSpPr>
        <p:spPr>
          <a:xfrm>
            <a:off x="863600" y="800100"/>
            <a:ext cx="20828000" cy="1336179"/>
          </a:xfrm>
          <a:prstGeom prst="rect">
            <a:avLst/>
          </a:prstGeom>
        </p:spPr>
        <p:txBody>
          <a:bodyPr anchor="t"/>
          <a:lstStyle>
            <a:lvl1pPr algn="l" defTabSz="457200">
              <a:lnSpc>
                <a:spcPts val="13100"/>
              </a:lnSpc>
              <a:defRPr sz="7200" b="1">
                <a:solidFill>
                  <a:srgbClr val="EE0000"/>
                </a:solidFill>
              </a:defRPr>
            </a:lvl1pPr>
          </a:lstStyle>
          <a:p>
            <a:pPr>
              <a:lnSpc>
                <a:spcPct val="100000"/>
              </a:lnSpc>
            </a:pPr>
            <a:r>
              <a:rPr lang="en-CA">
                <a:latin typeface="Arial" panose="020B0604020202020204" pitchFamily="34" charset="0"/>
                <a:cs typeface="Arial" panose="020B0604020202020204" pitchFamily="34" charset="0"/>
              </a:rPr>
              <a:t>Key Campaign Timelines </a:t>
            </a:r>
            <a:endParaRPr>
              <a:latin typeface="Arial" panose="020B0604020202020204" pitchFamily="34" charset="0"/>
              <a:cs typeface="Arial" panose="020B0604020202020204" pitchFamily="34" charset="0"/>
            </a:endParaRPr>
          </a:p>
        </p:txBody>
      </p:sp>
      <p:sp>
        <p:nvSpPr>
          <p:cNvPr id="132" name="Line"/>
          <p:cNvSpPr/>
          <p:nvPr/>
        </p:nvSpPr>
        <p:spPr>
          <a:xfrm>
            <a:off x="863600" y="2082800"/>
            <a:ext cx="22656799" cy="0"/>
          </a:xfrm>
          <a:prstGeom prst="line">
            <a:avLst/>
          </a:prstGeom>
          <a:ln w="63500">
            <a:solidFill>
              <a:srgbClr val="EE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aphicFrame>
        <p:nvGraphicFramePr>
          <p:cNvPr id="2" name="Table 2">
            <a:extLst>
              <a:ext uri="{FF2B5EF4-FFF2-40B4-BE49-F238E27FC236}">
                <a16:creationId xmlns:a16="http://schemas.microsoft.com/office/drawing/2014/main" id="{AC15E80D-6A89-4D2C-8769-E6308993AA6B}"/>
              </a:ext>
            </a:extLst>
          </p:cNvPr>
          <p:cNvGraphicFramePr>
            <a:graphicFrameLocks noGrp="1"/>
          </p:cNvGraphicFramePr>
          <p:nvPr>
            <p:extLst>
              <p:ext uri="{D42A27DB-BD31-4B8C-83A1-F6EECF244321}">
                <p14:modId xmlns:p14="http://schemas.microsoft.com/office/powerpoint/2010/main" val="1098720998"/>
              </p:ext>
            </p:extLst>
          </p:nvPr>
        </p:nvGraphicFramePr>
        <p:xfrm>
          <a:off x="863600" y="2515649"/>
          <a:ext cx="22695708" cy="9427674"/>
        </p:xfrm>
        <a:graphic>
          <a:graphicData uri="http://schemas.openxmlformats.org/drawingml/2006/table">
            <a:tbl>
              <a:tblPr firstRow="1" bandRow="1">
                <a:tableStyleId>{5940675A-B579-460E-94D1-54222C63F5DA}</a:tableStyleId>
              </a:tblPr>
              <a:tblGrid>
                <a:gridCol w="8776676">
                  <a:extLst>
                    <a:ext uri="{9D8B030D-6E8A-4147-A177-3AD203B41FA5}">
                      <a16:colId xmlns:a16="http://schemas.microsoft.com/office/drawing/2014/main" val="2334364084"/>
                    </a:ext>
                  </a:extLst>
                </a:gridCol>
                <a:gridCol w="13919032">
                  <a:extLst>
                    <a:ext uri="{9D8B030D-6E8A-4147-A177-3AD203B41FA5}">
                      <a16:colId xmlns:a16="http://schemas.microsoft.com/office/drawing/2014/main" val="4115630778"/>
                    </a:ext>
                  </a:extLst>
                </a:gridCol>
              </a:tblGrid>
              <a:tr h="1026808">
                <a:tc>
                  <a:txBody>
                    <a:bodyPr/>
                    <a:lstStyle/>
                    <a:p>
                      <a:pPr algn="l"/>
                      <a:r>
                        <a:rPr lang="en-US" sz="3600" b="1">
                          <a:latin typeface="+mj-lt"/>
                        </a:rPr>
                        <a:t>Timeline</a:t>
                      </a:r>
                      <a:endParaRPr lang="en-CA" sz="3600" b="1">
                        <a:latin typeface="+mj-l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65000"/>
                      </a:schemeClr>
                    </a:solidFill>
                  </a:tcPr>
                </a:tc>
                <a:tc>
                  <a:txBody>
                    <a:bodyPr/>
                    <a:lstStyle/>
                    <a:p>
                      <a:pPr algn="l"/>
                      <a:r>
                        <a:rPr lang="en-US" sz="3600" b="1">
                          <a:latin typeface="+mj-lt"/>
                        </a:rPr>
                        <a:t>Action</a:t>
                      </a:r>
                      <a:endParaRPr lang="en-CA" sz="3600" b="1">
                        <a:latin typeface="+mj-l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2401187075"/>
                  </a:ext>
                </a:extLst>
              </a:tr>
              <a:tr h="1026808">
                <a:tc>
                  <a:txBody>
                    <a:bodyPr/>
                    <a:lstStyle/>
                    <a:p>
                      <a:pPr marL="0" marR="0" indent="0" algn="l" rtl="0" latinLnBrk="0">
                        <a:lnSpc>
                          <a:spcPct val="100000"/>
                        </a:lnSpc>
                        <a:spcBef>
                          <a:spcPts val="0"/>
                        </a:spcBef>
                        <a:spcAft>
                          <a:spcPts val="0"/>
                        </a:spcAft>
                        <a:buClrTx/>
                        <a:buSzTx/>
                        <a:buFontTx/>
                        <a:buNone/>
                      </a:pPr>
                      <a:r>
                        <a:rPr lang="en-US" sz="3200" b="0" i="0" u="none" strike="noStrike" cap="none" spc="0" baseline="0">
                          <a:solidFill>
                            <a:schemeClr val="tx1"/>
                          </a:solidFill>
                          <a:uFillTx/>
                          <a:latin typeface="+mj-lt"/>
                          <a:ea typeface="+mn-ea"/>
                          <a:cs typeface="+mn-cs"/>
                          <a:sym typeface="Helvetica Neue Light"/>
                        </a:rPr>
                        <a:t>June</a:t>
                      </a:r>
                      <a:r>
                        <a:rPr lang="en-US" sz="3200" b="0" i="0" u="none" strike="noStrike" cap="none" spc="0" baseline="0">
                          <a:solidFill>
                            <a:schemeClr val="tx1"/>
                          </a:solidFill>
                          <a:uFillTx/>
                          <a:latin typeface="+mj-lt"/>
                          <a:ea typeface="+mn-ea"/>
                          <a:cs typeface="+mn-cs"/>
                        </a:rPr>
                        <a:t> 12th – 22nd</a:t>
                      </a:r>
                      <a:endParaRPr lang="en-US" sz="3200" b="0" i="0" u="none" strike="noStrike" cap="none" spc="0" baseline="0">
                        <a:solidFill>
                          <a:schemeClr val="tx1"/>
                        </a:solidFill>
                        <a:uFillTx/>
                        <a:latin typeface="+mj-lt"/>
                        <a:ea typeface="+mn-ea"/>
                        <a:cs typeface="+mn-cs"/>
                        <a:sym typeface="Helvetica Neue Ligh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marL="0" marR="0" indent="0" algn="l" defTabSz="825500" rtl="0" latinLnBrk="0">
                        <a:lnSpc>
                          <a:spcPct val="100000"/>
                        </a:lnSpc>
                        <a:spcBef>
                          <a:spcPts val="0"/>
                        </a:spcBef>
                        <a:spcAft>
                          <a:spcPts val="0"/>
                        </a:spcAft>
                        <a:buClrTx/>
                        <a:buSzTx/>
                        <a:buFontTx/>
                        <a:buNone/>
                        <a:tabLst/>
                      </a:pPr>
                      <a:r>
                        <a:rPr lang="en-US" sz="3200" b="0" i="0" u="none" strike="noStrike" cap="none" spc="0" baseline="0">
                          <a:solidFill>
                            <a:schemeClr val="tx1"/>
                          </a:solidFill>
                          <a:uFillTx/>
                          <a:latin typeface="+mj-lt"/>
                          <a:ea typeface="+mn-ea"/>
                          <a:cs typeface="+mn-cs"/>
                          <a:sym typeface="Helvetica Neue Light"/>
                        </a:rPr>
                        <a:t>Ambassador Training via zoom/</a:t>
                      </a:r>
                      <a:r>
                        <a:rPr lang="en-US" sz="3200" b="0" i="0" u="none" strike="noStrike" cap="none" spc="0" baseline="0">
                          <a:solidFill>
                            <a:schemeClr val="tx1"/>
                          </a:solidFill>
                          <a:uFillTx/>
                          <a:latin typeface="+mj-lt"/>
                          <a:ea typeface="+mn-ea"/>
                          <a:cs typeface="+mn-cs"/>
                        </a:rPr>
                        <a:t>webinar</a:t>
                      </a:r>
                      <a:r>
                        <a:rPr lang="en-US" sz="3200" b="0" i="0" u="none" strike="noStrike" cap="none" spc="0" baseline="0">
                          <a:solidFill>
                            <a:schemeClr val="tx1"/>
                          </a:solidFill>
                          <a:uFillTx/>
                          <a:latin typeface="+mj-lt"/>
                          <a:ea typeface="+mn-ea"/>
                          <a:cs typeface="+mn-cs"/>
                          <a:sym typeface="Helvetica Neue Light"/>
                        </a:rPr>
                        <a:t> </a:t>
                      </a:r>
                      <a:endParaRPr lang="en-CA" sz="3200" b="0" i="0" u="none" strike="noStrike" cap="none" spc="0" baseline="0">
                        <a:solidFill>
                          <a:schemeClr val="tx1"/>
                        </a:solidFill>
                        <a:uFillTx/>
                        <a:latin typeface="+mj-lt"/>
                        <a:ea typeface="+mn-ea"/>
                        <a:cs typeface="+mn-cs"/>
                        <a:sym typeface="Helvetica Neue Ligh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655154931"/>
                  </a:ext>
                </a:extLst>
              </a:tr>
              <a:tr h="1053243">
                <a:tc>
                  <a:txBody>
                    <a:bodyPr/>
                    <a:lstStyle/>
                    <a:p>
                      <a:pPr marL="0" marR="0" indent="0" algn="l" rtl="0" fontAlgn="base" latinLnBrk="0">
                        <a:lnSpc>
                          <a:spcPct val="100000"/>
                        </a:lnSpc>
                        <a:spcBef>
                          <a:spcPts val="0"/>
                        </a:spcBef>
                        <a:spcAft>
                          <a:spcPts val="0"/>
                        </a:spcAft>
                        <a:buClrTx/>
                        <a:buSzTx/>
                        <a:buFontTx/>
                        <a:buNone/>
                      </a:pPr>
                      <a:r>
                        <a:rPr lang="en-US" sz="3200" b="0" i="0" u="none" strike="noStrike" cap="none" spc="0" baseline="0">
                          <a:solidFill>
                            <a:schemeClr val="tx1"/>
                          </a:solidFill>
                          <a:uFillTx/>
                          <a:latin typeface="+mj-lt"/>
                          <a:ea typeface="+mn-ea"/>
                          <a:cs typeface="+mn-cs"/>
                          <a:sym typeface="Helvetica Neue Light"/>
                        </a:rPr>
                        <a:t>By June </a:t>
                      </a:r>
                      <a:r>
                        <a:rPr lang="en-US" sz="3200" b="0" i="0" u="none" strike="noStrike" cap="none" spc="0" baseline="0">
                          <a:solidFill>
                            <a:schemeClr val="tx1"/>
                          </a:solidFill>
                          <a:uFillTx/>
                          <a:latin typeface="+mj-lt"/>
                          <a:ea typeface="+mn-ea"/>
                          <a:cs typeface="+mn-cs"/>
                        </a:rPr>
                        <a:t>23rd</a:t>
                      </a:r>
                      <a:endParaRPr lang="en-US" sz="3200" b="0" i="0" u="none" strike="noStrike" cap="none" spc="0" baseline="0">
                        <a:solidFill>
                          <a:schemeClr val="tx1"/>
                        </a:solidFill>
                        <a:uFillTx/>
                        <a:latin typeface="+mj-lt"/>
                        <a:ea typeface="+mn-ea"/>
                        <a:cs typeface="+mn-cs"/>
                        <a:sym typeface="Helvetica Neue Light"/>
                      </a:endParaRPr>
                    </a:p>
                    <a:p>
                      <a:pPr marL="0" marR="0" indent="0" algn="l" defTabSz="825500" rtl="0" fontAlgn="base" latinLnBrk="0">
                        <a:lnSpc>
                          <a:spcPct val="100000"/>
                        </a:lnSpc>
                        <a:spcBef>
                          <a:spcPts val="0"/>
                        </a:spcBef>
                        <a:spcAft>
                          <a:spcPts val="0"/>
                        </a:spcAft>
                        <a:buClrTx/>
                        <a:buSzTx/>
                        <a:buFontTx/>
                        <a:buNone/>
                        <a:tabLst/>
                      </a:pPr>
                      <a:r>
                        <a:rPr lang="en-US" sz="3200" b="0" i="0" u="none" strike="noStrike" cap="none" spc="0" baseline="0">
                          <a:solidFill>
                            <a:schemeClr val="tx1"/>
                          </a:solidFill>
                          <a:uFillTx/>
                          <a:latin typeface="+mj-lt"/>
                          <a:ea typeface="+mn-ea"/>
                          <a:cs typeface="+mn-cs"/>
                          <a:sym typeface="Helvetica Neue Light"/>
                        </a:rPr>
                        <a:t>  </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marL="0" marR="0" indent="0" algn="l" defTabSz="825500" rtl="0" fontAlgn="base" latinLnBrk="0">
                        <a:lnSpc>
                          <a:spcPct val="100000"/>
                        </a:lnSpc>
                        <a:spcBef>
                          <a:spcPts val="0"/>
                        </a:spcBef>
                        <a:spcAft>
                          <a:spcPts val="0"/>
                        </a:spcAft>
                        <a:buClrTx/>
                        <a:buSzTx/>
                        <a:buFontTx/>
                        <a:buNone/>
                        <a:tabLst/>
                      </a:pPr>
                      <a:r>
                        <a:rPr lang="en-US" sz="3200" b="0" i="0" u="none" strike="noStrike" cap="none" spc="0" baseline="0">
                          <a:solidFill>
                            <a:schemeClr val="tx1"/>
                          </a:solidFill>
                          <a:uFillTx/>
                          <a:latin typeface="+mj-lt"/>
                          <a:ea typeface="+mn-ea"/>
                          <a:cs typeface="+mn-cs"/>
                          <a:sym typeface="Helvetica Neue Light"/>
                        </a:rPr>
                        <a:t>Campaign Support Package received by store</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489050143"/>
                  </a:ext>
                </a:extLst>
              </a:tr>
              <a:tr h="1053242">
                <a:tc>
                  <a:txBody>
                    <a:bodyPr/>
                    <a:lstStyle/>
                    <a:p>
                      <a:pPr marL="0" marR="0" lvl="0" indent="0" algn="l" rtl="0">
                        <a:lnSpc>
                          <a:spcPct val="100000"/>
                        </a:lnSpc>
                        <a:spcBef>
                          <a:spcPts val="0"/>
                        </a:spcBef>
                        <a:spcAft>
                          <a:spcPts val="0"/>
                        </a:spcAft>
                        <a:buClrTx/>
                        <a:buSzTx/>
                        <a:buFontTx/>
                        <a:buNone/>
                      </a:pPr>
                      <a:r>
                        <a:rPr lang="en-US" sz="3200" b="0" i="0" u="none" strike="noStrike" cap="none" spc="0" baseline="0">
                          <a:solidFill>
                            <a:schemeClr val="tx1"/>
                          </a:solidFill>
                          <a:uFillTx/>
                          <a:latin typeface="+mj-lt"/>
                          <a:ea typeface="+mn-ea"/>
                          <a:cs typeface="+mn-cs"/>
                        </a:rPr>
                        <a:t>June 22nd – 28th</a:t>
                      </a:r>
                      <a:endParaRPr lang="en-US" sz="3200" b="0" i="0" u="none" strike="noStrike" cap="none" spc="0" baseline="30000">
                        <a:solidFill>
                          <a:schemeClr val="tx1"/>
                        </a:solidFill>
                        <a:uFillTx/>
                        <a:latin typeface="+mj-lt"/>
                        <a:ea typeface="+mn-ea"/>
                        <a:cs typeface="+mn-cs"/>
                        <a:sym typeface="Helvetica Neue Light"/>
                      </a:endParaRPr>
                    </a:p>
                  </a:txBody>
                  <a:tcPr>
                    <a:lnL w="6350">
                      <a:solidFill>
                        <a:schemeClr val="bg1">
                          <a:lumMod val="50000"/>
                        </a:schemeClr>
                      </a:solidFill>
                    </a:lnL>
                    <a:lnR w="6350">
                      <a:solidFill>
                        <a:schemeClr val="bg1">
                          <a:lumMod val="50000"/>
                        </a:schemeClr>
                      </a:solidFill>
                    </a:lnR>
                    <a:lnT w="6350">
                      <a:solidFill>
                        <a:schemeClr val="bg1">
                          <a:lumMod val="50000"/>
                        </a:schemeClr>
                      </a:solidFill>
                    </a:lnT>
                    <a:lnB w="6350">
                      <a:solidFill>
                        <a:schemeClr val="bg1">
                          <a:lumMod val="50000"/>
                        </a:schemeClr>
                      </a:solidFill>
                    </a:lnB>
                  </a:tcPr>
                </a:tc>
                <a:tc>
                  <a:txBody>
                    <a:bodyPr/>
                    <a:lstStyle/>
                    <a:p>
                      <a:pPr marL="0" marR="0" lvl="0" indent="0" algn="l" rtl="0">
                        <a:lnSpc>
                          <a:spcPct val="100000"/>
                        </a:lnSpc>
                        <a:spcBef>
                          <a:spcPts val="0"/>
                        </a:spcBef>
                        <a:spcAft>
                          <a:spcPts val="0"/>
                        </a:spcAft>
                        <a:buClrTx/>
                        <a:buSzTx/>
                        <a:buFontTx/>
                        <a:buNone/>
                      </a:pPr>
                      <a:r>
                        <a:rPr lang="en-US" sz="3200" b="0" i="0" u="none" strike="noStrike" cap="none" spc="0" baseline="0">
                          <a:solidFill>
                            <a:schemeClr val="tx1"/>
                          </a:solidFill>
                          <a:uFillTx/>
                          <a:latin typeface="+mj-lt"/>
                          <a:ea typeface="+mn-ea"/>
                          <a:cs typeface="+mn-cs"/>
                        </a:rPr>
                        <a:t>Initial Contact with Store Manager/Campaign Lead</a:t>
                      </a:r>
                      <a:endParaRPr lang="en-CA" sz="3200" b="0" i="0" u="none" strike="noStrike" cap="none" spc="0" baseline="0">
                        <a:solidFill>
                          <a:schemeClr val="tx1"/>
                        </a:solidFill>
                        <a:uFillTx/>
                        <a:latin typeface="+mj-lt"/>
                        <a:ea typeface="+mn-ea"/>
                        <a:cs typeface="+mn-cs"/>
                        <a:sym typeface="Helvetica Neue Light"/>
                      </a:endParaRPr>
                    </a:p>
                  </a:txBody>
                  <a:tcPr>
                    <a:lnL w="6350">
                      <a:solidFill>
                        <a:schemeClr val="bg1">
                          <a:lumMod val="50000"/>
                        </a:schemeClr>
                      </a:solidFill>
                    </a:lnL>
                    <a:lnR w="6350">
                      <a:solidFill>
                        <a:schemeClr val="bg1">
                          <a:lumMod val="50000"/>
                        </a:schemeClr>
                      </a:solidFill>
                    </a:lnR>
                    <a:lnT w="6350">
                      <a:solidFill>
                        <a:schemeClr val="bg1">
                          <a:lumMod val="50000"/>
                        </a:schemeClr>
                      </a:solidFill>
                    </a:lnT>
                    <a:lnB w="6350">
                      <a:solidFill>
                        <a:schemeClr val="bg1">
                          <a:lumMod val="50000"/>
                        </a:schemeClr>
                      </a:solidFill>
                    </a:lnB>
                  </a:tcPr>
                </a:tc>
                <a:extLst>
                  <a:ext uri="{0D108BD9-81ED-4DB2-BD59-A6C34878D82A}">
                    <a16:rowId xmlns:a16="http://schemas.microsoft.com/office/drawing/2014/main" val="2212207697"/>
                  </a:ext>
                </a:extLst>
              </a:tr>
              <a:tr h="1053243">
                <a:tc>
                  <a:txBody>
                    <a:bodyPr/>
                    <a:lstStyle/>
                    <a:p>
                      <a:pPr marL="0" marR="0" lvl="0" indent="0" algn="l" rtl="0">
                        <a:lnSpc>
                          <a:spcPct val="100000"/>
                        </a:lnSpc>
                        <a:spcBef>
                          <a:spcPts val="0"/>
                        </a:spcBef>
                        <a:spcAft>
                          <a:spcPts val="0"/>
                        </a:spcAft>
                        <a:buClrTx/>
                        <a:buSzTx/>
                        <a:buFontTx/>
                        <a:buNone/>
                      </a:pPr>
                      <a:r>
                        <a:rPr lang="en-US" sz="3200" b="0" i="0" u="none" strike="noStrike" cap="none" spc="0" baseline="0">
                          <a:solidFill>
                            <a:schemeClr val="tx1"/>
                          </a:solidFill>
                          <a:uFillTx/>
                          <a:latin typeface="+mj-lt"/>
                          <a:ea typeface="+mn-ea"/>
                          <a:cs typeface="+mn-cs"/>
                          <a:sym typeface="Helvetica Neue Light"/>
                        </a:rPr>
                        <a:t>June </a:t>
                      </a:r>
                      <a:r>
                        <a:rPr lang="en-US" sz="3200" b="0" i="0" u="none" strike="noStrike" cap="none" spc="0" baseline="0">
                          <a:solidFill>
                            <a:schemeClr val="tx1"/>
                          </a:solidFill>
                          <a:uFillTx/>
                          <a:latin typeface="+mj-lt"/>
                          <a:ea typeface="+mn-ea"/>
                          <a:cs typeface="+mn-cs"/>
                        </a:rPr>
                        <a:t>26th </a:t>
                      </a:r>
                      <a:endParaRPr lang="en-US" sz="3200" b="0" i="0" u="none" strike="noStrike" cap="none" spc="0" baseline="30000">
                        <a:solidFill>
                          <a:schemeClr val="tx1"/>
                        </a:solidFill>
                        <a:uFillTx/>
                        <a:latin typeface="+mj-lt"/>
                        <a:ea typeface="+mn-ea"/>
                        <a:cs typeface="+mn-cs"/>
                      </a:endParaRPr>
                    </a:p>
                    <a:p>
                      <a:pPr marL="0" marR="0" lvl="0" indent="0" algn="l" rtl="0">
                        <a:lnSpc>
                          <a:spcPct val="100000"/>
                        </a:lnSpc>
                        <a:spcBef>
                          <a:spcPts val="0"/>
                        </a:spcBef>
                        <a:spcAft>
                          <a:spcPts val="0"/>
                        </a:spcAft>
                        <a:buClrTx/>
                        <a:buSzTx/>
                        <a:buFontTx/>
                        <a:buNone/>
                      </a:pPr>
                      <a:r>
                        <a:rPr lang="en-US" sz="3200" b="0" i="0" u="none" strike="noStrike" cap="none" spc="0" baseline="0">
                          <a:solidFill>
                            <a:schemeClr val="tx1"/>
                          </a:solidFill>
                          <a:uFillTx/>
                          <a:latin typeface="+mj-lt"/>
                          <a:ea typeface="+mn-ea"/>
                          <a:cs typeface="+mn-cs"/>
                        </a:rPr>
                        <a:t>  </a:t>
                      </a:r>
                      <a:endParaRPr lang="en-US">
                        <a:sym typeface="Helvetica Neue Ligh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Tx/>
                        <a:buSzTx/>
                        <a:buFontTx/>
                        <a:buNone/>
                      </a:pPr>
                      <a:r>
                        <a:rPr lang="en-US" sz="3200" b="0" i="0" u="none" strike="noStrike" cap="none" spc="0" baseline="0">
                          <a:solidFill>
                            <a:schemeClr val="tx1"/>
                          </a:solidFill>
                          <a:uFillTx/>
                          <a:latin typeface="+mj-lt"/>
                          <a:ea typeface="+mn-ea"/>
                          <a:cs typeface="+mn-cs"/>
                        </a:rPr>
                        <a:t>Associate Engagement Meetings commence</a:t>
                      </a:r>
                      <a:endParaRPr lang="en-US" sz="3200" b="0" i="0" u="none" strike="noStrike" cap="none" spc="0" baseline="0">
                        <a:solidFill>
                          <a:schemeClr val="tx1"/>
                        </a:solidFill>
                        <a:uFillTx/>
                        <a:latin typeface="+mj-lt"/>
                        <a:ea typeface="+mn-ea"/>
                        <a:cs typeface="+mn-cs"/>
                        <a:sym typeface="Helvetica Neue Ligh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237922636"/>
                  </a:ext>
                </a:extLst>
              </a:tr>
              <a:tr h="1026808">
                <a:tc>
                  <a:txBody>
                    <a:bodyPr/>
                    <a:lstStyle/>
                    <a:p>
                      <a:pPr marL="0" marR="0" indent="0" algn="l" rtl="0" fontAlgn="base" latinLnBrk="0">
                        <a:lnSpc>
                          <a:spcPct val="100000"/>
                        </a:lnSpc>
                        <a:spcBef>
                          <a:spcPts val="0"/>
                        </a:spcBef>
                        <a:spcAft>
                          <a:spcPts val="0"/>
                        </a:spcAft>
                        <a:buClrTx/>
                        <a:buSzTx/>
                        <a:buFontTx/>
                        <a:buNone/>
                      </a:pPr>
                      <a:r>
                        <a:rPr lang="en-US" sz="3200" b="0" i="0" u="none" strike="noStrike" cap="none" spc="0" baseline="0">
                          <a:solidFill>
                            <a:schemeClr val="tx1"/>
                          </a:solidFill>
                          <a:uFillTx/>
                          <a:latin typeface="+mj-lt"/>
                          <a:ea typeface="+mn-ea"/>
                          <a:cs typeface="+mn-cs"/>
                          <a:sym typeface="Helvetica Neue Light"/>
                        </a:rPr>
                        <a:t>June 29</a:t>
                      </a:r>
                      <a:r>
                        <a:rPr lang="en-US" sz="3200" b="0" i="0" u="none" strike="noStrike" cap="none" spc="0" baseline="0">
                          <a:solidFill>
                            <a:schemeClr val="tx1"/>
                          </a:solidFill>
                          <a:uFillTx/>
                          <a:latin typeface="+mj-lt"/>
                          <a:ea typeface="+mn-ea"/>
                          <a:cs typeface="+mn-cs"/>
                        </a:rPr>
                        <a:t>th</a:t>
                      </a:r>
                      <a:endParaRPr lang="en-US" sz="3200" b="0" i="0" u="none" strike="noStrike" cap="none" spc="0" baseline="0">
                        <a:solidFill>
                          <a:schemeClr val="tx1"/>
                        </a:solidFill>
                        <a:uFillTx/>
                        <a:latin typeface="+mj-lt"/>
                        <a:ea typeface="+mn-ea"/>
                        <a:cs typeface="+mn-cs"/>
                        <a:sym typeface="Helvetica Neue Ligh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3">
                        <a:lumMod val="60000"/>
                        <a:lumOff val="40000"/>
                      </a:schemeClr>
                    </a:solidFill>
                  </a:tcPr>
                </a:tc>
                <a:tc>
                  <a:txBody>
                    <a:bodyPr/>
                    <a:lstStyle/>
                    <a:p>
                      <a:pPr algn="l" rtl="0" fontAlgn="base"/>
                      <a:r>
                        <a:rPr lang="en-US" sz="3200" b="0" i="0" u="none" strike="noStrike" cap="none" spc="0" baseline="0">
                          <a:solidFill>
                            <a:schemeClr val="tx1"/>
                          </a:solidFill>
                          <a:uFillTx/>
                          <a:latin typeface="+mj-lt"/>
                          <a:ea typeface="+mn-ea"/>
                          <a:cs typeface="+mn-cs"/>
                          <a:sym typeface="Helvetica Neue Light"/>
                        </a:rPr>
                        <a:t>Campaign Begins </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3810521136"/>
                  </a:ext>
                </a:extLst>
              </a:tr>
              <a:tr h="1053243">
                <a:tc>
                  <a:txBody>
                    <a:bodyPr/>
                    <a:lstStyle/>
                    <a:p>
                      <a:pPr algn="l" rtl="0" fontAlgn="base"/>
                      <a:r>
                        <a:rPr lang="en-US" sz="3200" b="0" i="0" u="none" strike="noStrike" cap="none" spc="0" baseline="0">
                          <a:solidFill>
                            <a:schemeClr val="tx1"/>
                          </a:solidFill>
                          <a:uFillTx/>
                          <a:latin typeface="+mj-lt"/>
                          <a:ea typeface="+mn-ea"/>
                          <a:cs typeface="+mn-cs"/>
                          <a:sym typeface="Helvetica Neue Light"/>
                        </a:rPr>
                        <a:t>Weekly throughout the Campaign </a:t>
                      </a:r>
                      <a:endParaRPr lang="en-US">
                        <a:sym typeface="Helvetica Neue Ligh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algn="l" rtl="0" fontAlgn="base"/>
                      <a:r>
                        <a:rPr lang="en-US" sz="3200" b="0" i="0" u="none" strike="noStrike" cap="none" spc="0" baseline="0">
                          <a:solidFill>
                            <a:schemeClr val="tx1"/>
                          </a:solidFill>
                          <a:uFillTx/>
                          <a:latin typeface="+mj-lt"/>
                          <a:ea typeface="+mn-ea"/>
                          <a:cs typeface="+mn-cs"/>
                          <a:sym typeface="Helvetica Neue Light"/>
                        </a:rPr>
                        <a:t>Store </a:t>
                      </a:r>
                      <a:r>
                        <a:rPr lang="en-US" sz="3200" b="0" i="0" u="none" strike="noStrike" cap="none" spc="0" baseline="0">
                          <a:solidFill>
                            <a:schemeClr val="tx1"/>
                          </a:solidFill>
                          <a:uFillTx/>
                          <a:latin typeface="+mj-lt"/>
                          <a:ea typeface="+mn-ea"/>
                          <a:cs typeface="+mn-cs"/>
                        </a:rPr>
                        <a:t>Check-Ins </a:t>
                      </a:r>
                      <a:r>
                        <a:rPr lang="en-US" sz="3200" b="0" i="0" u="none" strike="noStrike" cap="none" spc="0" baseline="0">
                          <a:solidFill>
                            <a:schemeClr val="tx1"/>
                          </a:solidFill>
                          <a:uFillTx/>
                          <a:latin typeface="+mj-lt"/>
                          <a:ea typeface="+mn-ea"/>
                          <a:cs typeface="+mn-cs"/>
                          <a:sym typeface="Helvetica Neue Light"/>
                        </a:rPr>
                        <a:t>(Campaign Leads/Store Manager – and Associates if possible)</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707698041"/>
                  </a:ext>
                </a:extLst>
              </a:tr>
              <a:tr h="1053243">
                <a:tc>
                  <a:txBody>
                    <a:bodyPr/>
                    <a:lstStyle/>
                    <a:p>
                      <a:pPr algn="l" rtl="0" fontAlgn="base"/>
                      <a:r>
                        <a:rPr lang="en-US" sz="3200" b="0" i="0" u="none" strike="noStrike" cap="none" spc="0" baseline="0">
                          <a:solidFill>
                            <a:schemeClr val="tx1"/>
                          </a:solidFill>
                          <a:uFillTx/>
                          <a:latin typeface="+mj-lt"/>
                          <a:ea typeface="+mn-ea"/>
                          <a:cs typeface="+mn-cs"/>
                          <a:sym typeface="Helvetica Neue Light"/>
                        </a:rPr>
                        <a:t>July </a:t>
                      </a:r>
                      <a:r>
                        <a:rPr lang="en-US" sz="3200" b="0" i="0" u="none" strike="noStrike" cap="none" spc="0" baseline="0">
                          <a:solidFill>
                            <a:schemeClr val="tx1"/>
                          </a:solidFill>
                          <a:uFillTx/>
                          <a:latin typeface="+mj-lt"/>
                          <a:ea typeface="+mn-ea"/>
                          <a:cs typeface="+mn-cs"/>
                        </a:rPr>
                        <a:t>28th </a:t>
                      </a:r>
                      <a:endParaRPr lang="en-US" sz="3200" b="0" i="0" u="none" strike="noStrike" cap="none" spc="0" baseline="0">
                        <a:solidFill>
                          <a:schemeClr val="tx1"/>
                        </a:solidFill>
                        <a:uFillTx/>
                        <a:latin typeface="+mj-lt"/>
                        <a:ea typeface="+mn-ea"/>
                        <a:cs typeface="+mn-cs"/>
                        <a:sym typeface="Helvetica Neue Ligh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algn="l" rtl="0" fontAlgn="base"/>
                      <a:r>
                        <a:rPr lang="en-US" sz="3200" b="0" i="0" u="none" strike="noStrike" cap="none" spc="0" baseline="0">
                          <a:solidFill>
                            <a:schemeClr val="tx1"/>
                          </a:solidFill>
                          <a:uFillTx/>
                          <a:latin typeface="+mj-lt"/>
                          <a:ea typeface="+mn-ea"/>
                          <a:cs typeface="+mn-cs"/>
                          <a:sym typeface="Helvetica Neue Light"/>
                        </a:rPr>
                        <a:t>Campaign Ends </a:t>
                      </a:r>
                    </a:p>
                    <a:p>
                      <a:pPr algn="l" rtl="0" fontAlgn="base"/>
                      <a:r>
                        <a:rPr lang="en-US" sz="3200" b="0" i="0" u="none" strike="noStrike" cap="none" spc="0" baseline="0">
                          <a:solidFill>
                            <a:schemeClr val="tx1"/>
                          </a:solidFill>
                          <a:uFillTx/>
                          <a:latin typeface="+mj-lt"/>
                          <a:ea typeface="+mn-ea"/>
                          <a:cs typeface="+mn-cs"/>
                          <a:sym typeface="Helvetica Neue Light"/>
                        </a:rPr>
                        <a:t>  </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806250680"/>
                  </a:ext>
                </a:extLst>
              </a:tr>
              <a:tr h="1026808">
                <a:tc>
                  <a:txBody>
                    <a:bodyPr/>
                    <a:lstStyle/>
                    <a:p>
                      <a:pPr algn="l" rtl="0" fontAlgn="base"/>
                      <a:r>
                        <a:rPr lang="en-US" sz="3200" b="0" i="0" u="none" strike="noStrike" cap="none" spc="0" baseline="0">
                          <a:solidFill>
                            <a:schemeClr val="tx1"/>
                          </a:solidFill>
                          <a:uFillTx/>
                          <a:latin typeface="+mj-lt"/>
                          <a:ea typeface="+mn-ea"/>
                          <a:cs typeface="+mn-cs"/>
                        </a:rPr>
                        <a:t>July 31st – August 4th  </a:t>
                      </a:r>
                      <a:endParaRPr lang="en-US" sz="3200" b="0" i="0" u="none" strike="noStrike" cap="none" spc="0" baseline="0">
                        <a:solidFill>
                          <a:schemeClr val="tx1"/>
                        </a:solidFill>
                        <a:uFillTx/>
                        <a:latin typeface="+mj-lt"/>
                        <a:ea typeface="+mn-ea"/>
                        <a:cs typeface="+mn-cs"/>
                        <a:sym typeface="Helvetica Neue Ligh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algn="l" rtl="0" fontAlgn="base"/>
                      <a:r>
                        <a:rPr lang="en-US" sz="3200" b="0" i="0" u="none" strike="noStrike" cap="none" spc="0" baseline="0">
                          <a:solidFill>
                            <a:schemeClr val="tx1"/>
                          </a:solidFill>
                          <a:uFillTx/>
                          <a:latin typeface="+mj-lt"/>
                          <a:ea typeface="+mn-ea"/>
                          <a:cs typeface="+mn-cs"/>
                          <a:sym typeface="Helvetica Neue Light"/>
                        </a:rPr>
                        <a:t>Thank You</a:t>
                      </a:r>
                      <a:r>
                        <a:rPr lang="en-US" sz="3200" b="0" i="0" u="none" strike="noStrike" cap="none" spc="0" baseline="0">
                          <a:solidFill>
                            <a:schemeClr val="tx1"/>
                          </a:solidFill>
                          <a:uFillTx/>
                          <a:latin typeface="+mj-lt"/>
                          <a:ea typeface="+mn-ea"/>
                          <a:cs typeface="+mn-cs"/>
                        </a:rPr>
                        <a:t> </a:t>
                      </a:r>
                      <a:r>
                        <a:rPr lang="en-US" sz="3200" b="0" i="0" u="none" strike="noStrike" cap="none" spc="0" baseline="0">
                          <a:solidFill>
                            <a:schemeClr val="tx1"/>
                          </a:solidFill>
                          <a:uFillTx/>
                          <a:latin typeface="+mj-lt"/>
                          <a:ea typeface="+mn-ea"/>
                          <a:cs typeface="+mn-cs"/>
                          <a:sym typeface="Helvetica Neue Light"/>
                        </a:rPr>
                        <a:t>to store</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44592252"/>
                  </a:ext>
                </a:extLst>
              </a:tr>
            </a:tbl>
          </a:graphicData>
        </a:graphic>
      </p:graphicFrame>
      <p:graphicFrame>
        <p:nvGraphicFramePr>
          <p:cNvPr id="5" name="Table 4">
            <a:extLst>
              <a:ext uri="{FF2B5EF4-FFF2-40B4-BE49-F238E27FC236}">
                <a16:creationId xmlns:a16="http://schemas.microsoft.com/office/drawing/2014/main" id="{CFC39118-1E43-4D5C-8C5C-5C0E85D1F1B0}"/>
              </a:ext>
            </a:extLst>
          </p:cNvPr>
          <p:cNvGraphicFramePr>
            <a:graphicFrameLocks noGrp="1"/>
          </p:cNvGraphicFramePr>
          <p:nvPr>
            <p:extLst>
              <p:ext uri="{D42A27DB-BD31-4B8C-83A1-F6EECF244321}">
                <p14:modId xmlns:p14="http://schemas.microsoft.com/office/powerpoint/2010/main" val="2197870900"/>
              </p:ext>
            </p:extLst>
          </p:nvPr>
        </p:nvGraphicFramePr>
        <p:xfrm>
          <a:off x="-4754906" y="6610110"/>
          <a:ext cx="1550370" cy="457200"/>
        </p:xfrm>
        <a:graphic>
          <a:graphicData uri="http://schemas.openxmlformats.org/drawingml/2006/table">
            <a:tbl>
              <a:tblPr/>
              <a:tblGrid>
                <a:gridCol w="1550370">
                  <a:extLst>
                    <a:ext uri="{9D8B030D-6E8A-4147-A177-3AD203B41FA5}">
                      <a16:colId xmlns:a16="http://schemas.microsoft.com/office/drawing/2014/main" val="1211104376"/>
                    </a:ext>
                  </a:extLst>
                </a:gridCol>
              </a:tblGrid>
              <a:tr h="0">
                <a:tc>
                  <a:txBody>
                    <a:bodyPr/>
                    <a:lstStyle/>
                    <a:p>
                      <a:endParaRPr lang="en-CA"/>
                    </a:p>
                  </a:txBody>
                  <a:tcPr>
                    <a:lnL w="3175" cmpd="sng">
                      <a:solidFill>
                        <a:schemeClr val="bg1">
                          <a:lumMod val="65000"/>
                        </a:schemeClr>
                      </a:solidFill>
                      <a:prstDash val="solid"/>
                    </a:lnL>
                    <a:lnR w="3175" cmpd="sng">
                      <a:solidFill>
                        <a:schemeClr val="bg1">
                          <a:lumMod val="65000"/>
                        </a:schemeClr>
                      </a:solidFill>
                      <a:prstDash val="solid"/>
                    </a:lnR>
                    <a:lnT w="3175" cmpd="sng">
                      <a:solidFill>
                        <a:schemeClr val="bg1">
                          <a:lumMod val="65000"/>
                        </a:schemeClr>
                      </a:solidFill>
                      <a:prstDash val="solid"/>
                    </a:lnT>
                    <a:lnB w="3175" cmpd="sng">
                      <a:solidFill>
                        <a:schemeClr val="bg1">
                          <a:lumMod val="65000"/>
                        </a:schemeClr>
                      </a:solidFill>
                      <a:prstDash val="solid"/>
                    </a:lnB>
                  </a:tcPr>
                </a:tc>
                <a:extLst>
                  <a:ext uri="{0D108BD9-81ED-4DB2-BD59-A6C34878D82A}">
                    <a16:rowId xmlns:a16="http://schemas.microsoft.com/office/drawing/2014/main" val="858114608"/>
                  </a:ext>
                </a:extLst>
              </a:tr>
            </a:tbl>
          </a:graphicData>
        </a:graphic>
      </p:graphicFrame>
    </p:spTree>
    <p:extLst>
      <p:ext uri="{BB962C8B-B14F-4D97-AF65-F5344CB8AC3E}">
        <p14:creationId xmlns:p14="http://schemas.microsoft.com/office/powerpoint/2010/main" val="2414635052"/>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goes here"/>
          <p:cNvSpPr txBox="1">
            <a:spLocks noGrp="1"/>
          </p:cNvSpPr>
          <p:nvPr>
            <p:ph type="ctrTitle"/>
          </p:nvPr>
        </p:nvSpPr>
        <p:spPr>
          <a:xfrm>
            <a:off x="994727" y="747649"/>
            <a:ext cx="21510625" cy="1336179"/>
          </a:xfrm>
          <a:prstGeom prst="rect">
            <a:avLst/>
          </a:prstGeom>
        </p:spPr>
        <p:txBody>
          <a:bodyPr anchor="t"/>
          <a:lstStyle>
            <a:lvl1pPr algn="l" defTabSz="457200">
              <a:lnSpc>
                <a:spcPts val="13100"/>
              </a:lnSpc>
              <a:defRPr sz="7200" b="1">
                <a:solidFill>
                  <a:srgbClr val="EE0000"/>
                </a:solidFill>
              </a:defRPr>
            </a:lvl1pPr>
          </a:lstStyle>
          <a:p>
            <a:pPr>
              <a:lnSpc>
                <a:spcPct val="100000"/>
              </a:lnSpc>
            </a:pPr>
            <a:r>
              <a:rPr lang="en-CA" sz="6000"/>
              <a:t>Walmart Stores &amp; Associates: Campaign Perspectives</a:t>
            </a:r>
            <a:r>
              <a:rPr lang="en-CA" b="0"/>
              <a:t> </a:t>
            </a:r>
            <a:br>
              <a:rPr lang="en-CA" b="0"/>
            </a:br>
            <a:endParaRPr>
              <a:latin typeface="Arial" panose="020B0604020202020204" pitchFamily="34" charset="0"/>
              <a:cs typeface="Arial" panose="020B0604020202020204" pitchFamily="34" charset="0"/>
            </a:endParaRPr>
          </a:p>
        </p:txBody>
      </p:sp>
      <p:sp>
        <p:nvSpPr>
          <p:cNvPr id="131" name="Sed ut perspiciatis unde omnis iste natus error sit voluptatem accusantium doloremque laudantium, totam rem aperiam, eaque ipsa quae ab illo inventore veritatis et quasi architecto beatae vitae dicta sunt explicabo. Nemo enim ipsam voluptatem quia volupt"/>
          <p:cNvSpPr txBox="1">
            <a:spLocks noGrp="1"/>
          </p:cNvSpPr>
          <p:nvPr>
            <p:ph type="subTitle" idx="1"/>
          </p:nvPr>
        </p:nvSpPr>
        <p:spPr>
          <a:xfrm>
            <a:off x="863600" y="2806700"/>
            <a:ext cx="20828000" cy="10015290"/>
          </a:xfrm>
          <a:prstGeom prst="rect">
            <a:avLst/>
          </a:prstGeom>
        </p:spPr>
        <p:txBody>
          <a:bodyPr/>
          <a:lstStyle>
            <a:lvl1pPr algn="l" defTabSz="457200">
              <a:lnSpc>
                <a:spcPct val="110000"/>
              </a:lnSpc>
              <a:defRPr sz="3600"/>
            </a:lvl1pPr>
          </a:lstStyle>
          <a:p>
            <a:pPr marL="571500" lvl="1" indent="-571500" algn="l">
              <a:buFont typeface="Arial"/>
              <a:buChar char="•"/>
            </a:pPr>
            <a:r>
              <a:rPr lang="en-CA" sz="4000"/>
              <a:t>We have a longstanding relationship with Walmart and they may have knowledge of the campaign already</a:t>
            </a:r>
          </a:p>
          <a:p>
            <a:pPr marL="571500" lvl="1" indent="-571500" algn="l">
              <a:buFont typeface="Arial"/>
              <a:buChar char="•"/>
            </a:pPr>
            <a:endParaRPr lang="en-CA" sz="4000"/>
          </a:p>
          <a:p>
            <a:pPr marL="571500" lvl="1" indent="-571500" algn="l">
              <a:buFont typeface="Arial"/>
              <a:buChar char="•"/>
            </a:pPr>
            <a:r>
              <a:rPr lang="en-CA" sz="4000"/>
              <a:t>Stick to key messages and re-iterate the impact of this campaign</a:t>
            </a:r>
            <a:endParaRPr lang="en-US" sz="4000">
              <a:ea typeface="+mj-lt"/>
              <a:cs typeface="+mj-lt"/>
            </a:endParaRPr>
          </a:p>
          <a:p>
            <a:pPr marL="571500" lvl="2" indent="-571500" algn="l">
              <a:lnSpc>
                <a:spcPct val="200000"/>
              </a:lnSpc>
              <a:buFont typeface="Arial,Sans-Serif" panose="020B0604020202020204" pitchFamily="34" charset="0"/>
              <a:buChar char="•"/>
            </a:pPr>
            <a:r>
              <a:rPr lang="en-CA" sz="4000"/>
              <a:t>Practice courteous and respectful persistence when attempting to make contact</a:t>
            </a:r>
            <a:endParaRPr lang="en-US" sz="4000">
              <a:ea typeface="+mj-lt"/>
              <a:cs typeface="+mj-lt"/>
            </a:endParaRPr>
          </a:p>
          <a:p>
            <a:pPr marL="571500" lvl="2" indent="-571500" algn="l">
              <a:lnSpc>
                <a:spcPct val="200000"/>
              </a:lnSpc>
              <a:buFont typeface="Arial,Sans-Serif" panose="020B0604020202020204" pitchFamily="34" charset="0"/>
              <a:buChar char="•"/>
            </a:pPr>
            <a:r>
              <a:rPr lang="en-CA" sz="4000"/>
              <a:t>Reassure staff that your role is to support them in reaching the fundraising goal</a:t>
            </a:r>
            <a:endParaRPr lang="en-US" sz="4000">
              <a:ea typeface="+mj-lt"/>
              <a:cs typeface="+mj-lt"/>
            </a:endParaRPr>
          </a:p>
          <a:p>
            <a:pPr marL="571500" lvl="2" indent="-571500" algn="l">
              <a:lnSpc>
                <a:spcPct val="200000"/>
              </a:lnSpc>
              <a:buFont typeface="Arial,Sans-Serif" panose="020B0604020202020204" pitchFamily="34" charset="0"/>
              <a:buChar char="•"/>
            </a:pPr>
            <a:r>
              <a:rPr lang="en-CA" sz="4000"/>
              <a:t>Reiterate you appreciation for what Walmart does and express willingness to support, relay feedback or resolve any campaign related issues</a:t>
            </a:r>
            <a:endParaRPr lang="en-US" sz="4000"/>
          </a:p>
          <a:p>
            <a:pPr lvl="5" indent="0" rtl="0" fontAlgn="base">
              <a:buNone/>
            </a:pPr>
            <a:endParaRPr lang="en-CA" sz="4400"/>
          </a:p>
          <a:p>
            <a:pPr lvl="1" indent="0" algn="l"/>
            <a:r>
              <a:rPr lang="en-US"/>
              <a:t>	</a:t>
            </a:r>
          </a:p>
        </p:txBody>
      </p:sp>
      <p:sp>
        <p:nvSpPr>
          <p:cNvPr id="132" name="Line"/>
          <p:cNvSpPr/>
          <p:nvPr/>
        </p:nvSpPr>
        <p:spPr>
          <a:xfrm>
            <a:off x="863600" y="2082800"/>
            <a:ext cx="22656799" cy="0"/>
          </a:xfrm>
          <a:prstGeom prst="line">
            <a:avLst/>
          </a:prstGeom>
          <a:ln w="63500">
            <a:solidFill>
              <a:srgbClr val="EE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Tree>
    <p:extLst>
      <p:ext uri="{BB962C8B-B14F-4D97-AF65-F5344CB8AC3E}">
        <p14:creationId xmlns:p14="http://schemas.microsoft.com/office/powerpoint/2010/main" val="170204800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itle Goes Here"/>
          <p:cNvSpPr txBox="1">
            <a:spLocks noGrp="1"/>
          </p:cNvSpPr>
          <p:nvPr>
            <p:ph type="title"/>
          </p:nvPr>
        </p:nvSpPr>
        <p:spPr>
          <a:xfrm>
            <a:off x="863600" y="800100"/>
            <a:ext cx="20828000" cy="1397000"/>
          </a:xfrm>
          <a:prstGeom prst="rect">
            <a:avLst/>
          </a:prstGeom>
        </p:spPr>
        <p:txBody>
          <a:bodyPr anchor="t">
            <a:noAutofit/>
          </a:bodyPr>
          <a:lstStyle>
            <a:lvl1pPr algn="l" defTabSz="457200">
              <a:lnSpc>
                <a:spcPts val="13100"/>
              </a:lnSpc>
              <a:defRPr sz="7200" b="1">
                <a:solidFill>
                  <a:srgbClr val="EE0000"/>
                </a:solidFill>
              </a:defRPr>
            </a:lvl1pPr>
          </a:lstStyle>
          <a:p>
            <a:pPr>
              <a:lnSpc>
                <a:spcPct val="100000"/>
              </a:lnSpc>
            </a:pPr>
            <a:r>
              <a:rPr lang="en-US">
                <a:latin typeface="Arial"/>
                <a:cs typeface="Arial"/>
              </a:rPr>
              <a:t>Key takeaways</a:t>
            </a:r>
            <a:endParaRPr lang="en-US">
              <a:latin typeface="Arial" panose="020B0604020202020204" pitchFamily="34" charset="0"/>
              <a:cs typeface="Arial" panose="020B0604020202020204" pitchFamily="34" charset="0"/>
            </a:endParaRPr>
          </a:p>
        </p:txBody>
      </p:sp>
      <p:sp>
        <p:nvSpPr>
          <p:cNvPr id="137" name="1 image right with text…"/>
          <p:cNvSpPr txBox="1">
            <a:spLocks noGrp="1"/>
          </p:cNvSpPr>
          <p:nvPr>
            <p:ph type="body" sz="half" idx="1"/>
          </p:nvPr>
        </p:nvSpPr>
        <p:spPr>
          <a:xfrm>
            <a:off x="863600" y="2806700"/>
            <a:ext cx="12760996" cy="9597381"/>
          </a:xfrm>
          <a:prstGeom prst="rect">
            <a:avLst/>
          </a:prstGeom>
        </p:spPr>
        <p:txBody>
          <a:bodyPr anchor="t">
            <a:noAutofit/>
          </a:bodyPr>
          <a:lstStyle/>
          <a:p>
            <a:pPr marL="571500" indent="-571500">
              <a:buFont typeface="Arial"/>
              <a:buChar char="•"/>
            </a:pPr>
            <a:r>
              <a:rPr lang="en-CA" sz="4000" b="1">
                <a:ea typeface="+mj-lt"/>
                <a:cs typeface="+mj-lt"/>
              </a:rPr>
              <a:t>Appreciation for Walmart stores and associates </a:t>
            </a:r>
            <a:endParaRPr lang="en-CA" sz="4800" b="1">
              <a:ea typeface="+mj-lt"/>
              <a:cs typeface="+mj-lt"/>
            </a:endParaRPr>
          </a:p>
          <a:p>
            <a:pPr>
              <a:buFont typeface="Arial"/>
              <a:buChar char="•"/>
            </a:pPr>
            <a:r>
              <a:rPr lang="en-CA" sz="4000" b="1">
                <a:ea typeface="+mj-lt"/>
                <a:cs typeface="+mj-lt"/>
              </a:rPr>
              <a:t>The impact of the Campaign is important to the Red Cross mission</a:t>
            </a:r>
          </a:p>
          <a:p>
            <a:pPr>
              <a:buFont typeface="Arial"/>
              <a:buChar char="•"/>
            </a:pPr>
            <a:r>
              <a:rPr lang="en-CA" sz="4000" b="1">
                <a:ea typeface="+mj-lt"/>
                <a:cs typeface="+mj-lt"/>
              </a:rPr>
              <a:t>Patience may be needed</a:t>
            </a:r>
          </a:p>
          <a:p>
            <a:pPr>
              <a:buFont typeface="Arial"/>
              <a:buChar char="•"/>
            </a:pPr>
            <a:r>
              <a:rPr lang="en-CA" sz="4000" b="1">
                <a:ea typeface="+mj-lt"/>
                <a:cs typeface="+mj-lt"/>
              </a:rPr>
              <a:t>We are here to help!</a:t>
            </a:r>
          </a:p>
          <a:p>
            <a:pPr marL="0" indent="0">
              <a:buNone/>
            </a:pPr>
            <a:endParaRPr lang="en-CA" sz="4000">
              <a:ea typeface="+mj-lt"/>
              <a:cs typeface="+mj-lt"/>
            </a:endParaRPr>
          </a:p>
          <a:p>
            <a:pPr marL="0" indent="0">
              <a:buNone/>
            </a:pPr>
            <a:endParaRPr lang="en-CA" sz="4000"/>
          </a:p>
          <a:p>
            <a:pPr marL="0" indent="0">
              <a:buNone/>
            </a:pPr>
            <a:endParaRPr lang="en-CA" sz="4000"/>
          </a:p>
          <a:p>
            <a:pPr marL="0" indent="0">
              <a:buNone/>
            </a:pPr>
            <a:endParaRPr lang="en-CA" sz="4000"/>
          </a:p>
          <a:p>
            <a:pPr lvl="1" rtl="0" fontAlgn="base"/>
            <a:endParaRPr lang="en-CA"/>
          </a:p>
        </p:txBody>
      </p:sp>
      <p:sp>
        <p:nvSpPr>
          <p:cNvPr id="138" name="Line"/>
          <p:cNvSpPr/>
          <p:nvPr/>
        </p:nvSpPr>
        <p:spPr>
          <a:xfrm>
            <a:off x="863600" y="2082800"/>
            <a:ext cx="10967045" cy="0"/>
          </a:xfrm>
          <a:prstGeom prst="line">
            <a:avLst/>
          </a:prstGeom>
          <a:ln w="63500">
            <a:solidFill>
              <a:srgbClr val="EE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3" name="Picture 2" descr="A picture containing building&#10;&#10;Description automatically generated">
            <a:extLst>
              <a:ext uri="{FF2B5EF4-FFF2-40B4-BE49-F238E27FC236}">
                <a16:creationId xmlns:a16="http://schemas.microsoft.com/office/drawing/2014/main" id="{E6B87028-976F-479F-B0D5-C4C07AB8E5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2382500" y="1714500"/>
            <a:ext cx="13716000" cy="10287000"/>
          </a:xfrm>
          <a:prstGeom prst="rect">
            <a:avLst/>
          </a:prstGeom>
        </p:spPr>
      </p:pic>
    </p:spTree>
    <p:extLst>
      <p:ext uri="{BB962C8B-B14F-4D97-AF65-F5344CB8AC3E}">
        <p14:creationId xmlns:p14="http://schemas.microsoft.com/office/powerpoint/2010/main" val="12576218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Rectangle"/>
          <p:cNvSpPr/>
          <p:nvPr/>
        </p:nvSpPr>
        <p:spPr>
          <a:xfrm>
            <a:off x="0" y="-25400"/>
            <a:ext cx="24384000" cy="13766800"/>
          </a:xfrm>
          <a:prstGeom prst="rect">
            <a:avLst/>
          </a:prstGeom>
          <a:solidFill>
            <a:srgbClr val="EE0000"/>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42" name="Break / Pause"/>
          <p:cNvSpPr txBox="1">
            <a:spLocks noGrp="1"/>
          </p:cNvSpPr>
          <p:nvPr>
            <p:ph type="subTitle" sz="quarter" idx="1"/>
          </p:nvPr>
        </p:nvSpPr>
        <p:spPr>
          <a:xfrm>
            <a:off x="917678" y="6192896"/>
            <a:ext cx="22548644" cy="1655704"/>
          </a:xfrm>
          <a:prstGeom prst="rect">
            <a:avLst/>
          </a:prstGeom>
        </p:spPr>
        <p:txBody>
          <a:bodyPr/>
          <a:lstStyle>
            <a:lvl1pPr defTabSz="457200">
              <a:lnSpc>
                <a:spcPct val="90000"/>
              </a:lnSpc>
              <a:defRPr sz="10000" b="1">
                <a:solidFill>
                  <a:srgbClr val="FFFFFF"/>
                </a:solidFill>
              </a:defRPr>
            </a:lvl1pPr>
          </a:lstStyle>
          <a:p>
            <a:r>
              <a:rPr lang="en-US">
                <a:latin typeface="Arial" panose="020B0604020202020204" pitchFamily="34" charset="0"/>
                <a:cs typeface="Arial" panose="020B0604020202020204" pitchFamily="34" charset="0"/>
              </a:rPr>
              <a:t>Campaign Reporting</a:t>
            </a:r>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9306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goes here"/>
          <p:cNvSpPr txBox="1">
            <a:spLocks noGrp="1"/>
          </p:cNvSpPr>
          <p:nvPr>
            <p:ph type="ctrTitle"/>
          </p:nvPr>
        </p:nvSpPr>
        <p:spPr>
          <a:xfrm>
            <a:off x="863599" y="800100"/>
            <a:ext cx="21510625" cy="1336179"/>
          </a:xfrm>
          <a:prstGeom prst="rect">
            <a:avLst/>
          </a:prstGeom>
        </p:spPr>
        <p:txBody>
          <a:bodyPr anchor="t"/>
          <a:lstStyle>
            <a:lvl1pPr algn="l" defTabSz="457200">
              <a:lnSpc>
                <a:spcPts val="13100"/>
              </a:lnSpc>
              <a:defRPr sz="7200" b="1">
                <a:solidFill>
                  <a:srgbClr val="EE0000"/>
                </a:solidFill>
              </a:defRPr>
            </a:lvl1pPr>
          </a:lstStyle>
          <a:p>
            <a:pPr>
              <a:lnSpc>
                <a:spcPct val="100000"/>
              </a:lnSpc>
            </a:pPr>
            <a:r>
              <a:rPr lang="en-CA" sz="6000"/>
              <a:t>Reporting &amp; Feedback</a:t>
            </a:r>
            <a:r>
              <a:rPr lang="en-CA" b="0"/>
              <a:t> </a:t>
            </a:r>
            <a:br>
              <a:rPr lang="en-CA" b="0"/>
            </a:br>
            <a:endParaRPr>
              <a:latin typeface="Arial" panose="020B0604020202020204" pitchFamily="34" charset="0"/>
              <a:cs typeface="Arial" panose="020B0604020202020204" pitchFamily="34" charset="0"/>
            </a:endParaRPr>
          </a:p>
        </p:txBody>
      </p:sp>
      <p:sp>
        <p:nvSpPr>
          <p:cNvPr id="132" name="Line"/>
          <p:cNvSpPr/>
          <p:nvPr/>
        </p:nvSpPr>
        <p:spPr>
          <a:xfrm>
            <a:off x="863600" y="2082800"/>
            <a:ext cx="22656799" cy="0"/>
          </a:xfrm>
          <a:prstGeom prst="line">
            <a:avLst/>
          </a:prstGeom>
          <a:ln w="63500">
            <a:solidFill>
              <a:srgbClr val="EE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 name="TextBox 1">
            <a:extLst>
              <a:ext uri="{FF2B5EF4-FFF2-40B4-BE49-F238E27FC236}">
                <a16:creationId xmlns:a16="http://schemas.microsoft.com/office/drawing/2014/main" id="{2FECCEAC-8ACA-EF03-A8B2-5084A82F3068}"/>
              </a:ext>
            </a:extLst>
          </p:cNvPr>
          <p:cNvSpPr txBox="1"/>
          <p:nvPr/>
        </p:nvSpPr>
        <p:spPr>
          <a:xfrm>
            <a:off x="863599" y="2366352"/>
            <a:ext cx="21815446" cy="112441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lnSpc>
                <a:spcPct val="200000"/>
              </a:lnSpc>
            </a:pPr>
            <a:r>
              <a:rPr lang="en-US" sz="5400" b="0">
                <a:solidFill>
                  <a:srgbClr val="0563C1"/>
                </a:solidFill>
                <a:latin typeface="Arial"/>
                <a:cs typeface="Arial"/>
                <a:hlinkClick r:id="rId3"/>
              </a:rPr>
              <a:t>Store Contact Information Form</a:t>
            </a:r>
            <a:endParaRPr lang="en-US" sz="5400" b="0">
              <a:solidFill>
                <a:srgbClr val="0563C1"/>
              </a:solidFill>
              <a:latin typeface="Arial"/>
              <a:cs typeface="Arial"/>
            </a:endParaRPr>
          </a:p>
          <a:p>
            <a:pPr marL="571500" indent="-571500" algn="l">
              <a:lnSpc>
                <a:spcPct val="200000"/>
              </a:lnSpc>
              <a:buFont typeface="Arial" panose="020B0604020202020204" pitchFamily="34" charset="0"/>
              <a:buChar char="•"/>
            </a:pPr>
            <a:r>
              <a:rPr lang="en-US" sz="4400" b="0">
                <a:latin typeface="Arial"/>
                <a:cs typeface="Arial"/>
              </a:rPr>
              <a:t>Relay</a:t>
            </a:r>
            <a:r>
              <a:rPr kumimoji="0" lang="en-US" sz="4400" b="0" i="0" u="none" strike="noStrike" cap="none" spc="0" normalizeH="0" baseline="0">
                <a:ln>
                  <a:noFill/>
                </a:ln>
                <a:solidFill>
                  <a:srgbClr val="000000"/>
                </a:solidFill>
                <a:effectLst/>
                <a:uFillTx/>
                <a:latin typeface="Arial"/>
                <a:cs typeface="Arial"/>
                <a:sym typeface="Helvetica Neue"/>
              </a:rPr>
              <a:t> store feedback</a:t>
            </a:r>
            <a:endParaRPr lang="en-US"/>
          </a:p>
          <a:p>
            <a:pPr marL="571500" marR="0" indent="-571500" algn="l" defTabSz="825500" rtl="0" fontAlgn="auto" latinLnBrk="0" hangingPunct="0">
              <a:lnSpc>
                <a:spcPct val="200000"/>
              </a:lnSpc>
              <a:spcBef>
                <a:spcPts val="0"/>
              </a:spcBef>
              <a:spcAft>
                <a:spcPts val="0"/>
              </a:spcAft>
              <a:buClrTx/>
              <a:buSzTx/>
              <a:buFont typeface="Arial" panose="020B0604020202020204" pitchFamily="34" charset="0"/>
              <a:buChar char="•"/>
              <a:tabLst/>
            </a:pPr>
            <a:r>
              <a:rPr kumimoji="0" lang="en-US" sz="4400" b="0" i="0" u="none" strike="noStrike" cap="none" spc="0" normalizeH="0" baseline="0">
                <a:ln>
                  <a:noFill/>
                </a:ln>
                <a:solidFill>
                  <a:srgbClr val="000000"/>
                </a:solidFill>
                <a:effectLst/>
                <a:uFillTx/>
                <a:latin typeface="Arial"/>
                <a:cs typeface="Arial"/>
                <a:sym typeface="Helvetica Neue"/>
              </a:rPr>
              <a:t>Flag issues</a:t>
            </a:r>
            <a:endParaRPr lang="en-US" sz="4400" b="0" i="0" u="none" strike="noStrike" cap="none" spc="0" normalizeH="0" baseline="0">
              <a:ln>
                <a:noFill/>
              </a:ln>
              <a:solidFill>
                <a:srgbClr val="000000"/>
              </a:solidFill>
              <a:effectLst/>
              <a:uFillTx/>
              <a:latin typeface="Arial"/>
              <a:cs typeface="Arial"/>
            </a:endParaRPr>
          </a:p>
          <a:p>
            <a:pPr marL="571500" marR="0" indent="-571500" algn="l" defTabSz="825500" rtl="0" fontAlgn="auto" latinLnBrk="0" hangingPunct="0">
              <a:lnSpc>
                <a:spcPct val="200000"/>
              </a:lnSpc>
              <a:spcBef>
                <a:spcPts val="0"/>
              </a:spcBef>
              <a:spcAft>
                <a:spcPts val="0"/>
              </a:spcAft>
              <a:buClrTx/>
              <a:buSzTx/>
              <a:buFont typeface="Arial" panose="020B0604020202020204" pitchFamily="34" charset="0"/>
              <a:buChar char="•"/>
              <a:tabLst/>
            </a:pPr>
            <a:r>
              <a:rPr kumimoji="0" lang="en-US" sz="4400" b="0" i="0" u="none" strike="noStrike" cap="none" spc="0" normalizeH="0" baseline="0">
                <a:ln>
                  <a:noFill/>
                </a:ln>
                <a:solidFill>
                  <a:srgbClr val="000000"/>
                </a:solidFill>
                <a:effectLst/>
                <a:uFillTx/>
                <a:latin typeface="Arial"/>
                <a:cs typeface="Arial"/>
                <a:sym typeface="Helvetica Neue"/>
              </a:rPr>
              <a:t>Track use of campaign tools</a:t>
            </a:r>
            <a:endParaRPr lang="en-US" sz="4400" b="0" i="0" u="none" strike="noStrike" cap="none" spc="0" normalizeH="0" baseline="0">
              <a:ln>
                <a:noFill/>
              </a:ln>
              <a:solidFill>
                <a:srgbClr val="000000"/>
              </a:solidFill>
              <a:effectLst/>
              <a:uFillTx/>
              <a:latin typeface="Arial"/>
              <a:cs typeface="Arial"/>
            </a:endParaRPr>
          </a:p>
          <a:p>
            <a:pPr marL="571500" marR="0" indent="-571500" algn="l" defTabSz="825500" rtl="0" fontAlgn="auto" latinLnBrk="0" hangingPunct="0">
              <a:lnSpc>
                <a:spcPct val="200000"/>
              </a:lnSpc>
              <a:spcBef>
                <a:spcPts val="0"/>
              </a:spcBef>
              <a:spcAft>
                <a:spcPts val="0"/>
              </a:spcAft>
              <a:buClrTx/>
              <a:buSzTx/>
              <a:buFont typeface="Arial" panose="020B0604020202020204" pitchFamily="34" charset="0"/>
              <a:buChar char="•"/>
              <a:tabLst/>
            </a:pPr>
            <a:r>
              <a:rPr kumimoji="0" lang="en-US" sz="4400" b="0" i="0" u="none" strike="noStrike" cap="none" spc="0" normalizeH="0" baseline="0">
                <a:ln>
                  <a:noFill/>
                </a:ln>
                <a:solidFill>
                  <a:srgbClr val="000000"/>
                </a:solidFill>
                <a:effectLst/>
                <a:uFillTx/>
                <a:latin typeface="Arial"/>
                <a:cs typeface="Arial"/>
                <a:sym typeface="Helvetica Neue"/>
              </a:rPr>
              <a:t>Submit Fundraising Stars</a:t>
            </a:r>
            <a:endParaRPr lang="en-US" sz="4400" b="0" i="0" u="none" strike="noStrike" cap="none" spc="0" normalizeH="0" baseline="0">
              <a:ln>
                <a:noFill/>
              </a:ln>
              <a:solidFill>
                <a:srgbClr val="000000"/>
              </a:solidFill>
              <a:effectLst/>
              <a:uFillTx/>
              <a:latin typeface="Arial"/>
              <a:cs typeface="Arial"/>
            </a:endParaRPr>
          </a:p>
          <a:p>
            <a:pPr marL="0" marR="0" indent="0" algn="l" defTabSz="825500" rtl="0" fontAlgn="auto" latinLnBrk="0" hangingPunct="0">
              <a:lnSpc>
                <a:spcPct val="200000"/>
              </a:lnSpc>
              <a:spcBef>
                <a:spcPts val="0"/>
              </a:spcBef>
              <a:spcAft>
                <a:spcPts val="0"/>
              </a:spcAft>
              <a:buClrTx/>
              <a:buSzTx/>
              <a:buFontTx/>
              <a:buNone/>
              <a:tabLst/>
            </a:pPr>
            <a:r>
              <a:rPr kumimoji="0" lang="en-US" sz="4400" i="0" u="none" strike="noStrike" cap="none" spc="0" normalizeH="0" baseline="0">
                <a:ln>
                  <a:noFill/>
                </a:ln>
                <a:solidFill>
                  <a:srgbClr val="000000"/>
                </a:solidFill>
                <a:effectLst/>
                <a:uFillTx/>
                <a:latin typeface="Arial"/>
                <a:cs typeface="Arial"/>
                <a:sym typeface="Helvetica Neue"/>
              </a:rPr>
              <a:t>Expenses</a:t>
            </a:r>
            <a:endParaRPr lang="en-US" sz="4400" i="0" u="none" strike="noStrike" cap="none" spc="0" normalizeH="0" baseline="0">
              <a:ln>
                <a:noFill/>
              </a:ln>
              <a:solidFill>
                <a:srgbClr val="000000"/>
              </a:solidFill>
              <a:effectLst/>
              <a:uFillTx/>
              <a:latin typeface="Arial"/>
              <a:cs typeface="Arial"/>
            </a:endParaRPr>
          </a:p>
          <a:p>
            <a:pPr marL="571500" marR="0" indent="-571500" algn="l" defTabSz="825500" rtl="0" fontAlgn="auto" latinLnBrk="0" hangingPunct="0">
              <a:lnSpc>
                <a:spcPct val="200000"/>
              </a:lnSpc>
              <a:spcBef>
                <a:spcPts val="0"/>
              </a:spcBef>
              <a:spcAft>
                <a:spcPts val="0"/>
              </a:spcAft>
              <a:buClrTx/>
              <a:buSzTx/>
              <a:buFont typeface="Arial" panose="020B0604020202020204" pitchFamily="34" charset="0"/>
              <a:buChar char="•"/>
              <a:tabLst/>
            </a:pPr>
            <a:r>
              <a:rPr kumimoji="0" lang="en-US" sz="4400" b="0" i="0" u="none" strike="noStrike" cap="none" spc="0" normalizeH="0" baseline="0">
                <a:ln>
                  <a:noFill/>
                </a:ln>
                <a:solidFill>
                  <a:srgbClr val="000000"/>
                </a:solidFill>
                <a:effectLst/>
                <a:uFillTx/>
                <a:latin typeface="Arial"/>
                <a:cs typeface="Arial"/>
                <a:sym typeface="Helvetica Neue"/>
              </a:rPr>
              <a:t>Must be pre-approved</a:t>
            </a:r>
            <a:endParaRPr lang="en-US" sz="4400" b="0" i="0" u="none" strike="noStrike" cap="none" spc="0" normalizeH="0" baseline="0">
              <a:ln>
                <a:noFill/>
              </a:ln>
              <a:solidFill>
                <a:srgbClr val="000000"/>
              </a:solidFill>
              <a:effectLst/>
              <a:uFillTx/>
              <a:latin typeface="Arial"/>
              <a:cs typeface="Arial"/>
            </a:endParaRPr>
          </a:p>
          <a:p>
            <a:pPr marL="571500" marR="0" indent="-571500" algn="l" defTabSz="825500" rtl="0" fontAlgn="auto" latinLnBrk="0" hangingPunct="0">
              <a:lnSpc>
                <a:spcPct val="200000"/>
              </a:lnSpc>
              <a:spcBef>
                <a:spcPts val="0"/>
              </a:spcBef>
              <a:spcAft>
                <a:spcPts val="0"/>
              </a:spcAft>
              <a:buClrTx/>
              <a:buSzTx/>
              <a:buFont typeface="Arial" panose="020B0604020202020204" pitchFamily="34" charset="0"/>
              <a:buChar char="•"/>
              <a:tabLst/>
            </a:pPr>
            <a:r>
              <a:rPr kumimoji="0" lang="en-US" sz="4400" b="0" i="0" u="none" strike="noStrike" cap="none" spc="0" normalizeH="0" baseline="0">
                <a:ln>
                  <a:noFill/>
                </a:ln>
                <a:solidFill>
                  <a:srgbClr val="000000"/>
                </a:solidFill>
                <a:effectLst/>
                <a:uFillTx/>
                <a:latin typeface="Arial"/>
                <a:cs typeface="Arial"/>
                <a:sym typeface="Helvetica Neue"/>
              </a:rPr>
              <a:t>Due September </a:t>
            </a:r>
            <a:r>
              <a:rPr lang="en-US" sz="4400" b="0">
                <a:latin typeface="Arial"/>
                <a:cs typeface="Arial"/>
              </a:rPr>
              <a:t>8</a:t>
            </a:r>
            <a:r>
              <a:rPr kumimoji="0" lang="en-US" sz="4400" b="0" i="0" u="none" strike="noStrike" cap="none" spc="0" normalizeH="0" baseline="0">
                <a:ln>
                  <a:noFill/>
                </a:ln>
                <a:solidFill>
                  <a:srgbClr val="000000"/>
                </a:solidFill>
                <a:effectLst/>
                <a:uFillTx/>
                <a:latin typeface="Arial"/>
                <a:cs typeface="Arial"/>
                <a:sym typeface="Helvetica Neue"/>
              </a:rPr>
              <a:t> at the latest	</a:t>
            </a:r>
            <a:endParaRPr lang="en-US" sz="4400" b="0" i="0" u="none" strike="noStrike" cap="none" spc="0" normalizeH="0" baseline="0">
              <a:ln>
                <a:noFill/>
              </a:ln>
              <a:solidFill>
                <a:srgbClr val="000000"/>
              </a:solidFill>
              <a:effectLst/>
              <a:uFillTx/>
              <a:latin typeface="Arial"/>
              <a:cs typeface="Arial"/>
            </a:endParaRPr>
          </a:p>
        </p:txBody>
      </p:sp>
      <p:pic>
        <p:nvPicPr>
          <p:cNvPr id="2" name="Picture 2" descr="Graphical user interface, text, application, email&#10;&#10;Description automatically generated">
            <a:extLst>
              <a:ext uri="{FF2B5EF4-FFF2-40B4-BE49-F238E27FC236}">
                <a16:creationId xmlns:a16="http://schemas.microsoft.com/office/drawing/2014/main" id="{1745EF25-CD4E-BF92-E775-2ECF899BD0DD}"/>
              </a:ext>
            </a:extLst>
          </p:cNvPr>
          <p:cNvPicPr>
            <a:picLocks noChangeAspect="1"/>
          </p:cNvPicPr>
          <p:nvPr/>
        </p:nvPicPr>
        <p:blipFill>
          <a:blip r:embed="rId4"/>
          <a:stretch>
            <a:fillRect/>
          </a:stretch>
        </p:blipFill>
        <p:spPr>
          <a:xfrm>
            <a:off x="13714493" y="2362248"/>
            <a:ext cx="8695425" cy="11021082"/>
          </a:xfrm>
          <a:prstGeom prst="rect">
            <a:avLst/>
          </a:prstGeom>
        </p:spPr>
      </p:pic>
      <p:sp>
        <p:nvSpPr>
          <p:cNvPr id="4" name="Arrow: Right 3">
            <a:extLst>
              <a:ext uri="{FF2B5EF4-FFF2-40B4-BE49-F238E27FC236}">
                <a16:creationId xmlns:a16="http://schemas.microsoft.com/office/drawing/2014/main" id="{7A1CF0DB-413C-99FD-7321-935E15B75777}"/>
              </a:ext>
            </a:extLst>
          </p:cNvPr>
          <p:cNvSpPr/>
          <p:nvPr/>
        </p:nvSpPr>
        <p:spPr>
          <a:xfrm>
            <a:off x="11214854" y="3074547"/>
            <a:ext cx="863391" cy="978218"/>
          </a:xfrm>
          <a:prstGeom prst="rightArrow">
            <a:avLst/>
          </a:prstGeom>
          <a:solidFill>
            <a:schemeClr val="tx1">
              <a:lumMod val="50000"/>
              <a:lumOff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825479"/>
            <a:endParaRPr lang="en-US" sz="3200" b="0">
              <a:solidFill>
                <a:srgbClr val="FFFFFF"/>
              </a:solidFill>
              <a:latin typeface="+mn-lt"/>
              <a:ea typeface="+mn-ea"/>
              <a:cs typeface="+mn-cs"/>
              <a:sym typeface="Helvetica Neue Medium"/>
            </a:endParaRPr>
          </a:p>
        </p:txBody>
      </p:sp>
    </p:spTree>
    <p:extLst>
      <p:ext uri="{BB962C8B-B14F-4D97-AF65-F5344CB8AC3E}">
        <p14:creationId xmlns:p14="http://schemas.microsoft.com/office/powerpoint/2010/main" val="342646823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itle Goes Here"/>
          <p:cNvSpPr txBox="1">
            <a:spLocks noGrp="1"/>
          </p:cNvSpPr>
          <p:nvPr>
            <p:ph type="title"/>
          </p:nvPr>
        </p:nvSpPr>
        <p:spPr>
          <a:xfrm>
            <a:off x="863600" y="800100"/>
            <a:ext cx="20828000" cy="1397000"/>
          </a:xfrm>
          <a:prstGeom prst="rect">
            <a:avLst/>
          </a:prstGeom>
        </p:spPr>
        <p:txBody>
          <a:bodyPr anchor="t">
            <a:noAutofit/>
          </a:bodyPr>
          <a:lstStyle>
            <a:lvl1pPr algn="l" defTabSz="457200">
              <a:lnSpc>
                <a:spcPts val="13100"/>
              </a:lnSpc>
              <a:defRPr sz="7200" b="1">
                <a:solidFill>
                  <a:srgbClr val="EE0000"/>
                </a:solidFill>
              </a:defRPr>
            </a:lvl1pPr>
          </a:lstStyle>
          <a:p>
            <a:pPr>
              <a:lnSpc>
                <a:spcPct val="100000"/>
              </a:lnSpc>
            </a:pPr>
            <a:r>
              <a:rPr lang="en-CA">
                <a:latin typeface="Arial"/>
                <a:cs typeface="Arial"/>
              </a:rPr>
              <a:t>Fundraising Stars</a:t>
            </a:r>
            <a:endParaRPr>
              <a:latin typeface="Arial"/>
              <a:cs typeface="Arial"/>
            </a:endParaRPr>
          </a:p>
        </p:txBody>
      </p:sp>
      <p:sp>
        <p:nvSpPr>
          <p:cNvPr id="138" name="Line"/>
          <p:cNvSpPr/>
          <p:nvPr/>
        </p:nvSpPr>
        <p:spPr>
          <a:xfrm flipV="1">
            <a:off x="863600" y="2037308"/>
            <a:ext cx="23181792" cy="45492"/>
          </a:xfrm>
          <a:prstGeom prst="line">
            <a:avLst/>
          </a:prstGeom>
          <a:ln w="63500">
            <a:solidFill>
              <a:srgbClr val="EE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graphicFrame>
        <p:nvGraphicFramePr>
          <p:cNvPr id="141" name="1 image right with text…">
            <a:extLst>
              <a:ext uri="{FF2B5EF4-FFF2-40B4-BE49-F238E27FC236}">
                <a16:creationId xmlns:a16="http://schemas.microsoft.com/office/drawing/2014/main" id="{38964422-C7CD-9F1D-6F56-C0367968BFEB}"/>
              </a:ext>
            </a:extLst>
          </p:cNvPr>
          <p:cNvGraphicFramePr/>
          <p:nvPr>
            <p:extLst>
              <p:ext uri="{D42A27DB-BD31-4B8C-83A1-F6EECF244321}">
                <p14:modId xmlns:p14="http://schemas.microsoft.com/office/powerpoint/2010/main" val="1047469363"/>
              </p:ext>
            </p:extLst>
          </p:nvPr>
        </p:nvGraphicFramePr>
        <p:xfrm>
          <a:off x="608934" y="3152758"/>
          <a:ext cx="9852479" cy="96201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picture containing text, human face, screenshot, person&#10;&#10;Description automatically generated">
            <a:extLst>
              <a:ext uri="{FF2B5EF4-FFF2-40B4-BE49-F238E27FC236}">
                <a16:creationId xmlns:a16="http://schemas.microsoft.com/office/drawing/2014/main" id="{EACE43D9-C19C-85BF-136F-D37F8F330B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24673" y="2888902"/>
            <a:ext cx="12850393" cy="9883983"/>
          </a:xfrm>
          <a:prstGeom prst="rect">
            <a:avLst/>
          </a:prstGeom>
        </p:spPr>
      </p:pic>
    </p:spTree>
    <p:extLst>
      <p:ext uri="{BB962C8B-B14F-4D97-AF65-F5344CB8AC3E}">
        <p14:creationId xmlns:p14="http://schemas.microsoft.com/office/powerpoint/2010/main" val="164613334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Rectangle"/>
          <p:cNvSpPr/>
          <p:nvPr/>
        </p:nvSpPr>
        <p:spPr>
          <a:xfrm>
            <a:off x="0" y="-25400"/>
            <a:ext cx="24384000" cy="13766800"/>
          </a:xfrm>
          <a:prstGeom prst="rect">
            <a:avLst/>
          </a:prstGeom>
          <a:solidFill>
            <a:srgbClr val="EE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42" name="Break / Pause"/>
          <p:cNvSpPr txBox="1">
            <a:spLocks noGrp="1"/>
          </p:cNvSpPr>
          <p:nvPr>
            <p:ph type="subTitle" sz="quarter" idx="1"/>
          </p:nvPr>
        </p:nvSpPr>
        <p:spPr>
          <a:xfrm>
            <a:off x="917678" y="6192896"/>
            <a:ext cx="22548644" cy="1655704"/>
          </a:xfrm>
          <a:prstGeom prst="rect">
            <a:avLst/>
          </a:prstGeom>
        </p:spPr>
        <p:txBody>
          <a:bodyPr/>
          <a:lstStyle>
            <a:lvl1pPr defTabSz="457200">
              <a:lnSpc>
                <a:spcPct val="90000"/>
              </a:lnSpc>
              <a:defRPr sz="10000" b="1">
                <a:solidFill>
                  <a:srgbClr val="FFFFFF"/>
                </a:solidFill>
              </a:defRPr>
            </a:lvl1pPr>
          </a:lstStyle>
          <a:p>
            <a:r>
              <a:rPr lang="en-US">
                <a:latin typeface="Arial"/>
                <a:cs typeface="Arial"/>
              </a:rPr>
              <a:t>Celebrating 20 years!</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9578475"/>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Rectangle"/>
          <p:cNvSpPr/>
          <p:nvPr/>
        </p:nvSpPr>
        <p:spPr>
          <a:xfrm>
            <a:off x="0" y="-25400"/>
            <a:ext cx="24384000" cy="13766800"/>
          </a:xfrm>
          <a:prstGeom prst="rect">
            <a:avLst/>
          </a:prstGeom>
          <a:solidFill>
            <a:srgbClr val="EE0000"/>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42" name="Break / Pause"/>
          <p:cNvSpPr txBox="1">
            <a:spLocks noGrp="1"/>
          </p:cNvSpPr>
          <p:nvPr>
            <p:ph type="subTitle" sz="quarter" idx="1"/>
          </p:nvPr>
        </p:nvSpPr>
        <p:spPr>
          <a:xfrm>
            <a:off x="917678" y="6192896"/>
            <a:ext cx="22548644" cy="1655704"/>
          </a:xfrm>
          <a:prstGeom prst="rect">
            <a:avLst/>
          </a:prstGeom>
        </p:spPr>
        <p:txBody>
          <a:bodyPr/>
          <a:lstStyle>
            <a:lvl1pPr defTabSz="457200">
              <a:lnSpc>
                <a:spcPct val="90000"/>
              </a:lnSpc>
              <a:defRPr sz="10000" b="1">
                <a:solidFill>
                  <a:srgbClr val="FFFFFF"/>
                </a:solidFill>
              </a:defRPr>
            </a:lvl1pPr>
          </a:lstStyle>
          <a:p>
            <a:r>
              <a:rPr lang="en-US">
                <a:latin typeface="Arial" panose="020B0604020202020204" pitchFamily="34" charset="0"/>
                <a:cs typeface="Arial" panose="020B0604020202020204" pitchFamily="34" charset="0"/>
              </a:rPr>
              <a:t>Campaign Materials</a:t>
            </a:r>
            <a:endParaRPr>
              <a:latin typeface="Arial" panose="020B0604020202020204" pitchFamily="34" charset="0"/>
              <a:cs typeface="Arial" panose="020B0604020202020204" pitchFamily="34" charset="0"/>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4024" y="960120"/>
            <a:ext cx="22475952" cy="1179576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59916" y="2286000"/>
            <a:ext cx="0" cy="9144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2CE00F3-481F-4AA1-87FF-6F44D1E66D5E}"/>
              </a:ext>
            </a:extLst>
          </p:cNvPr>
          <p:cNvSpPr txBox="1"/>
          <p:nvPr/>
        </p:nvSpPr>
        <p:spPr>
          <a:xfrm>
            <a:off x="2783807" y="2124411"/>
            <a:ext cx="6568751" cy="553998"/>
          </a:xfrm>
          <a:prstGeom prst="rect">
            <a:avLst/>
          </a:prstGeom>
          <a:noFill/>
        </p:spPr>
        <p:txBody>
          <a:bodyPr wrap="square" lIns="91440" tIns="45720" rIns="91440" bIns="45720" rtlCol="0" anchor="t">
            <a:spAutoFit/>
          </a:bodyPr>
          <a:lstStyle/>
          <a:p>
            <a:r>
              <a:rPr lang="en-US"/>
              <a:t>Cash Register Cling </a:t>
            </a:r>
            <a:endParaRPr lang="en-CA"/>
          </a:p>
        </p:txBody>
      </p:sp>
      <p:sp>
        <p:nvSpPr>
          <p:cNvPr id="7" name="TextBox 6">
            <a:extLst>
              <a:ext uri="{FF2B5EF4-FFF2-40B4-BE49-F238E27FC236}">
                <a16:creationId xmlns:a16="http://schemas.microsoft.com/office/drawing/2014/main" id="{EECD0E85-E77D-48A7-A20D-C63DEBECC28D}"/>
              </a:ext>
            </a:extLst>
          </p:cNvPr>
          <p:cNvSpPr txBox="1"/>
          <p:nvPr/>
        </p:nvSpPr>
        <p:spPr>
          <a:xfrm>
            <a:off x="14089224" y="2127380"/>
            <a:ext cx="6932472" cy="553998"/>
          </a:xfrm>
          <a:prstGeom prst="rect">
            <a:avLst/>
          </a:prstGeom>
          <a:noFill/>
        </p:spPr>
        <p:txBody>
          <a:bodyPr wrap="square" lIns="91440" tIns="45720" rIns="91440" bIns="45720" rtlCol="0" anchor="t">
            <a:spAutoFit/>
          </a:bodyPr>
          <a:lstStyle/>
          <a:p>
            <a:pPr algn="ctr"/>
            <a:r>
              <a:rPr lang="en-US"/>
              <a:t>Check-out Sign</a:t>
            </a:r>
          </a:p>
        </p:txBody>
      </p:sp>
      <p:pic>
        <p:nvPicPr>
          <p:cNvPr id="3" name="Picture 2" descr="A picture containing text, clothing, person, human face&#10;&#10;Description automatically generated">
            <a:extLst>
              <a:ext uri="{FF2B5EF4-FFF2-40B4-BE49-F238E27FC236}">
                <a16:creationId xmlns:a16="http://schemas.microsoft.com/office/drawing/2014/main" id="{68CBE9DC-14B7-41A9-8A83-0AEB6008B6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076" y="3340305"/>
            <a:ext cx="11011908" cy="5563063"/>
          </a:xfrm>
          <a:prstGeom prst="rect">
            <a:avLst/>
          </a:prstGeom>
        </p:spPr>
      </p:pic>
      <p:pic>
        <p:nvPicPr>
          <p:cNvPr id="8" name="Picture 7" descr="A person and person hugging&#10;&#10;Description automatically generated with low confidence">
            <a:extLst>
              <a:ext uri="{FF2B5EF4-FFF2-40B4-BE49-F238E27FC236}">
                <a16:creationId xmlns:a16="http://schemas.microsoft.com/office/drawing/2014/main" id="{CFC03AEF-93A6-AF4D-6E1F-51B7B32F7C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09096" y="3267560"/>
            <a:ext cx="10250905" cy="9133219"/>
          </a:xfrm>
          <a:prstGeom prst="rect">
            <a:avLst/>
          </a:prstGeom>
        </p:spPr>
      </p:pic>
    </p:spTree>
    <p:extLst>
      <p:ext uri="{BB962C8B-B14F-4D97-AF65-F5344CB8AC3E}">
        <p14:creationId xmlns:p14="http://schemas.microsoft.com/office/powerpoint/2010/main" val="38338959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13733" y="960120"/>
            <a:ext cx="10916244" cy="11795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4024" y="960120"/>
            <a:ext cx="10916243" cy="11795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 clothing, screenshot, human face&#10;&#10;Description automatically generated">
            <a:extLst>
              <a:ext uri="{FF2B5EF4-FFF2-40B4-BE49-F238E27FC236}">
                <a16:creationId xmlns:a16="http://schemas.microsoft.com/office/drawing/2014/main" id="{FDDBE503-DE0C-3E03-E879-529AD8B0DA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9286" y="1037243"/>
            <a:ext cx="7834773" cy="11704801"/>
          </a:xfrm>
          <a:prstGeom prst="rect">
            <a:avLst/>
          </a:prstGeom>
        </p:spPr>
      </p:pic>
      <p:pic>
        <p:nvPicPr>
          <p:cNvPr id="7" name="Picture 6" descr="A couple of women wearing red vests&#10;&#10;Description automatically generated with low confidence">
            <a:extLst>
              <a:ext uri="{FF2B5EF4-FFF2-40B4-BE49-F238E27FC236}">
                <a16:creationId xmlns:a16="http://schemas.microsoft.com/office/drawing/2014/main" id="{8F899F84-FBF7-3300-88EC-E585452E7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47950" y="1046058"/>
            <a:ext cx="7908757" cy="11703616"/>
          </a:xfrm>
          <a:prstGeom prst="rect">
            <a:avLst/>
          </a:prstGeom>
        </p:spPr>
      </p:pic>
    </p:spTree>
    <p:extLst>
      <p:ext uri="{BB962C8B-B14F-4D97-AF65-F5344CB8AC3E}">
        <p14:creationId xmlns:p14="http://schemas.microsoft.com/office/powerpoint/2010/main" val="2908898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goes here"/>
          <p:cNvSpPr txBox="1">
            <a:spLocks noGrp="1"/>
          </p:cNvSpPr>
          <p:nvPr>
            <p:ph type="ctrTitle"/>
          </p:nvPr>
        </p:nvSpPr>
        <p:spPr>
          <a:xfrm>
            <a:off x="863600" y="800101"/>
            <a:ext cx="20828000" cy="1336179"/>
          </a:xfrm>
          <a:prstGeom prst="rect">
            <a:avLst/>
          </a:prstGeom>
        </p:spPr>
        <p:txBody>
          <a:bodyPr anchor="t"/>
          <a:lstStyle>
            <a:lvl1pPr algn="l" defTabSz="457200">
              <a:lnSpc>
                <a:spcPts val="13100"/>
              </a:lnSpc>
              <a:defRPr sz="7200" b="1">
                <a:solidFill>
                  <a:srgbClr val="EE0000"/>
                </a:solidFill>
              </a:defRPr>
            </a:lvl1pPr>
          </a:lstStyle>
          <a:p>
            <a:pPr>
              <a:lnSpc>
                <a:spcPct val="100000"/>
              </a:lnSpc>
            </a:pPr>
            <a:r>
              <a:rPr lang="en-US">
                <a:latin typeface="Arial"/>
                <a:cs typeface="Arial"/>
              </a:rPr>
              <a:t>Red Cross Campaign Materials </a:t>
            </a:r>
            <a:endParaRPr lang="en-US">
              <a:latin typeface="Arial" panose="020B0604020202020204" pitchFamily="34" charset="0"/>
              <a:cs typeface="Arial" panose="020B0604020202020204" pitchFamily="34" charset="0"/>
            </a:endParaRPr>
          </a:p>
        </p:txBody>
      </p:sp>
      <p:sp>
        <p:nvSpPr>
          <p:cNvPr id="131" name="Sed ut perspiciatis unde omnis iste natus error sit voluptatem accusantium doloremque laudantium, totam rem aperiam, eaque ipsa quae ab illo inventore veritatis et quasi architecto beatae vitae dicta sunt explicabo. Nemo enim ipsam voluptatem quia volupt"/>
          <p:cNvSpPr txBox="1">
            <a:spLocks noGrp="1"/>
          </p:cNvSpPr>
          <p:nvPr>
            <p:ph type="subTitle" idx="1"/>
          </p:nvPr>
        </p:nvSpPr>
        <p:spPr>
          <a:xfrm>
            <a:off x="461493" y="3057240"/>
            <a:ext cx="10533811" cy="10245329"/>
          </a:xfrm>
          <a:prstGeom prst="rect">
            <a:avLst/>
          </a:prstGeom>
        </p:spPr>
        <p:txBody>
          <a:bodyPr/>
          <a:lstStyle>
            <a:lvl1pPr algn="l" defTabSz="457200">
              <a:lnSpc>
                <a:spcPct val="110000"/>
              </a:lnSpc>
              <a:defRPr sz="3600"/>
            </a:lvl1pPr>
          </a:lstStyle>
          <a:p>
            <a:pPr marL="570865" indent="-570865" rtl="0" fontAlgn="base">
              <a:lnSpc>
                <a:spcPct val="200000"/>
              </a:lnSpc>
              <a:buFont typeface="Arial" panose="020B0604020202020204" pitchFamily="34" charset="0"/>
              <a:buChar char="•"/>
            </a:pPr>
            <a:r>
              <a:rPr lang="en-US" sz="4800" b="1"/>
              <a:t>Campaign Playbook</a:t>
            </a:r>
          </a:p>
          <a:p>
            <a:pPr marL="570865" indent="-570865" rtl="0" fontAlgn="base">
              <a:lnSpc>
                <a:spcPct val="200000"/>
              </a:lnSpc>
              <a:buFont typeface="Arial" panose="020B0604020202020204" pitchFamily="34" charset="0"/>
              <a:buChar char="•"/>
            </a:pPr>
            <a:r>
              <a:rPr lang="en-US" sz="4800" b="1"/>
              <a:t>Campaign Quick Reference  </a:t>
            </a:r>
          </a:p>
          <a:p>
            <a:pPr marL="570865" indent="-570865" rtl="0" fontAlgn="base">
              <a:lnSpc>
                <a:spcPct val="200000"/>
              </a:lnSpc>
              <a:buFont typeface="Arial" panose="020B0604020202020204" pitchFamily="34" charset="0"/>
              <a:buChar char="•"/>
            </a:pPr>
            <a:r>
              <a:rPr lang="en-US" sz="4800" b="1">
                <a:ea typeface="+mj-lt"/>
                <a:cs typeface="+mj-lt"/>
              </a:rPr>
              <a:t>Campaign Buttons (100) </a:t>
            </a:r>
            <a:endParaRPr lang="en-US" sz="4800" b="1"/>
          </a:p>
          <a:p>
            <a:pPr marL="570865" indent="-570865">
              <a:lnSpc>
                <a:spcPct val="200000"/>
              </a:lnSpc>
              <a:buFont typeface="Arial" panose="020B0604020202020204" pitchFamily="34" charset="0"/>
              <a:buChar char="•"/>
            </a:pPr>
            <a:r>
              <a:rPr lang="en-US" sz="4800" b="1">
                <a:ea typeface="+mj-lt"/>
                <a:cs typeface="+mj-lt"/>
              </a:rPr>
              <a:t>Fundraising Star Buttons</a:t>
            </a:r>
          </a:p>
          <a:p>
            <a:pPr marL="570865" indent="-570865">
              <a:lnSpc>
                <a:spcPct val="200000"/>
              </a:lnSpc>
              <a:buFont typeface="Arial" panose="020B0604020202020204" pitchFamily="34" charset="0"/>
              <a:buChar char="•"/>
            </a:pPr>
            <a:r>
              <a:rPr lang="en-US" sz="4800" b="1"/>
              <a:t>Fundraising Star Tracking Sheet</a:t>
            </a:r>
            <a:r>
              <a:rPr lang="en-US"/>
              <a:t> </a:t>
            </a:r>
          </a:p>
          <a:p>
            <a:pPr marL="570865" indent="-570865" rtl="0" fontAlgn="base">
              <a:lnSpc>
                <a:spcPct val="200000"/>
              </a:lnSpc>
              <a:buFont typeface="Arial" panose="020B0604020202020204" pitchFamily="34" charset="0"/>
              <a:buChar char="•"/>
            </a:pPr>
            <a:endParaRPr lang="en-US"/>
          </a:p>
        </p:txBody>
      </p:sp>
      <p:sp>
        <p:nvSpPr>
          <p:cNvPr id="132" name="Line"/>
          <p:cNvSpPr/>
          <p:nvPr/>
        </p:nvSpPr>
        <p:spPr>
          <a:xfrm>
            <a:off x="863602" y="2082800"/>
            <a:ext cx="22656799" cy="0"/>
          </a:xfrm>
          <a:prstGeom prst="line">
            <a:avLst/>
          </a:prstGeom>
          <a:ln w="63500">
            <a:solidFill>
              <a:srgbClr val="EE0000"/>
            </a:solidFill>
            <a:miter lim="400000"/>
          </a:ln>
        </p:spPr>
        <p:txBody>
          <a:bodyPr lIns="0" tIns="0" rIns="0" bIns="0" anchor="ctr"/>
          <a:lstStyle/>
          <a:p>
            <a:pPr defTabSz="825479">
              <a:defRPr sz="3200" b="0">
                <a:solidFill>
                  <a:srgbClr val="FFFFFF"/>
                </a:solidFill>
                <a:latin typeface="+mn-lt"/>
                <a:ea typeface="+mn-ea"/>
                <a:cs typeface="+mn-cs"/>
                <a:sym typeface="Helvetica Neue Medium"/>
              </a:defRPr>
            </a:pPr>
            <a:endParaRPr sz="3200" b="0">
              <a:solidFill>
                <a:srgbClr val="FFFFFF"/>
              </a:solidFill>
              <a:latin typeface="Helvetica Neue Medium"/>
              <a:sym typeface="Helvetica Neue Medium"/>
            </a:endParaRPr>
          </a:p>
        </p:txBody>
      </p:sp>
      <p:sp>
        <p:nvSpPr>
          <p:cNvPr id="2" name="TextBox 1">
            <a:extLst>
              <a:ext uri="{FF2B5EF4-FFF2-40B4-BE49-F238E27FC236}">
                <a16:creationId xmlns:a16="http://schemas.microsoft.com/office/drawing/2014/main" id="{DED7F807-3DA2-E516-8B78-6406153351F3}"/>
              </a:ext>
            </a:extLst>
          </p:cNvPr>
          <p:cNvSpPr txBox="1"/>
          <p:nvPr/>
        </p:nvSpPr>
        <p:spPr>
          <a:xfrm>
            <a:off x="17455831" y="5889952"/>
            <a:ext cx="5199796"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a:r>
              <a:rPr lang="en-US"/>
              <a:t>Fundraising Star Buttons</a:t>
            </a:r>
            <a:endParaRPr lang="en-US" sz="3000" b="1" i="0" u="none" strike="noStrike" cap="none" spc="0" normalizeH="0" baseline="0">
              <a:ln>
                <a:noFill/>
              </a:ln>
              <a:solidFill>
                <a:srgbClr val="000000"/>
              </a:solidFill>
              <a:effectLst/>
              <a:uFillTx/>
              <a:latin typeface="Helvetica Neue"/>
              <a:ea typeface="Helvetica Neue"/>
              <a:cs typeface="Helvetica Neue"/>
            </a:endParaRPr>
          </a:p>
        </p:txBody>
      </p:sp>
      <p:sp>
        <p:nvSpPr>
          <p:cNvPr id="5" name="TextBox 4">
            <a:extLst>
              <a:ext uri="{FF2B5EF4-FFF2-40B4-BE49-F238E27FC236}">
                <a16:creationId xmlns:a16="http://schemas.microsoft.com/office/drawing/2014/main" id="{9BF4041A-2169-0349-2541-2B0BA5B1BD3E}"/>
              </a:ext>
            </a:extLst>
          </p:cNvPr>
          <p:cNvSpPr txBox="1"/>
          <p:nvPr/>
        </p:nvSpPr>
        <p:spPr>
          <a:xfrm>
            <a:off x="11259816" y="2268036"/>
            <a:ext cx="3926005"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a:r>
              <a:rPr lang="en-US"/>
              <a:t>Campaign Buttons</a:t>
            </a:r>
            <a:endParaRPr lang="en-US" sz="3000" b="1" i="0" u="none" strike="noStrike" cap="none" spc="0" normalizeH="0" baseline="0">
              <a:ln>
                <a:noFill/>
              </a:ln>
              <a:solidFill>
                <a:srgbClr val="000000"/>
              </a:solidFill>
              <a:effectLst/>
              <a:uFillTx/>
              <a:latin typeface="Helvetica Neue"/>
              <a:ea typeface="Helvetica Neue"/>
              <a:cs typeface="Helvetica Neue"/>
            </a:endParaRPr>
          </a:p>
        </p:txBody>
      </p:sp>
      <p:pic>
        <p:nvPicPr>
          <p:cNvPr id="4" name="Picture 3" descr="A red and white sticker with white text&#10;&#10;Description automatically generated with medium confidence">
            <a:extLst>
              <a:ext uri="{FF2B5EF4-FFF2-40B4-BE49-F238E27FC236}">
                <a16:creationId xmlns:a16="http://schemas.microsoft.com/office/drawing/2014/main" id="{9ACB38F3-09BB-E746-B86F-69C6055C76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9603" y="3057240"/>
            <a:ext cx="6306430" cy="6525536"/>
          </a:xfrm>
          <a:prstGeom prst="rect">
            <a:avLst/>
          </a:prstGeom>
        </p:spPr>
      </p:pic>
      <p:pic>
        <p:nvPicPr>
          <p:cNvPr id="8" name="Picture 7" descr="A red and white sticker with white text and stars&#10;&#10;Description automatically generated with medium confidence">
            <a:extLst>
              <a:ext uri="{FF2B5EF4-FFF2-40B4-BE49-F238E27FC236}">
                <a16:creationId xmlns:a16="http://schemas.microsoft.com/office/drawing/2014/main" id="{F21018DA-8915-7600-FA84-3B076D6384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73145" y="6858000"/>
            <a:ext cx="5782482" cy="5877745"/>
          </a:xfrm>
          <a:prstGeom prst="rect">
            <a:avLst/>
          </a:prstGeom>
        </p:spPr>
      </p:pic>
    </p:spTree>
    <p:extLst>
      <p:ext uri="{BB962C8B-B14F-4D97-AF65-F5344CB8AC3E}">
        <p14:creationId xmlns:p14="http://schemas.microsoft.com/office/powerpoint/2010/main" val="1133419773"/>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goes here"/>
          <p:cNvSpPr txBox="1">
            <a:spLocks noGrp="1"/>
          </p:cNvSpPr>
          <p:nvPr>
            <p:ph type="ctrTitle"/>
          </p:nvPr>
        </p:nvSpPr>
        <p:spPr>
          <a:xfrm>
            <a:off x="863601" y="403467"/>
            <a:ext cx="12374115" cy="2658895"/>
          </a:xfrm>
          <a:prstGeom prst="rect">
            <a:avLst/>
          </a:prstGeom>
        </p:spPr>
        <p:txBody>
          <a:bodyPr anchor="t"/>
          <a:lstStyle>
            <a:lvl1pPr algn="l" defTabSz="457200">
              <a:lnSpc>
                <a:spcPts val="13100"/>
              </a:lnSpc>
              <a:defRPr sz="7200" b="1">
                <a:solidFill>
                  <a:srgbClr val="EE0000"/>
                </a:solidFill>
              </a:defRPr>
            </a:lvl1pPr>
          </a:lstStyle>
          <a:p>
            <a:pPr>
              <a:lnSpc>
                <a:spcPct val="100000"/>
              </a:lnSpc>
            </a:pPr>
            <a:r>
              <a:rPr lang="en-US" sz="6600"/>
              <a:t>Materials on Walmart intranet (The Wire)</a:t>
            </a:r>
            <a:endParaRPr lang="en-US" sz="6600">
              <a:latin typeface="Arial" panose="020B0604020202020204" pitchFamily="34" charset="0"/>
              <a:cs typeface="Arial" panose="020B0604020202020204" pitchFamily="34" charset="0"/>
            </a:endParaRPr>
          </a:p>
        </p:txBody>
      </p:sp>
      <p:sp>
        <p:nvSpPr>
          <p:cNvPr id="131" name="Sed ut perspiciatis unde omnis iste natus error sit voluptatem accusantium doloremque laudantium, totam rem aperiam, eaque ipsa quae ab illo inventore veritatis et quasi architecto beatae vitae dicta sunt explicabo. Nemo enim ipsam voluptatem quia volupt"/>
          <p:cNvSpPr txBox="1">
            <a:spLocks noGrp="1"/>
          </p:cNvSpPr>
          <p:nvPr>
            <p:ph type="subTitle" idx="1"/>
          </p:nvPr>
        </p:nvSpPr>
        <p:spPr>
          <a:xfrm>
            <a:off x="863601" y="3015187"/>
            <a:ext cx="12259095" cy="9123895"/>
          </a:xfrm>
          <a:prstGeom prst="rect">
            <a:avLst/>
          </a:prstGeom>
        </p:spPr>
        <p:txBody>
          <a:bodyPr/>
          <a:lstStyle>
            <a:lvl1pPr algn="l" defTabSz="457200">
              <a:lnSpc>
                <a:spcPct val="110000"/>
              </a:lnSpc>
              <a:defRPr sz="3600"/>
            </a:lvl1pPr>
          </a:lstStyle>
          <a:p>
            <a:pPr marL="570865" indent="-570865" rtl="0" fontAlgn="base">
              <a:lnSpc>
                <a:spcPct val="200000"/>
              </a:lnSpc>
              <a:buFont typeface="Arial" panose="020B0604020202020204" pitchFamily="34" charset="0"/>
              <a:buChar char="•"/>
            </a:pPr>
            <a:r>
              <a:rPr lang="en-US" sz="4800" b="1"/>
              <a:t>Campaign Video: </a:t>
            </a:r>
          </a:p>
          <a:p>
            <a:pPr marL="570865" indent="-570865" rtl="0" fontAlgn="base">
              <a:lnSpc>
                <a:spcPct val="200000"/>
              </a:lnSpc>
              <a:buFont typeface="Arial" panose="020B0604020202020204" pitchFamily="34" charset="0"/>
              <a:buChar char="•"/>
            </a:pPr>
            <a:r>
              <a:rPr lang="en-US" sz="4800" b="1"/>
              <a:t>Editable Event Poster: </a:t>
            </a:r>
          </a:p>
          <a:p>
            <a:pPr marL="570865" indent="-570865" rtl="0" fontAlgn="base">
              <a:lnSpc>
                <a:spcPct val="200000"/>
              </a:lnSpc>
              <a:buFont typeface="Arial" panose="020B0604020202020204" pitchFamily="34" charset="0"/>
              <a:buChar char="•"/>
            </a:pPr>
            <a:r>
              <a:rPr lang="en-US" sz="4800" b="1"/>
              <a:t>Fundraising Star Certificate</a:t>
            </a:r>
          </a:p>
          <a:p>
            <a:pPr marL="570865" indent="-570865" rtl="0" fontAlgn="base">
              <a:lnSpc>
                <a:spcPct val="200000"/>
              </a:lnSpc>
              <a:buFont typeface="Arial" panose="020B0604020202020204" pitchFamily="34" charset="0"/>
              <a:buChar char="•"/>
            </a:pPr>
            <a:r>
              <a:rPr lang="en-US" sz="4800" b="1"/>
              <a:t>Campaign Newsletters </a:t>
            </a:r>
            <a:r>
              <a:rPr lang="en-US"/>
              <a:t>        </a:t>
            </a:r>
          </a:p>
        </p:txBody>
      </p:sp>
      <p:sp>
        <p:nvSpPr>
          <p:cNvPr id="132" name="Line"/>
          <p:cNvSpPr/>
          <p:nvPr/>
        </p:nvSpPr>
        <p:spPr>
          <a:xfrm flipV="1">
            <a:off x="863600" y="2677327"/>
            <a:ext cx="11931291" cy="28755"/>
          </a:xfrm>
          <a:prstGeom prst="line">
            <a:avLst/>
          </a:prstGeom>
          <a:ln w="63500">
            <a:solidFill>
              <a:srgbClr val="EE0000"/>
            </a:solidFill>
            <a:miter lim="400000"/>
          </a:ln>
        </p:spPr>
        <p:txBody>
          <a:bodyPr lIns="0" tIns="0" rIns="0" bIns="0" anchor="ctr"/>
          <a:lstStyle/>
          <a:p>
            <a:pPr defTabSz="825479">
              <a:defRPr sz="3200" b="0">
                <a:solidFill>
                  <a:srgbClr val="FFFFFF"/>
                </a:solidFill>
                <a:latin typeface="+mn-lt"/>
                <a:ea typeface="+mn-ea"/>
                <a:cs typeface="+mn-cs"/>
                <a:sym typeface="Helvetica Neue Medium"/>
              </a:defRPr>
            </a:pPr>
            <a:endParaRPr sz="3200" b="0">
              <a:solidFill>
                <a:srgbClr val="FFFFFF"/>
              </a:solidFill>
              <a:latin typeface="Helvetica Neue Medium"/>
              <a:sym typeface="Helvetica Neue Medium"/>
            </a:endParaRPr>
          </a:p>
        </p:txBody>
      </p:sp>
      <p:sp>
        <p:nvSpPr>
          <p:cNvPr id="13" name="Arrow: Right 12">
            <a:extLst>
              <a:ext uri="{FF2B5EF4-FFF2-40B4-BE49-F238E27FC236}">
                <a16:creationId xmlns:a16="http://schemas.microsoft.com/office/drawing/2014/main" id="{782A4B8C-46CC-40FC-9F6C-450252154B59}"/>
              </a:ext>
            </a:extLst>
          </p:cNvPr>
          <p:cNvSpPr/>
          <p:nvPr/>
        </p:nvSpPr>
        <p:spPr>
          <a:xfrm>
            <a:off x="11328609" y="4979942"/>
            <a:ext cx="863391" cy="978218"/>
          </a:xfrm>
          <a:prstGeom prst="rightArrow">
            <a:avLst/>
          </a:prstGeom>
          <a:solidFill>
            <a:schemeClr val="tx1">
              <a:lumMod val="50000"/>
              <a:lumOff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825479"/>
            <a:endParaRPr lang="en-US" sz="3200" b="0">
              <a:solidFill>
                <a:srgbClr val="FFFFFF"/>
              </a:solidFill>
              <a:latin typeface="+mn-lt"/>
              <a:ea typeface="+mn-ea"/>
              <a:cs typeface="+mn-cs"/>
              <a:sym typeface="Helvetica Neue Medium"/>
            </a:endParaRPr>
          </a:p>
        </p:txBody>
      </p:sp>
      <p:pic>
        <p:nvPicPr>
          <p:cNvPr id="3" name="Picture 2" descr="A person holding a baby&#10;&#10;Description automatically generated with medium confidence">
            <a:extLst>
              <a:ext uri="{FF2B5EF4-FFF2-40B4-BE49-F238E27FC236}">
                <a16:creationId xmlns:a16="http://schemas.microsoft.com/office/drawing/2014/main" id="{CA60CF74-1966-BC3D-D60C-9EA5831383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05021" y="238719"/>
            <a:ext cx="10282683" cy="13238561"/>
          </a:xfrm>
          <a:prstGeom prst="rect">
            <a:avLst/>
          </a:prstGeom>
        </p:spPr>
      </p:pic>
    </p:spTree>
    <p:extLst>
      <p:ext uri="{BB962C8B-B14F-4D97-AF65-F5344CB8AC3E}">
        <p14:creationId xmlns:p14="http://schemas.microsoft.com/office/powerpoint/2010/main" val="3504020195"/>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Rectangle"/>
          <p:cNvSpPr/>
          <p:nvPr/>
        </p:nvSpPr>
        <p:spPr>
          <a:xfrm>
            <a:off x="0" y="-25400"/>
            <a:ext cx="24384000" cy="13766800"/>
          </a:xfrm>
          <a:prstGeom prst="rect">
            <a:avLst/>
          </a:prstGeom>
          <a:solidFill>
            <a:srgbClr val="EE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42" name="Break / Pause"/>
          <p:cNvSpPr txBox="1">
            <a:spLocks noGrp="1"/>
          </p:cNvSpPr>
          <p:nvPr>
            <p:ph type="subTitle" sz="quarter" idx="1"/>
          </p:nvPr>
        </p:nvSpPr>
        <p:spPr>
          <a:xfrm>
            <a:off x="917678" y="6192896"/>
            <a:ext cx="22548644" cy="1655704"/>
          </a:xfrm>
          <a:prstGeom prst="rect">
            <a:avLst/>
          </a:prstGeom>
        </p:spPr>
        <p:txBody>
          <a:bodyPr/>
          <a:lstStyle>
            <a:lvl1pPr defTabSz="457200">
              <a:lnSpc>
                <a:spcPct val="90000"/>
              </a:lnSpc>
              <a:defRPr sz="10000" b="1">
                <a:solidFill>
                  <a:srgbClr val="FFFFFF"/>
                </a:solidFill>
              </a:defRPr>
            </a:lvl1pPr>
          </a:lstStyle>
          <a:p>
            <a:r>
              <a:rPr lang="en-US">
                <a:latin typeface="Arial"/>
                <a:cs typeface="Arial"/>
              </a:rPr>
              <a:t>Mission Moment</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0833281"/>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Freeform: Shape 23">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488544" cy="13716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669F258C-FE8A-485B-9F4E-C4753CF0DD27}"/>
              </a:ext>
            </a:extLst>
          </p:cNvPr>
          <p:cNvSpPr>
            <a:spLocks noGrp="1"/>
          </p:cNvSpPr>
          <p:nvPr>
            <p:ph type="title"/>
          </p:nvPr>
        </p:nvSpPr>
        <p:spPr>
          <a:xfrm>
            <a:off x="937505" y="3302726"/>
            <a:ext cx="7985400" cy="5026627"/>
          </a:xfrm>
        </p:spPr>
        <p:txBody>
          <a:bodyPr vert="horz" lIns="91440" tIns="45720" rIns="91440" bIns="45720" rtlCol="0" anchor="b">
            <a:normAutofit/>
          </a:bodyPr>
          <a:lstStyle/>
          <a:p>
            <a:pPr algn="l" defTabSz="914400">
              <a:lnSpc>
                <a:spcPct val="90000"/>
              </a:lnSpc>
              <a:spcBef>
                <a:spcPct val="0"/>
              </a:spcBef>
            </a:pPr>
            <a:br>
              <a:rPr lang="en-US" sz="8800" b="1" kern="1200">
                <a:solidFill>
                  <a:schemeClr val="tx1"/>
                </a:solidFill>
              </a:rPr>
            </a:br>
            <a:br>
              <a:rPr lang="en-US" sz="8800" b="1" kern="1200"/>
            </a:br>
            <a:endParaRPr lang="en-US" sz="8800" b="1" kern="1200">
              <a:solidFill>
                <a:schemeClr val="tx1"/>
              </a:solidFill>
              <a:latin typeface="+mj-lt"/>
              <a:ea typeface="+mj-ea"/>
              <a:cs typeface="+mj-cs"/>
            </a:endParaRPr>
          </a:p>
        </p:txBody>
      </p:sp>
      <p:pic>
        <p:nvPicPr>
          <p:cNvPr id="2" name="Online Media 1" title="How the Canadian Red Cross and Walmart Canada helped Lois get back on her feet">
            <a:hlinkClick r:id="" action="ppaction://media"/>
            <a:extLst>
              <a:ext uri="{FF2B5EF4-FFF2-40B4-BE49-F238E27FC236}">
                <a16:creationId xmlns:a16="http://schemas.microsoft.com/office/drawing/2014/main" id="{56082604-B73E-0309-D9E3-B7E4FECE969E}"/>
              </a:ext>
            </a:extLst>
          </p:cNvPr>
          <p:cNvPicPr>
            <a:picLocks noRot="1" noChangeAspect="1"/>
          </p:cNvPicPr>
          <p:nvPr>
            <a:videoFile r:link="rId1"/>
          </p:nvPr>
        </p:nvPicPr>
        <p:blipFill>
          <a:blip r:embed="rId4"/>
          <a:stretch>
            <a:fillRect/>
          </a:stretch>
        </p:blipFill>
        <p:spPr>
          <a:xfrm>
            <a:off x="2106652" y="511339"/>
            <a:ext cx="20164599" cy="12693322"/>
          </a:xfrm>
          <a:prstGeom prst="rect">
            <a:avLst/>
          </a:prstGeom>
        </p:spPr>
      </p:pic>
    </p:spTree>
    <p:extLst>
      <p:ext uri="{BB962C8B-B14F-4D97-AF65-F5344CB8AC3E}">
        <p14:creationId xmlns:p14="http://schemas.microsoft.com/office/powerpoint/2010/main" val="282847268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goes here"/>
          <p:cNvSpPr txBox="1">
            <a:spLocks noGrp="1"/>
          </p:cNvSpPr>
          <p:nvPr>
            <p:ph type="ctrTitle"/>
          </p:nvPr>
        </p:nvSpPr>
        <p:spPr>
          <a:xfrm>
            <a:off x="863599" y="800100"/>
            <a:ext cx="21510625" cy="1336179"/>
          </a:xfrm>
          <a:prstGeom prst="rect">
            <a:avLst/>
          </a:prstGeom>
        </p:spPr>
        <p:txBody>
          <a:bodyPr anchor="t"/>
          <a:lstStyle>
            <a:lvl1pPr algn="l" defTabSz="457200">
              <a:lnSpc>
                <a:spcPts val="13100"/>
              </a:lnSpc>
              <a:defRPr sz="7200" b="1">
                <a:solidFill>
                  <a:srgbClr val="EE0000"/>
                </a:solidFill>
              </a:defRPr>
            </a:lvl1pPr>
          </a:lstStyle>
          <a:p>
            <a:pPr>
              <a:lnSpc>
                <a:spcPct val="100000"/>
              </a:lnSpc>
            </a:pPr>
            <a:r>
              <a:rPr lang="en-CA" sz="6000"/>
              <a:t>YOU ARE READY!   </a:t>
            </a:r>
            <a:br>
              <a:rPr lang="en-CA" b="0"/>
            </a:br>
            <a:endParaRPr>
              <a:latin typeface="Arial" panose="020B0604020202020204" pitchFamily="34" charset="0"/>
              <a:cs typeface="Arial" panose="020B0604020202020204" pitchFamily="34" charset="0"/>
            </a:endParaRPr>
          </a:p>
        </p:txBody>
      </p:sp>
      <p:sp>
        <p:nvSpPr>
          <p:cNvPr id="131" name="Sed ut perspiciatis unde omnis iste natus error sit voluptatem accusantium doloremque laudantium, totam rem aperiam, eaque ipsa quae ab illo inventore veritatis et quasi architecto beatae vitae dicta sunt explicabo. Nemo enim ipsam voluptatem quia volupt"/>
          <p:cNvSpPr txBox="1">
            <a:spLocks noGrp="1"/>
          </p:cNvSpPr>
          <p:nvPr>
            <p:ph type="subTitle" idx="1"/>
          </p:nvPr>
        </p:nvSpPr>
        <p:spPr>
          <a:xfrm>
            <a:off x="784887" y="2602171"/>
            <a:ext cx="22738685" cy="10197260"/>
          </a:xfrm>
          <a:prstGeom prst="rect">
            <a:avLst/>
          </a:prstGeom>
        </p:spPr>
        <p:txBody>
          <a:bodyPr/>
          <a:lstStyle>
            <a:lvl1pPr algn="l" defTabSz="457200">
              <a:lnSpc>
                <a:spcPct val="110000"/>
              </a:lnSpc>
              <a:defRPr sz="3600"/>
            </a:lvl1pPr>
          </a:lstStyle>
          <a:p>
            <a:pPr marL="1943100" indent="-857250" rtl="0" fontAlgn="base">
              <a:lnSpc>
                <a:spcPct val="200000"/>
              </a:lnSpc>
              <a:buFont typeface="Arial"/>
              <a:buChar char="•"/>
            </a:pPr>
            <a:r>
              <a:rPr lang="en-US" sz="6000">
                <a:ea typeface="+mj-lt"/>
                <a:cs typeface="+mj-lt"/>
              </a:rPr>
              <a:t>Expect an email with your store contact information</a:t>
            </a:r>
            <a:endParaRPr lang="en-US"/>
          </a:p>
          <a:p>
            <a:pPr marL="1943100" indent="-857250">
              <a:lnSpc>
                <a:spcPct val="200000"/>
              </a:lnSpc>
              <a:buFont typeface="Arial"/>
              <a:buChar char="•"/>
            </a:pPr>
            <a:r>
              <a:rPr lang="en-US" sz="6000">
                <a:ea typeface="+mj-lt"/>
                <a:cs typeface="+mj-lt"/>
              </a:rPr>
              <a:t>Make initial call to the Store Manager/Campaign Lead</a:t>
            </a:r>
            <a:endParaRPr lang="en-US">
              <a:ea typeface="+mj-lt"/>
              <a:cs typeface="+mj-lt"/>
            </a:endParaRPr>
          </a:p>
          <a:p>
            <a:pPr marL="1943100" indent="-857250">
              <a:lnSpc>
                <a:spcPct val="200000"/>
              </a:lnSpc>
              <a:buFont typeface="Arial"/>
              <a:buChar char="•"/>
            </a:pPr>
            <a:r>
              <a:rPr lang="en-US" sz="6000">
                <a:ea typeface="+mj-lt"/>
                <a:cs typeface="+mj-lt"/>
              </a:rPr>
              <a:t>Prepare for your campaign kickoff call or visit</a:t>
            </a:r>
            <a:endParaRPr lang="en-US">
              <a:ea typeface="+mj-lt"/>
              <a:cs typeface="+mj-lt"/>
            </a:endParaRPr>
          </a:p>
          <a:p>
            <a:pPr marL="1943100" indent="-857250">
              <a:lnSpc>
                <a:spcPct val="200000"/>
              </a:lnSpc>
              <a:buFont typeface="Arial"/>
              <a:buChar char="•"/>
            </a:pPr>
            <a:r>
              <a:rPr lang="en-US" sz="6000">
                <a:ea typeface="+mj-lt"/>
                <a:cs typeface="+mj-lt"/>
              </a:rPr>
              <a:t>Drop by one of the Zoom Q&amp;A's</a:t>
            </a:r>
            <a:endParaRPr lang="en-US">
              <a:ea typeface="+mj-lt"/>
              <a:cs typeface="+mj-lt"/>
            </a:endParaRPr>
          </a:p>
          <a:p>
            <a:pPr marL="3175000" lvl="5" indent="0">
              <a:buNone/>
            </a:pPr>
            <a:endParaRPr lang="en-US" sz="5800">
              <a:ea typeface="+mj-lt"/>
              <a:cs typeface="+mj-lt"/>
            </a:endParaRPr>
          </a:p>
          <a:p>
            <a:pPr marL="4381500" lvl="5" indent="-571500" algn="l">
              <a:buFont typeface="Arial" panose="020B0604020202020204" pitchFamily="34" charset="0"/>
              <a:buChar char="•"/>
            </a:pPr>
            <a:endParaRPr lang="en-US" sz="5800"/>
          </a:p>
          <a:p>
            <a:pPr lvl="1" indent="0" algn="l"/>
            <a:r>
              <a:rPr lang="en-US"/>
              <a:t>	</a:t>
            </a:r>
          </a:p>
        </p:txBody>
      </p:sp>
      <p:sp>
        <p:nvSpPr>
          <p:cNvPr id="132" name="Line"/>
          <p:cNvSpPr/>
          <p:nvPr/>
        </p:nvSpPr>
        <p:spPr>
          <a:xfrm>
            <a:off x="863600" y="2082800"/>
            <a:ext cx="22656799" cy="0"/>
          </a:xfrm>
          <a:prstGeom prst="line">
            <a:avLst/>
          </a:prstGeom>
          <a:ln w="63500">
            <a:solidFill>
              <a:srgbClr val="EE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Tree>
    <p:extLst>
      <p:ext uri="{BB962C8B-B14F-4D97-AF65-F5344CB8AC3E}">
        <p14:creationId xmlns:p14="http://schemas.microsoft.com/office/powerpoint/2010/main" val="3290839984"/>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goes here"/>
          <p:cNvSpPr txBox="1">
            <a:spLocks noGrp="1"/>
          </p:cNvSpPr>
          <p:nvPr>
            <p:ph type="ctrTitle"/>
          </p:nvPr>
        </p:nvSpPr>
        <p:spPr>
          <a:xfrm>
            <a:off x="863599" y="800100"/>
            <a:ext cx="21510625" cy="1336179"/>
          </a:xfrm>
          <a:prstGeom prst="rect">
            <a:avLst/>
          </a:prstGeom>
        </p:spPr>
        <p:txBody>
          <a:bodyPr anchor="t"/>
          <a:lstStyle>
            <a:lvl1pPr algn="l" defTabSz="457200">
              <a:lnSpc>
                <a:spcPts val="13100"/>
              </a:lnSpc>
              <a:defRPr sz="7200" b="1">
                <a:solidFill>
                  <a:srgbClr val="EE0000"/>
                </a:solidFill>
              </a:defRPr>
            </a:lvl1pPr>
          </a:lstStyle>
          <a:p>
            <a:pPr>
              <a:lnSpc>
                <a:spcPct val="100000"/>
              </a:lnSpc>
            </a:pPr>
            <a:r>
              <a:rPr lang="en-CA" sz="6000"/>
              <a:t>Provincial Red Cross Managers – Staff Contact</a:t>
            </a:r>
            <a:endParaRPr>
              <a:latin typeface="Arial" panose="020B0604020202020204" pitchFamily="34" charset="0"/>
              <a:cs typeface="Arial" panose="020B0604020202020204" pitchFamily="34" charset="0"/>
            </a:endParaRPr>
          </a:p>
        </p:txBody>
      </p:sp>
      <p:sp>
        <p:nvSpPr>
          <p:cNvPr id="131" name="Sed ut perspiciatis unde omnis iste natus error sit voluptatem accusantium doloremque laudantium, totam rem aperiam, eaque ipsa quae ab illo inventore veritatis et quasi architecto beatae vitae dicta sunt explicabo. Nemo enim ipsam voluptatem quia volupt"/>
          <p:cNvSpPr txBox="1">
            <a:spLocks noGrp="1"/>
          </p:cNvSpPr>
          <p:nvPr>
            <p:ph type="subTitle" idx="1"/>
          </p:nvPr>
        </p:nvSpPr>
        <p:spPr>
          <a:xfrm>
            <a:off x="784887" y="2602171"/>
            <a:ext cx="22738685" cy="10197260"/>
          </a:xfrm>
          <a:prstGeom prst="rect">
            <a:avLst/>
          </a:prstGeom>
        </p:spPr>
        <p:txBody>
          <a:bodyPr/>
          <a:lstStyle>
            <a:lvl1pPr algn="l" defTabSz="457200">
              <a:lnSpc>
                <a:spcPct val="110000"/>
              </a:lnSpc>
              <a:defRPr sz="3600"/>
            </a:lvl1pPr>
          </a:lstStyle>
          <a:p>
            <a:pPr marL="3810000" indent="-635000" rtl="0" fontAlgn="base">
              <a:lnSpc>
                <a:spcPct val="100000"/>
              </a:lnSpc>
              <a:buFont typeface="Arial" panose="020B0604020202020204" pitchFamily="34" charset="0"/>
              <a:buChar char="•"/>
            </a:pPr>
            <a:r>
              <a:rPr lang="en-US" sz="4000" b="1">
                <a:solidFill>
                  <a:srgbClr val="FF0000"/>
                </a:solidFill>
                <a:ea typeface="+mj-lt"/>
                <a:cs typeface="+mj-lt"/>
              </a:rPr>
              <a:t>AB &amp; NWT:</a:t>
            </a:r>
            <a:r>
              <a:rPr lang="en-US" sz="4000" b="1">
                <a:ea typeface="+mj-lt"/>
                <a:cs typeface="+mj-lt"/>
              </a:rPr>
              <a:t> Annie Weishaar &amp; Jared Novosellar</a:t>
            </a:r>
          </a:p>
          <a:p>
            <a:pPr marL="3810000" indent="-635000" rtl="0" fontAlgn="base">
              <a:lnSpc>
                <a:spcPct val="100000"/>
              </a:lnSpc>
              <a:buFont typeface="Arial" panose="020B0604020202020204" pitchFamily="34" charset="0"/>
              <a:buChar char="•"/>
            </a:pPr>
            <a:endParaRPr lang="en-US" sz="4000" b="1">
              <a:ea typeface="+mj-lt"/>
              <a:cs typeface="+mj-lt"/>
            </a:endParaRPr>
          </a:p>
          <a:p>
            <a:pPr marL="3810000" indent="-635000" rtl="0" fontAlgn="base">
              <a:lnSpc>
                <a:spcPct val="100000"/>
              </a:lnSpc>
              <a:buFont typeface="Arial" panose="020B0604020202020204" pitchFamily="34" charset="0"/>
              <a:buChar char="•"/>
            </a:pPr>
            <a:r>
              <a:rPr lang="en-US" sz="4000" b="1">
                <a:solidFill>
                  <a:srgbClr val="FF0000"/>
                </a:solidFill>
                <a:ea typeface="+mj-lt"/>
                <a:cs typeface="+mj-lt"/>
              </a:rPr>
              <a:t>BC &amp; YK: </a:t>
            </a:r>
            <a:r>
              <a:rPr lang="en-US" sz="4000" b="1">
                <a:solidFill>
                  <a:schemeClr val="tx1"/>
                </a:solidFill>
                <a:ea typeface="+mj-lt"/>
                <a:cs typeface="+mj-lt"/>
              </a:rPr>
              <a:t>Kaine Rice</a:t>
            </a:r>
          </a:p>
          <a:p>
            <a:pPr marL="3810000" indent="-635000" rtl="0" fontAlgn="base">
              <a:lnSpc>
                <a:spcPct val="100000"/>
              </a:lnSpc>
              <a:buFont typeface="Arial" panose="020B0604020202020204" pitchFamily="34" charset="0"/>
              <a:buChar char="•"/>
            </a:pPr>
            <a:endParaRPr lang="en-US" sz="4000" b="1">
              <a:ea typeface="+mj-lt"/>
              <a:cs typeface="+mj-lt"/>
            </a:endParaRPr>
          </a:p>
          <a:p>
            <a:pPr marL="3810000" indent="-635000" rtl="0" fontAlgn="base">
              <a:lnSpc>
                <a:spcPct val="100000"/>
              </a:lnSpc>
              <a:buFont typeface="Arial" panose="020B0604020202020204" pitchFamily="34" charset="0"/>
              <a:buChar char="•"/>
            </a:pPr>
            <a:r>
              <a:rPr lang="en-US" sz="4000" b="1">
                <a:solidFill>
                  <a:srgbClr val="FF0000"/>
                </a:solidFill>
                <a:ea typeface="+mj-lt"/>
                <a:cs typeface="+mj-lt"/>
              </a:rPr>
              <a:t>MB &amp; NU: </a:t>
            </a:r>
            <a:r>
              <a:rPr lang="en-US" sz="4000" b="1">
                <a:solidFill>
                  <a:schemeClr val="tx1"/>
                </a:solidFill>
                <a:ea typeface="+mj-lt"/>
                <a:cs typeface="+mj-lt"/>
              </a:rPr>
              <a:t>Jared </a:t>
            </a:r>
            <a:r>
              <a:rPr lang="en-US" sz="4000" b="1" err="1">
                <a:solidFill>
                  <a:schemeClr val="tx1"/>
                </a:solidFill>
                <a:ea typeface="+mj-lt"/>
                <a:cs typeface="+mj-lt"/>
              </a:rPr>
              <a:t>Novoseller</a:t>
            </a:r>
            <a:endParaRPr lang="en-US" sz="4000" b="1">
              <a:solidFill>
                <a:schemeClr val="tx1"/>
              </a:solidFill>
              <a:ea typeface="+mj-lt"/>
              <a:cs typeface="+mj-lt"/>
            </a:endParaRPr>
          </a:p>
          <a:p>
            <a:pPr marL="3810000" indent="-635000" rtl="0" fontAlgn="base">
              <a:lnSpc>
                <a:spcPct val="100000"/>
              </a:lnSpc>
              <a:buFont typeface="Arial" panose="020B0604020202020204" pitchFamily="34" charset="0"/>
              <a:buChar char="•"/>
            </a:pPr>
            <a:endParaRPr lang="en-US" sz="4000" b="1">
              <a:ea typeface="+mj-lt"/>
              <a:cs typeface="+mj-lt"/>
            </a:endParaRPr>
          </a:p>
          <a:p>
            <a:pPr marL="3810000" indent="-635000" rtl="0" fontAlgn="base">
              <a:lnSpc>
                <a:spcPct val="100000"/>
              </a:lnSpc>
              <a:buFont typeface="Arial" panose="020B0604020202020204" pitchFamily="34" charset="0"/>
              <a:buChar char="•"/>
            </a:pPr>
            <a:r>
              <a:rPr lang="en-US" sz="4000" b="1">
                <a:solidFill>
                  <a:srgbClr val="FF0000"/>
                </a:solidFill>
                <a:ea typeface="+mj-lt"/>
                <a:cs typeface="+mj-lt"/>
              </a:rPr>
              <a:t>NB &amp; NS: </a:t>
            </a:r>
            <a:r>
              <a:rPr lang="en-US" sz="4000" b="1">
                <a:ea typeface="+mj-lt"/>
                <a:cs typeface="+mj-lt"/>
              </a:rPr>
              <a:t>Rebecca McLeod </a:t>
            </a:r>
          </a:p>
          <a:p>
            <a:pPr marL="3810000" indent="-635000" rtl="0" fontAlgn="base">
              <a:lnSpc>
                <a:spcPct val="100000"/>
              </a:lnSpc>
              <a:buFont typeface="Arial" panose="020B0604020202020204" pitchFamily="34" charset="0"/>
              <a:buChar char="•"/>
            </a:pPr>
            <a:endParaRPr lang="en-US" sz="4000" b="1">
              <a:ea typeface="+mj-lt"/>
              <a:cs typeface="+mj-lt"/>
            </a:endParaRPr>
          </a:p>
          <a:p>
            <a:pPr marL="3810000" indent="-635000" rtl="0" fontAlgn="base">
              <a:lnSpc>
                <a:spcPct val="100000"/>
              </a:lnSpc>
              <a:buFont typeface="Arial" panose="020B0604020202020204" pitchFamily="34" charset="0"/>
              <a:buChar char="•"/>
            </a:pPr>
            <a:r>
              <a:rPr lang="en-US" sz="4000" b="1">
                <a:solidFill>
                  <a:srgbClr val="FF0000"/>
                </a:solidFill>
                <a:ea typeface="+mj-lt"/>
                <a:cs typeface="+mj-lt"/>
              </a:rPr>
              <a:t>NL &amp; PEI:</a:t>
            </a:r>
            <a:r>
              <a:rPr lang="en-US" sz="4000" b="1">
                <a:ea typeface="+mj-lt"/>
                <a:cs typeface="+mj-lt"/>
              </a:rPr>
              <a:t> Gloria Warren Slade</a:t>
            </a:r>
          </a:p>
          <a:p>
            <a:pPr marL="3810000" indent="-635000" rtl="0" fontAlgn="base">
              <a:lnSpc>
                <a:spcPct val="100000"/>
              </a:lnSpc>
              <a:buFont typeface="Arial" panose="020B0604020202020204" pitchFamily="34" charset="0"/>
              <a:buChar char="•"/>
            </a:pPr>
            <a:endParaRPr lang="en-US" sz="4000" b="1">
              <a:ea typeface="+mj-lt"/>
              <a:cs typeface="+mj-lt"/>
            </a:endParaRPr>
          </a:p>
          <a:p>
            <a:pPr marL="3810000" indent="-635000" rtl="0" fontAlgn="base">
              <a:lnSpc>
                <a:spcPct val="100000"/>
              </a:lnSpc>
              <a:buFont typeface="Arial" panose="020B0604020202020204" pitchFamily="34" charset="0"/>
              <a:buChar char="•"/>
            </a:pPr>
            <a:r>
              <a:rPr lang="en-US" sz="4000" b="1">
                <a:solidFill>
                  <a:srgbClr val="FF0000"/>
                </a:solidFill>
                <a:ea typeface="+mj-lt"/>
                <a:cs typeface="+mj-lt"/>
              </a:rPr>
              <a:t>ON: </a:t>
            </a:r>
            <a:r>
              <a:rPr lang="en-US" sz="4000" b="1" err="1">
                <a:ea typeface="+mj-lt"/>
                <a:cs typeface="+mj-lt"/>
              </a:rPr>
              <a:t>Ifhtia</a:t>
            </a:r>
            <a:r>
              <a:rPr lang="en-US" sz="4000" b="1">
                <a:ea typeface="+mj-lt"/>
                <a:cs typeface="+mj-lt"/>
              </a:rPr>
              <a:t> Haque, Hansika Gunaratne and Keely Wallace</a:t>
            </a:r>
          </a:p>
          <a:p>
            <a:pPr marL="3810000" indent="-635000" rtl="0" fontAlgn="base">
              <a:lnSpc>
                <a:spcPct val="100000"/>
              </a:lnSpc>
              <a:buFont typeface="Arial" panose="020B0604020202020204" pitchFamily="34" charset="0"/>
              <a:buChar char="•"/>
            </a:pPr>
            <a:endParaRPr lang="en-US" sz="4000" b="1">
              <a:ea typeface="+mj-lt"/>
              <a:cs typeface="+mj-lt"/>
            </a:endParaRPr>
          </a:p>
          <a:p>
            <a:pPr marL="3810000" indent="-635000" rtl="0" fontAlgn="base">
              <a:lnSpc>
                <a:spcPct val="100000"/>
              </a:lnSpc>
              <a:buFont typeface="Arial" panose="020B0604020202020204" pitchFamily="34" charset="0"/>
              <a:buChar char="•"/>
            </a:pPr>
            <a:r>
              <a:rPr lang="en-US" sz="4000" b="1">
                <a:solidFill>
                  <a:srgbClr val="FF0000"/>
                </a:solidFill>
                <a:ea typeface="+mj-lt"/>
                <a:cs typeface="+mj-lt"/>
              </a:rPr>
              <a:t>QC:</a:t>
            </a:r>
            <a:r>
              <a:rPr lang="en-US" sz="4000" b="1">
                <a:ea typeface="+mj-lt"/>
                <a:cs typeface="+mj-lt"/>
              </a:rPr>
              <a:t> Fabienne </a:t>
            </a:r>
            <a:r>
              <a:rPr lang="en-US" sz="4000" b="1" err="1">
                <a:ea typeface="+mj-lt"/>
                <a:cs typeface="+mj-lt"/>
              </a:rPr>
              <a:t>Laisne</a:t>
            </a:r>
            <a:r>
              <a:rPr lang="en-US" sz="4000" b="1">
                <a:ea typeface="+mj-lt"/>
                <a:cs typeface="+mj-lt"/>
              </a:rPr>
              <a:t>, Dominique Drapeau &amp; Jean Pelletier</a:t>
            </a:r>
          </a:p>
          <a:p>
            <a:pPr marL="3810000" indent="-635000" rtl="0" fontAlgn="base">
              <a:lnSpc>
                <a:spcPct val="100000"/>
              </a:lnSpc>
              <a:buFont typeface="Arial" panose="020B0604020202020204" pitchFamily="34" charset="0"/>
              <a:buChar char="•"/>
            </a:pPr>
            <a:endParaRPr lang="en-US" sz="4000" b="1">
              <a:ea typeface="+mj-lt"/>
              <a:cs typeface="+mj-lt"/>
            </a:endParaRPr>
          </a:p>
          <a:p>
            <a:pPr marL="3810000" indent="-635000" rtl="0" fontAlgn="base">
              <a:lnSpc>
                <a:spcPct val="100000"/>
              </a:lnSpc>
              <a:buFont typeface="Arial" panose="020B0604020202020204" pitchFamily="34" charset="0"/>
              <a:buChar char="•"/>
            </a:pPr>
            <a:r>
              <a:rPr lang="en-US" sz="4000" b="1">
                <a:solidFill>
                  <a:srgbClr val="FF0000"/>
                </a:solidFill>
                <a:ea typeface="+mj-lt"/>
                <a:cs typeface="+mj-lt"/>
              </a:rPr>
              <a:t>SK: </a:t>
            </a:r>
            <a:r>
              <a:rPr lang="en-US" sz="4000" b="1">
                <a:ea typeface="+mj-lt"/>
                <a:cs typeface="+mj-lt"/>
              </a:rPr>
              <a:t>Tammy Doerksen</a:t>
            </a:r>
          </a:p>
          <a:p>
            <a:pPr marL="3810000" indent="-635000" rtl="0" fontAlgn="base">
              <a:lnSpc>
                <a:spcPct val="100000"/>
              </a:lnSpc>
              <a:buFont typeface="Arial" panose="020B0604020202020204" pitchFamily="34" charset="0"/>
              <a:buChar char="•"/>
            </a:pPr>
            <a:endParaRPr lang="en-US">
              <a:ea typeface="+mj-lt"/>
              <a:cs typeface="+mj-lt"/>
            </a:endParaRPr>
          </a:p>
        </p:txBody>
      </p:sp>
      <p:sp>
        <p:nvSpPr>
          <p:cNvPr id="132" name="Line"/>
          <p:cNvSpPr/>
          <p:nvPr/>
        </p:nvSpPr>
        <p:spPr>
          <a:xfrm>
            <a:off x="863600" y="2082800"/>
            <a:ext cx="22656799" cy="0"/>
          </a:xfrm>
          <a:prstGeom prst="line">
            <a:avLst/>
          </a:prstGeom>
          <a:ln w="63500">
            <a:solidFill>
              <a:srgbClr val="EE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Tree>
    <p:extLst>
      <p:ext uri="{BB962C8B-B14F-4D97-AF65-F5344CB8AC3E}">
        <p14:creationId xmlns:p14="http://schemas.microsoft.com/office/powerpoint/2010/main" val="1684443424"/>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Rectangle"/>
          <p:cNvSpPr/>
          <p:nvPr/>
        </p:nvSpPr>
        <p:spPr>
          <a:xfrm>
            <a:off x="0" y="-25400"/>
            <a:ext cx="24384000" cy="13766800"/>
          </a:xfrm>
          <a:prstGeom prst="rect">
            <a:avLst/>
          </a:prstGeom>
          <a:solidFill>
            <a:srgbClr val="EE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42" name="Break / Pause"/>
          <p:cNvSpPr txBox="1">
            <a:spLocks noGrp="1"/>
          </p:cNvSpPr>
          <p:nvPr>
            <p:ph type="subTitle" sz="quarter" idx="1"/>
          </p:nvPr>
        </p:nvSpPr>
        <p:spPr>
          <a:xfrm>
            <a:off x="917678" y="6192896"/>
            <a:ext cx="22548644" cy="1655704"/>
          </a:xfrm>
          <a:prstGeom prst="rect">
            <a:avLst/>
          </a:prstGeom>
        </p:spPr>
        <p:txBody>
          <a:bodyPr/>
          <a:lstStyle>
            <a:lvl1pPr defTabSz="457200">
              <a:lnSpc>
                <a:spcPct val="90000"/>
              </a:lnSpc>
              <a:defRPr sz="10000" b="1">
                <a:solidFill>
                  <a:srgbClr val="FFFFFF"/>
                </a:solidFill>
              </a:defRPr>
            </a:lvl1pPr>
          </a:lstStyle>
          <a:p>
            <a:r>
              <a:rPr lang="en-US">
                <a:latin typeface="Arial"/>
                <a:cs typeface="Arial"/>
              </a:rPr>
              <a:t>QUESTIONS?</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727917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goes here"/>
          <p:cNvSpPr txBox="1">
            <a:spLocks noGrp="1"/>
          </p:cNvSpPr>
          <p:nvPr>
            <p:ph type="ctrTitle"/>
          </p:nvPr>
        </p:nvSpPr>
        <p:spPr>
          <a:xfrm>
            <a:off x="863600" y="800100"/>
            <a:ext cx="20828000" cy="1336179"/>
          </a:xfrm>
          <a:prstGeom prst="rect">
            <a:avLst/>
          </a:prstGeom>
        </p:spPr>
        <p:txBody>
          <a:bodyPr anchor="t"/>
          <a:lstStyle>
            <a:lvl1pPr algn="l" defTabSz="457200">
              <a:lnSpc>
                <a:spcPts val="13100"/>
              </a:lnSpc>
              <a:defRPr sz="7200" b="1">
                <a:solidFill>
                  <a:srgbClr val="EE0000"/>
                </a:solidFill>
              </a:defRPr>
            </a:lvl1pPr>
          </a:lstStyle>
          <a:p>
            <a:pPr>
              <a:lnSpc>
                <a:spcPct val="100000"/>
              </a:lnSpc>
            </a:pPr>
            <a:r>
              <a:rPr lang="en-CA">
                <a:latin typeface="Arial" panose="020B0604020202020204" pitchFamily="34" charset="0"/>
                <a:cs typeface="Arial" panose="020B0604020202020204" pitchFamily="34" charset="0"/>
              </a:rPr>
              <a:t>Campaign Trivia </a:t>
            </a:r>
            <a:endParaRPr>
              <a:latin typeface="Arial" panose="020B0604020202020204" pitchFamily="34" charset="0"/>
              <a:cs typeface="Arial" panose="020B0604020202020204" pitchFamily="34" charset="0"/>
            </a:endParaRPr>
          </a:p>
        </p:txBody>
      </p:sp>
      <p:sp>
        <p:nvSpPr>
          <p:cNvPr id="131" name="Sed ut perspiciatis unde omnis iste natus error sit voluptatem accusantium doloremque laudantium, totam rem aperiam, eaque ipsa quae ab illo inventore veritatis et quasi architecto beatae vitae dicta sunt explicabo. Nemo enim ipsam voluptatem quia volupt"/>
          <p:cNvSpPr txBox="1">
            <a:spLocks noGrp="1"/>
          </p:cNvSpPr>
          <p:nvPr>
            <p:ph type="subTitle" idx="1"/>
          </p:nvPr>
        </p:nvSpPr>
        <p:spPr>
          <a:xfrm>
            <a:off x="863600" y="2448232"/>
            <a:ext cx="22656798" cy="10373758"/>
          </a:xfrm>
          <a:prstGeom prst="rect">
            <a:avLst/>
          </a:prstGeom>
        </p:spPr>
        <p:txBody>
          <a:bodyPr lIns="50800" tIns="50800" rIns="50800" bIns="50800" anchor="t">
            <a:noAutofit/>
          </a:bodyPr>
          <a:lstStyle>
            <a:lvl1pPr algn="l" defTabSz="457200">
              <a:lnSpc>
                <a:spcPct val="110000"/>
              </a:lnSpc>
              <a:defRPr sz="3600"/>
            </a:lvl1pPr>
          </a:lstStyle>
          <a:p>
            <a:r>
              <a:rPr lang="en-CA" sz="6000">
                <a:ea typeface="Calibri" panose="020F0502020204030204" pitchFamily="34" charset="0"/>
              </a:rPr>
              <a:t>In the last 19 years, how much has the Walmart Campaign raised nationally in support of the Canadian Red Cross? </a:t>
            </a:r>
          </a:p>
          <a:p>
            <a:endParaRPr lang="en-CA" sz="6000">
              <a:ea typeface="Calibri" panose="020F0502020204030204" pitchFamily="34" charset="0"/>
            </a:endParaRPr>
          </a:p>
          <a:p>
            <a:pPr marL="1143000" lvl="3" indent="-1143000" algn="l">
              <a:buFont typeface="+mj-lt"/>
              <a:buAutoNum type="alphaUcPeriod"/>
            </a:pPr>
            <a:r>
              <a:rPr lang="en-CA" sz="6000">
                <a:ea typeface="Calibri" panose="020F0502020204030204" pitchFamily="34" charset="0"/>
              </a:rPr>
              <a:t>$19M</a:t>
            </a:r>
          </a:p>
          <a:p>
            <a:pPr marL="1143000" lvl="3" indent="-1143000" algn="l">
              <a:buFont typeface="+mj-lt"/>
              <a:buAutoNum type="alphaUcPeriod"/>
            </a:pPr>
            <a:r>
              <a:rPr lang="en-CA" sz="6000">
                <a:ea typeface="Calibri" panose="020F0502020204030204" pitchFamily="34" charset="0"/>
              </a:rPr>
              <a:t>$37M</a:t>
            </a:r>
          </a:p>
          <a:p>
            <a:pPr marL="1143000" lvl="3" indent="-1143000" algn="l">
              <a:buFont typeface="+mj-lt"/>
              <a:buAutoNum type="alphaUcPeriod"/>
            </a:pPr>
            <a:r>
              <a:rPr lang="en-CA" sz="6000">
                <a:ea typeface="Calibri" panose="020F0502020204030204" pitchFamily="34" charset="0"/>
              </a:rPr>
              <a:t>$54M</a:t>
            </a:r>
          </a:p>
          <a:p>
            <a:pPr marL="1143000" lvl="3" indent="-1143000" algn="l">
              <a:buFont typeface="+mj-lt"/>
              <a:buAutoNum type="alphaUcPeriod"/>
            </a:pPr>
            <a:r>
              <a:rPr lang="en-CA" sz="6000">
                <a:ea typeface="Calibri" panose="020F0502020204030204" pitchFamily="34" charset="0"/>
              </a:rPr>
              <a:t>$64M</a:t>
            </a:r>
          </a:p>
          <a:p>
            <a:pPr>
              <a:lnSpc>
                <a:spcPct val="200000"/>
              </a:lnSpc>
            </a:pPr>
            <a:endParaRPr lang="en-US" sz="4400"/>
          </a:p>
        </p:txBody>
      </p:sp>
      <p:sp>
        <p:nvSpPr>
          <p:cNvPr id="132" name="Line"/>
          <p:cNvSpPr/>
          <p:nvPr/>
        </p:nvSpPr>
        <p:spPr>
          <a:xfrm>
            <a:off x="863600" y="2082800"/>
            <a:ext cx="22656799" cy="0"/>
          </a:xfrm>
          <a:prstGeom prst="line">
            <a:avLst/>
          </a:prstGeom>
          <a:ln w="63500">
            <a:solidFill>
              <a:srgbClr val="EE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Tree>
    <p:extLst>
      <p:ext uri="{BB962C8B-B14F-4D97-AF65-F5344CB8AC3E}">
        <p14:creationId xmlns:p14="http://schemas.microsoft.com/office/powerpoint/2010/main" val="1193938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walmartlockup-FA_WM CRC BI.png" descr="walmartlockup-FA_WM CRC BI.png"/>
          <p:cNvPicPr>
            <a:picLocks noChangeAspect="1"/>
          </p:cNvPicPr>
          <p:nvPr/>
        </p:nvPicPr>
        <p:blipFill>
          <a:blip r:embed="rId3"/>
          <a:stretch>
            <a:fillRect/>
          </a:stretch>
        </p:blipFill>
        <p:spPr>
          <a:xfrm>
            <a:off x="2676400" y="11219113"/>
            <a:ext cx="8390701" cy="1788249"/>
          </a:xfrm>
          <a:prstGeom prst="rect">
            <a:avLst/>
          </a:prstGeom>
          <a:ln w="12700">
            <a:miter lim="400000"/>
          </a:ln>
        </p:spPr>
      </p:pic>
      <p:sp>
        <p:nvSpPr>
          <p:cNvPr id="147" name="Thank you / Merci"/>
          <p:cNvSpPr txBox="1">
            <a:spLocks noGrp="1"/>
          </p:cNvSpPr>
          <p:nvPr>
            <p:ph type="body" sz="quarter" idx="1"/>
          </p:nvPr>
        </p:nvSpPr>
        <p:spPr>
          <a:xfrm>
            <a:off x="667369" y="8232535"/>
            <a:ext cx="22548643" cy="1655705"/>
          </a:xfrm>
          <a:prstGeom prst="rect">
            <a:avLst/>
          </a:prstGeom>
        </p:spPr>
        <p:txBody>
          <a:bodyPr anchor="t"/>
          <a:lstStyle>
            <a:lvl1pPr marL="0" indent="0" defTabSz="457200">
              <a:lnSpc>
                <a:spcPct val="110000"/>
              </a:lnSpc>
              <a:spcBef>
                <a:spcPts val="0"/>
              </a:spcBef>
              <a:buSzTx/>
              <a:buNone/>
              <a:defRPr sz="11000" b="1">
                <a:solidFill>
                  <a:srgbClr val="FFFFFF"/>
                </a:solidFill>
              </a:defRPr>
            </a:lvl1pPr>
          </a:lstStyle>
          <a:p>
            <a:r>
              <a:rPr>
                <a:latin typeface="Arial" panose="020B0604020202020204" pitchFamily="34" charset="0"/>
                <a:cs typeface="Arial" panose="020B0604020202020204" pitchFamily="34" charset="0"/>
              </a:rPr>
              <a:t>Thank you / Merci</a:t>
            </a:r>
          </a:p>
        </p:txBody>
      </p:sp>
      <p:sp>
        <p:nvSpPr>
          <p:cNvPr id="4" name="TextBox 3">
            <a:extLst>
              <a:ext uri="{FF2B5EF4-FFF2-40B4-BE49-F238E27FC236}">
                <a16:creationId xmlns:a16="http://schemas.microsoft.com/office/drawing/2014/main" id="{1402CC5E-A20C-4BD8-B401-22ABAAFB2269}"/>
              </a:ext>
            </a:extLst>
          </p:cNvPr>
          <p:cNvSpPr txBox="1"/>
          <p:nvPr/>
        </p:nvSpPr>
        <p:spPr>
          <a:xfrm>
            <a:off x="1687833" y="2479795"/>
            <a:ext cx="10819781" cy="43499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3800" b="1" i="0" u="none" strike="noStrike" cap="none" spc="0" normalizeH="0" baseline="0">
                <a:ln>
                  <a:noFill/>
                </a:ln>
                <a:solidFill>
                  <a:srgbClr val="000000"/>
                </a:solidFill>
                <a:effectLst/>
                <a:uFillTx/>
                <a:latin typeface="Helvetica Neue"/>
                <a:ea typeface="Helvetica Neue"/>
                <a:cs typeface="Helvetica Neue"/>
                <a:sym typeface="Helvetica Neue"/>
              </a:rPr>
              <a:t>Thank You! </a:t>
            </a:r>
          </a:p>
          <a:p>
            <a:pPr marL="0" marR="0" indent="0" algn="ctr" defTabSz="825500" rtl="0" fontAlgn="auto" latinLnBrk="0" hangingPunct="0">
              <a:lnSpc>
                <a:spcPct val="100000"/>
              </a:lnSpc>
              <a:spcBef>
                <a:spcPts val="0"/>
              </a:spcBef>
              <a:spcAft>
                <a:spcPts val="0"/>
              </a:spcAft>
              <a:buClrTx/>
              <a:buSzTx/>
              <a:buFontTx/>
              <a:buNone/>
              <a:tabLst/>
            </a:pPr>
            <a:r>
              <a:rPr lang="en-US" sz="13800"/>
              <a:t>Merci !</a:t>
            </a:r>
            <a:endParaRPr kumimoji="0" lang="en-CA" sz="13800" b="1" i="0" u="none" strike="noStrike" cap="none" spc="0" normalizeH="0" baseline="0">
              <a:ln>
                <a:noFill/>
              </a:ln>
              <a:solidFill>
                <a:srgbClr val="000000"/>
              </a:solidFill>
              <a:effectLst/>
              <a:uFillTx/>
              <a:latin typeface="Helvetica Neue"/>
              <a:ea typeface="Helvetica Neue"/>
              <a:cs typeface="Helvetica Neue"/>
              <a:sym typeface="Helvetica Neue"/>
            </a:endParaRPr>
          </a:p>
        </p:txBody>
      </p:sp>
      <p:pic>
        <p:nvPicPr>
          <p:cNvPr id="8" name="Picture 7">
            <a:extLst>
              <a:ext uri="{FF2B5EF4-FFF2-40B4-BE49-F238E27FC236}">
                <a16:creationId xmlns:a16="http://schemas.microsoft.com/office/drawing/2014/main" id="{63475A30-5D58-4793-AC9F-F0063B73DCAB}"/>
              </a:ext>
            </a:extLst>
          </p:cNvPr>
          <p:cNvPicPr>
            <a:picLocks noChangeAspect="1"/>
          </p:cNvPicPr>
          <p:nvPr/>
        </p:nvPicPr>
        <p:blipFill>
          <a:blip r:embed="rId4"/>
          <a:stretch>
            <a:fillRect/>
          </a:stretch>
        </p:blipFill>
        <p:spPr>
          <a:xfrm>
            <a:off x="14087857" y="0"/>
            <a:ext cx="10296143" cy="13716000"/>
          </a:xfrm>
          <a:prstGeom prst="rect">
            <a:avLst/>
          </a:prstGeom>
        </p:spPr>
      </p:pic>
    </p:spTree>
    <p:extLst>
      <p:ext uri="{BB962C8B-B14F-4D97-AF65-F5344CB8AC3E}">
        <p14:creationId xmlns:p14="http://schemas.microsoft.com/office/powerpoint/2010/main" val="146936487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goes here"/>
          <p:cNvSpPr txBox="1">
            <a:spLocks noGrp="1"/>
          </p:cNvSpPr>
          <p:nvPr>
            <p:ph type="ctrTitle"/>
          </p:nvPr>
        </p:nvSpPr>
        <p:spPr>
          <a:xfrm>
            <a:off x="863600" y="800100"/>
            <a:ext cx="20828000" cy="1336179"/>
          </a:xfrm>
          <a:prstGeom prst="rect">
            <a:avLst/>
          </a:prstGeom>
        </p:spPr>
        <p:txBody>
          <a:bodyPr anchor="t"/>
          <a:lstStyle>
            <a:lvl1pPr algn="l" defTabSz="457200">
              <a:lnSpc>
                <a:spcPts val="13100"/>
              </a:lnSpc>
              <a:defRPr sz="7200" b="1">
                <a:solidFill>
                  <a:srgbClr val="EE0000"/>
                </a:solidFill>
              </a:defRPr>
            </a:lvl1pPr>
          </a:lstStyle>
          <a:p>
            <a:pPr>
              <a:lnSpc>
                <a:spcPct val="100000"/>
              </a:lnSpc>
            </a:pPr>
            <a:r>
              <a:rPr lang="en-CA">
                <a:latin typeface="Arial" panose="020B0604020202020204" pitchFamily="34" charset="0"/>
                <a:cs typeface="Arial" panose="020B0604020202020204" pitchFamily="34" charset="0"/>
              </a:rPr>
              <a:t>Campaign Trivia </a:t>
            </a:r>
            <a:endParaRPr>
              <a:latin typeface="Arial" panose="020B0604020202020204" pitchFamily="34" charset="0"/>
              <a:cs typeface="Arial" panose="020B0604020202020204" pitchFamily="34" charset="0"/>
            </a:endParaRPr>
          </a:p>
        </p:txBody>
      </p:sp>
      <p:sp>
        <p:nvSpPr>
          <p:cNvPr id="131" name="Sed ut perspiciatis unde omnis iste natus error sit voluptatem accusantium doloremque laudantium, totam rem aperiam, eaque ipsa quae ab illo inventore veritatis et quasi architecto beatae vitae dicta sunt explicabo. Nemo enim ipsam voluptatem quia volupt"/>
          <p:cNvSpPr txBox="1">
            <a:spLocks noGrp="1"/>
          </p:cNvSpPr>
          <p:nvPr>
            <p:ph type="subTitle" idx="1"/>
          </p:nvPr>
        </p:nvSpPr>
        <p:spPr>
          <a:xfrm>
            <a:off x="863600" y="2448232"/>
            <a:ext cx="22656798" cy="10373758"/>
          </a:xfrm>
          <a:prstGeom prst="rect">
            <a:avLst/>
          </a:prstGeom>
        </p:spPr>
        <p:txBody>
          <a:bodyPr lIns="50800" tIns="50800" rIns="50800" bIns="50800" anchor="t">
            <a:noAutofit/>
          </a:bodyPr>
          <a:lstStyle>
            <a:lvl1pPr algn="l" defTabSz="457200">
              <a:lnSpc>
                <a:spcPct val="110000"/>
              </a:lnSpc>
              <a:defRPr sz="3600"/>
            </a:lvl1pPr>
          </a:lstStyle>
          <a:p>
            <a:r>
              <a:rPr lang="en-CA" sz="6000">
                <a:effectLst/>
              </a:rPr>
              <a:t>Funds raised through the Walmart Campaign support which Red Cross activities?</a:t>
            </a:r>
          </a:p>
          <a:p>
            <a:endParaRPr lang="en-CA" sz="6000">
              <a:ea typeface="Calibri" panose="020F0502020204030204" pitchFamily="34" charset="0"/>
              <a:cs typeface="Arial"/>
            </a:endParaRPr>
          </a:p>
          <a:p>
            <a:pPr marL="1143000" indent="-1143000">
              <a:buFont typeface="+mj-lt"/>
              <a:buAutoNum type="alphaUcPeriod"/>
            </a:pPr>
            <a:r>
              <a:rPr lang="en-CA" sz="6000">
                <a:effectLst/>
                <a:ea typeface="Calibri" panose="020F0502020204030204" pitchFamily="34" charset="0"/>
                <a:cs typeface="Calibri"/>
              </a:rPr>
              <a:t>Preparing for emergencies by having both supplies and trained volunteers ready to respond</a:t>
            </a:r>
            <a:r>
              <a:rPr lang="en-CA" sz="6000">
                <a:ea typeface="Calibri" panose="020F0502020204030204" pitchFamily="34" charset="0"/>
                <a:cs typeface="Calibri"/>
              </a:rPr>
              <a:t> like most of you!</a:t>
            </a:r>
            <a:endParaRPr lang="en-CA" sz="6000">
              <a:effectLst/>
              <a:ea typeface="Calibri" panose="020F0502020204030204" pitchFamily="34" charset="0"/>
              <a:cs typeface="Calibri"/>
            </a:endParaRPr>
          </a:p>
          <a:p>
            <a:pPr marL="1143000" indent="-1143000">
              <a:buFont typeface="+mj-lt"/>
              <a:buAutoNum type="alphaUcPeriod"/>
            </a:pPr>
            <a:r>
              <a:rPr lang="en-CA" sz="6000">
                <a:effectLst/>
                <a:ea typeface="Calibri" panose="020F0502020204030204" pitchFamily="34" charset="0"/>
                <a:cs typeface="Arial"/>
              </a:rPr>
              <a:t>Supporting communities affected by large scale forest fires, significant floods and ice storms</a:t>
            </a:r>
          </a:p>
          <a:p>
            <a:pPr marL="1143000" indent="-1143000">
              <a:buFont typeface="+mj-lt"/>
              <a:buAutoNum type="alphaUcPeriod"/>
            </a:pPr>
            <a:r>
              <a:rPr lang="en-CA" sz="6000">
                <a:effectLst/>
                <a:ea typeface="Calibri" panose="020F0502020204030204" pitchFamily="34" charset="0"/>
                <a:cs typeface="Arial"/>
              </a:rPr>
              <a:t>Responding to disasters like house fires and flooding that affect an individual or family</a:t>
            </a:r>
          </a:p>
          <a:p>
            <a:pPr marL="1143000" indent="-1143000">
              <a:buFont typeface="+mj-lt"/>
              <a:buAutoNum type="alphaUcPeriod"/>
            </a:pPr>
            <a:r>
              <a:rPr lang="en-CA" sz="6000">
                <a:ea typeface="Calibri" panose="020F0502020204030204" pitchFamily="34" charset="0"/>
                <a:cs typeface="Arial"/>
              </a:rPr>
              <a:t>All of the above</a:t>
            </a:r>
            <a:endParaRPr lang="en-CA" sz="6000">
              <a:effectLst/>
              <a:ea typeface="Calibri" panose="020F0502020204030204" pitchFamily="34" charset="0"/>
              <a:cs typeface="Arial"/>
            </a:endParaRPr>
          </a:p>
          <a:p>
            <a:pPr>
              <a:lnSpc>
                <a:spcPct val="200000"/>
              </a:lnSpc>
            </a:pPr>
            <a:endParaRPr lang="en-US" sz="4400"/>
          </a:p>
        </p:txBody>
      </p:sp>
      <p:sp>
        <p:nvSpPr>
          <p:cNvPr id="132" name="Line"/>
          <p:cNvSpPr/>
          <p:nvPr/>
        </p:nvSpPr>
        <p:spPr>
          <a:xfrm>
            <a:off x="863600" y="2082800"/>
            <a:ext cx="22656799" cy="0"/>
          </a:xfrm>
          <a:prstGeom prst="line">
            <a:avLst/>
          </a:prstGeom>
          <a:ln w="63500">
            <a:solidFill>
              <a:srgbClr val="EE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Tree>
    <p:extLst>
      <p:ext uri="{BB962C8B-B14F-4D97-AF65-F5344CB8AC3E}">
        <p14:creationId xmlns:p14="http://schemas.microsoft.com/office/powerpoint/2010/main" val="390316910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goes here"/>
          <p:cNvSpPr txBox="1">
            <a:spLocks noGrp="1"/>
          </p:cNvSpPr>
          <p:nvPr>
            <p:ph type="ctrTitle"/>
          </p:nvPr>
        </p:nvSpPr>
        <p:spPr>
          <a:xfrm>
            <a:off x="863600" y="800100"/>
            <a:ext cx="20828000" cy="1336179"/>
          </a:xfrm>
          <a:prstGeom prst="rect">
            <a:avLst/>
          </a:prstGeom>
        </p:spPr>
        <p:txBody>
          <a:bodyPr anchor="t"/>
          <a:lstStyle>
            <a:lvl1pPr algn="l" defTabSz="457200">
              <a:lnSpc>
                <a:spcPts val="13100"/>
              </a:lnSpc>
              <a:defRPr sz="7200" b="1">
                <a:solidFill>
                  <a:srgbClr val="EE0000"/>
                </a:solidFill>
              </a:defRPr>
            </a:lvl1pPr>
          </a:lstStyle>
          <a:p>
            <a:pPr>
              <a:lnSpc>
                <a:spcPct val="100000"/>
              </a:lnSpc>
            </a:pPr>
            <a:r>
              <a:rPr lang="en-CA">
                <a:latin typeface="Arial" panose="020B0604020202020204" pitchFamily="34" charset="0"/>
                <a:cs typeface="Arial" panose="020B0604020202020204" pitchFamily="34" charset="0"/>
              </a:rPr>
              <a:t>Campaign Trivia </a:t>
            </a:r>
            <a:endParaRPr>
              <a:latin typeface="Arial" panose="020B0604020202020204" pitchFamily="34" charset="0"/>
              <a:cs typeface="Arial" panose="020B0604020202020204" pitchFamily="34" charset="0"/>
            </a:endParaRPr>
          </a:p>
        </p:txBody>
      </p:sp>
      <p:sp>
        <p:nvSpPr>
          <p:cNvPr id="131" name="Sed ut perspiciatis unde omnis iste natus error sit voluptatem accusantium doloremque laudantium, totam rem aperiam, eaque ipsa quae ab illo inventore veritatis et quasi architecto beatae vitae dicta sunt explicabo. Nemo enim ipsam voluptatem quia volupt"/>
          <p:cNvSpPr txBox="1">
            <a:spLocks noGrp="1"/>
          </p:cNvSpPr>
          <p:nvPr>
            <p:ph type="subTitle" idx="1"/>
          </p:nvPr>
        </p:nvSpPr>
        <p:spPr>
          <a:xfrm>
            <a:off x="863600" y="2448232"/>
            <a:ext cx="22656798" cy="10373758"/>
          </a:xfrm>
          <a:prstGeom prst="rect">
            <a:avLst/>
          </a:prstGeom>
        </p:spPr>
        <p:txBody>
          <a:bodyPr lIns="50800" tIns="50800" rIns="50800" bIns="50800" anchor="t">
            <a:noAutofit/>
          </a:bodyPr>
          <a:lstStyle>
            <a:lvl1pPr algn="l" defTabSz="457200">
              <a:lnSpc>
                <a:spcPct val="110000"/>
              </a:lnSpc>
              <a:defRPr sz="3600"/>
            </a:lvl1pPr>
          </a:lstStyle>
          <a:p>
            <a:pPr algn="l"/>
            <a:r>
              <a:rPr lang="en-CA" sz="6000"/>
              <a:t>Approximately how often does the Red Cross responds to a disaster?</a:t>
            </a:r>
          </a:p>
          <a:p>
            <a:pPr algn="l"/>
            <a:endParaRPr lang="en-CA" sz="6000"/>
          </a:p>
          <a:p>
            <a:pPr marL="1143000" indent="-1143000" algn="l">
              <a:buFont typeface="+mj-lt"/>
              <a:buAutoNum type="alphaUcPeriod"/>
            </a:pPr>
            <a:r>
              <a:rPr lang="en-CA" sz="6000"/>
              <a:t>Every 3 hours</a:t>
            </a:r>
          </a:p>
          <a:p>
            <a:pPr marL="1143000" indent="-1143000" algn="l">
              <a:buFont typeface="+mj-lt"/>
              <a:buAutoNum type="alphaUcPeriod"/>
            </a:pPr>
            <a:r>
              <a:rPr lang="en-CA" sz="6000"/>
              <a:t>Every 12 hours</a:t>
            </a:r>
          </a:p>
          <a:p>
            <a:pPr marL="1143000" indent="-1143000" algn="l">
              <a:buFont typeface="+mj-lt"/>
              <a:buAutoNum type="alphaUcPeriod"/>
            </a:pPr>
            <a:r>
              <a:rPr lang="en-CA" sz="6000"/>
              <a:t>Once a day</a:t>
            </a:r>
          </a:p>
          <a:p>
            <a:pPr marL="1143000" indent="-1143000" algn="l">
              <a:buFont typeface="+mj-lt"/>
              <a:buAutoNum type="alphaUcPeriod"/>
            </a:pPr>
            <a:r>
              <a:rPr lang="en-CA" sz="6000"/>
              <a:t>Once a week</a:t>
            </a:r>
          </a:p>
          <a:p>
            <a:pPr>
              <a:lnSpc>
                <a:spcPct val="200000"/>
              </a:lnSpc>
            </a:pPr>
            <a:endParaRPr lang="en-US" sz="4400"/>
          </a:p>
        </p:txBody>
      </p:sp>
      <p:sp>
        <p:nvSpPr>
          <p:cNvPr id="132" name="Line"/>
          <p:cNvSpPr/>
          <p:nvPr/>
        </p:nvSpPr>
        <p:spPr>
          <a:xfrm>
            <a:off x="863600" y="2082800"/>
            <a:ext cx="22656799" cy="0"/>
          </a:xfrm>
          <a:prstGeom prst="line">
            <a:avLst/>
          </a:prstGeom>
          <a:ln w="63500">
            <a:solidFill>
              <a:srgbClr val="EE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Tree>
    <p:extLst>
      <p:ext uri="{BB962C8B-B14F-4D97-AF65-F5344CB8AC3E}">
        <p14:creationId xmlns:p14="http://schemas.microsoft.com/office/powerpoint/2010/main" val="86180224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goes here"/>
          <p:cNvSpPr txBox="1">
            <a:spLocks noGrp="1"/>
          </p:cNvSpPr>
          <p:nvPr>
            <p:ph type="ctrTitle"/>
          </p:nvPr>
        </p:nvSpPr>
        <p:spPr>
          <a:xfrm>
            <a:off x="863600" y="800100"/>
            <a:ext cx="20828000" cy="1336179"/>
          </a:xfrm>
          <a:prstGeom prst="rect">
            <a:avLst/>
          </a:prstGeom>
        </p:spPr>
        <p:txBody>
          <a:bodyPr anchor="t"/>
          <a:lstStyle>
            <a:lvl1pPr algn="l" defTabSz="457200">
              <a:lnSpc>
                <a:spcPts val="13100"/>
              </a:lnSpc>
              <a:defRPr sz="7200" b="1">
                <a:solidFill>
                  <a:srgbClr val="EE0000"/>
                </a:solidFill>
              </a:defRPr>
            </a:lvl1pPr>
          </a:lstStyle>
          <a:p>
            <a:pPr>
              <a:lnSpc>
                <a:spcPct val="100000"/>
              </a:lnSpc>
            </a:pPr>
            <a:r>
              <a:rPr lang="en-CA">
                <a:latin typeface="Arial" panose="020B0604020202020204" pitchFamily="34" charset="0"/>
                <a:cs typeface="Arial" panose="020B0604020202020204" pitchFamily="34" charset="0"/>
              </a:rPr>
              <a:t>Campaign Trivia </a:t>
            </a:r>
            <a:endParaRPr>
              <a:latin typeface="Arial" panose="020B0604020202020204" pitchFamily="34" charset="0"/>
              <a:cs typeface="Arial" panose="020B0604020202020204" pitchFamily="34" charset="0"/>
            </a:endParaRPr>
          </a:p>
        </p:txBody>
      </p:sp>
      <p:sp>
        <p:nvSpPr>
          <p:cNvPr id="131" name="Sed ut perspiciatis unde omnis iste natus error sit voluptatem accusantium doloremque laudantium, totam rem aperiam, eaque ipsa quae ab illo inventore veritatis et quasi architecto beatae vitae dicta sunt explicabo. Nemo enim ipsam voluptatem quia volupt"/>
          <p:cNvSpPr txBox="1">
            <a:spLocks noGrp="1"/>
          </p:cNvSpPr>
          <p:nvPr>
            <p:ph type="subTitle" idx="1"/>
          </p:nvPr>
        </p:nvSpPr>
        <p:spPr>
          <a:xfrm>
            <a:off x="863600" y="2448232"/>
            <a:ext cx="22656798" cy="10373758"/>
          </a:xfrm>
          <a:prstGeom prst="rect">
            <a:avLst/>
          </a:prstGeom>
        </p:spPr>
        <p:txBody>
          <a:bodyPr lIns="50800" tIns="50800" rIns="50800" bIns="50800" anchor="t">
            <a:noAutofit/>
          </a:bodyPr>
          <a:lstStyle>
            <a:lvl1pPr algn="l" defTabSz="457200">
              <a:lnSpc>
                <a:spcPct val="110000"/>
              </a:lnSpc>
              <a:defRPr sz="3600"/>
            </a:lvl1pPr>
          </a:lstStyle>
          <a:p>
            <a:pPr algn="l"/>
            <a:r>
              <a:rPr lang="en-CA" sz="6000" dirty="0"/>
              <a:t>In 2022, how many Canadians did the Canadian Red Cross support after they experienced a personal disaster like a house fire or flood?</a:t>
            </a:r>
          </a:p>
          <a:p>
            <a:pPr algn="l"/>
            <a:endParaRPr lang="en-CA" sz="6000"/>
          </a:p>
          <a:p>
            <a:pPr marL="1143000" indent="-1143000" algn="l">
              <a:buAutoNum type="alphaUcPeriod"/>
            </a:pPr>
            <a:r>
              <a:rPr lang="en-CA" sz="6000"/>
              <a:t>45,990</a:t>
            </a:r>
          </a:p>
          <a:p>
            <a:pPr marL="1143000" indent="-1143000" algn="l">
              <a:buAutoNum type="alphaUcPeriod"/>
            </a:pPr>
            <a:r>
              <a:rPr lang="en-CA" sz="6000"/>
              <a:t>32,743</a:t>
            </a:r>
          </a:p>
          <a:p>
            <a:pPr marL="1143000" indent="-1143000" algn="l">
              <a:buAutoNum type="alphaUcPeriod"/>
            </a:pPr>
            <a:r>
              <a:rPr lang="en-CA" sz="6000"/>
              <a:t>24,156</a:t>
            </a:r>
          </a:p>
          <a:p>
            <a:pPr marL="1143000" indent="-1143000" algn="l">
              <a:buAutoNum type="alphaUcPeriod"/>
            </a:pPr>
            <a:r>
              <a:rPr lang="en-CA" sz="6000"/>
              <a:t>16,888</a:t>
            </a:r>
          </a:p>
          <a:p>
            <a:pPr>
              <a:lnSpc>
                <a:spcPct val="200000"/>
              </a:lnSpc>
            </a:pPr>
            <a:endParaRPr lang="en-US" sz="4400"/>
          </a:p>
        </p:txBody>
      </p:sp>
      <p:sp>
        <p:nvSpPr>
          <p:cNvPr id="132" name="Line"/>
          <p:cNvSpPr/>
          <p:nvPr/>
        </p:nvSpPr>
        <p:spPr>
          <a:xfrm>
            <a:off x="863600" y="2082800"/>
            <a:ext cx="22656799" cy="0"/>
          </a:xfrm>
          <a:prstGeom prst="line">
            <a:avLst/>
          </a:prstGeom>
          <a:ln w="63500">
            <a:solidFill>
              <a:srgbClr val="EE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Tree>
    <p:extLst>
      <p:ext uri="{BB962C8B-B14F-4D97-AF65-F5344CB8AC3E}">
        <p14:creationId xmlns:p14="http://schemas.microsoft.com/office/powerpoint/2010/main" val="255997735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goes here"/>
          <p:cNvSpPr txBox="1">
            <a:spLocks noGrp="1"/>
          </p:cNvSpPr>
          <p:nvPr>
            <p:ph type="ctrTitle"/>
          </p:nvPr>
        </p:nvSpPr>
        <p:spPr>
          <a:xfrm>
            <a:off x="863600" y="800100"/>
            <a:ext cx="20828000" cy="1336179"/>
          </a:xfrm>
          <a:prstGeom prst="rect">
            <a:avLst/>
          </a:prstGeom>
        </p:spPr>
        <p:txBody>
          <a:bodyPr anchor="t"/>
          <a:lstStyle>
            <a:lvl1pPr algn="l" defTabSz="457200">
              <a:lnSpc>
                <a:spcPts val="13100"/>
              </a:lnSpc>
              <a:defRPr sz="7200" b="1">
                <a:solidFill>
                  <a:srgbClr val="EE0000"/>
                </a:solidFill>
              </a:defRPr>
            </a:lvl1pPr>
          </a:lstStyle>
          <a:p>
            <a:pPr>
              <a:lnSpc>
                <a:spcPct val="100000"/>
              </a:lnSpc>
            </a:pPr>
            <a:r>
              <a:rPr lang="en-CA">
                <a:latin typeface="Arial"/>
                <a:cs typeface="Arial"/>
              </a:rPr>
              <a:t>Campaign Goal 2023</a:t>
            </a:r>
            <a:endParaRPr>
              <a:latin typeface="Arial" panose="020B0604020202020204" pitchFamily="34" charset="0"/>
              <a:cs typeface="Arial" panose="020B0604020202020204" pitchFamily="34" charset="0"/>
            </a:endParaRPr>
          </a:p>
        </p:txBody>
      </p:sp>
      <p:sp>
        <p:nvSpPr>
          <p:cNvPr id="132" name="Line"/>
          <p:cNvSpPr/>
          <p:nvPr/>
        </p:nvSpPr>
        <p:spPr>
          <a:xfrm>
            <a:off x="863600" y="2082800"/>
            <a:ext cx="22656799" cy="0"/>
          </a:xfrm>
          <a:prstGeom prst="line">
            <a:avLst/>
          </a:prstGeom>
          <a:ln w="63500">
            <a:solidFill>
              <a:srgbClr val="EE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 name="TextBox 1">
            <a:extLst>
              <a:ext uri="{FF2B5EF4-FFF2-40B4-BE49-F238E27FC236}">
                <a16:creationId xmlns:a16="http://schemas.microsoft.com/office/drawing/2014/main" id="{FFF2D828-62C2-B6BF-1441-51F8AB3FAF23}"/>
              </a:ext>
            </a:extLst>
          </p:cNvPr>
          <p:cNvSpPr txBox="1"/>
          <p:nvPr/>
        </p:nvSpPr>
        <p:spPr>
          <a:xfrm>
            <a:off x="1720872" y="3811960"/>
            <a:ext cx="19897024" cy="41805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fontAlgn="base">
              <a:lnSpc>
                <a:spcPct val="200000"/>
              </a:lnSpc>
            </a:pPr>
            <a:r>
              <a:rPr lang="en-US" sz="7200">
                <a:latin typeface="Arial"/>
                <a:cs typeface="Arial"/>
              </a:rPr>
              <a:t>National fundraising goal for 2023 </a:t>
            </a:r>
            <a:endParaRPr lang="en-US">
              <a:cs typeface="Arial"/>
            </a:endParaRPr>
          </a:p>
          <a:p>
            <a:pPr>
              <a:lnSpc>
                <a:spcPct val="200000"/>
              </a:lnSpc>
            </a:pPr>
            <a:r>
              <a:rPr lang="en-US" sz="7200">
                <a:latin typeface="Arial"/>
                <a:cs typeface="Arial"/>
              </a:rPr>
              <a:t>is $3.5 million!  </a:t>
            </a:r>
            <a:endParaRPr lang="en-US"/>
          </a:p>
        </p:txBody>
      </p:sp>
      <p:sp>
        <p:nvSpPr>
          <p:cNvPr id="8" name="TextBox 1">
            <a:extLst>
              <a:ext uri="{FF2B5EF4-FFF2-40B4-BE49-F238E27FC236}">
                <a16:creationId xmlns:a16="http://schemas.microsoft.com/office/drawing/2014/main" id="{E617C629-C029-E8A4-AA73-4612E0B99406}"/>
              </a:ext>
            </a:extLst>
          </p:cNvPr>
          <p:cNvSpPr txBox="1"/>
          <p:nvPr/>
        </p:nvSpPr>
        <p:spPr>
          <a:xfrm>
            <a:off x="5411724" y="9970996"/>
            <a:ext cx="12198926" cy="1998176"/>
          </a:xfrm>
          <a:prstGeom prst="rect">
            <a:avLst/>
          </a:prstGeom>
          <a:noFill/>
          <a:ln w="12700" cap="flat">
            <a:solidFill>
              <a:srgbClr val="FF0000"/>
            </a:solidFill>
            <a:miter lim="400000"/>
          </a:ln>
          <a:effectLst/>
          <a:sp3d/>
        </p:spPr>
        <p:style>
          <a:lnRef idx="0">
            <a:scrgbClr r="0" g="0" b="0"/>
          </a:lnRef>
          <a:fillRef idx="0">
            <a:scrgbClr r="0" g="0" b="0"/>
          </a:fillRef>
          <a:effectRef idx="0">
            <a:scrgbClr r="0" g="0" b="0"/>
          </a:effectRef>
          <a:fontRef idx="none"/>
        </p:style>
        <p:txBody>
          <a:bodyPr wrap="square"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rtl="0" fontAlgn="base">
              <a:lnSpc>
                <a:spcPct val="150000"/>
              </a:lnSpc>
            </a:pPr>
            <a:r>
              <a:rPr lang="en-US" sz="4400"/>
              <a:t>Walmart Canada will ‘kick-start’ the Campaign this year with a $1M donation!</a:t>
            </a:r>
            <a:endParaRPr lang="en-US" sz="4400">
              <a:highlight>
                <a:srgbClr val="FFFF00"/>
              </a:highlight>
            </a:endParaRPr>
          </a:p>
        </p:txBody>
      </p:sp>
    </p:spTree>
    <p:extLst>
      <p:ext uri="{BB962C8B-B14F-4D97-AF65-F5344CB8AC3E}">
        <p14:creationId xmlns:p14="http://schemas.microsoft.com/office/powerpoint/2010/main" val="400224079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itle Goes Here"/>
          <p:cNvSpPr txBox="1">
            <a:spLocks noGrp="1"/>
          </p:cNvSpPr>
          <p:nvPr>
            <p:ph type="title"/>
          </p:nvPr>
        </p:nvSpPr>
        <p:spPr>
          <a:xfrm>
            <a:off x="863600" y="800100"/>
            <a:ext cx="20828000" cy="1397000"/>
          </a:xfrm>
          <a:prstGeom prst="rect">
            <a:avLst/>
          </a:prstGeom>
        </p:spPr>
        <p:txBody>
          <a:bodyPr anchor="t">
            <a:noAutofit/>
          </a:bodyPr>
          <a:lstStyle>
            <a:lvl1pPr algn="l" defTabSz="457200">
              <a:lnSpc>
                <a:spcPts val="13100"/>
              </a:lnSpc>
              <a:defRPr sz="7200" b="1">
                <a:solidFill>
                  <a:srgbClr val="EE0000"/>
                </a:solidFill>
              </a:defRPr>
            </a:lvl1pPr>
          </a:lstStyle>
          <a:p>
            <a:pPr>
              <a:lnSpc>
                <a:spcPct val="100000"/>
              </a:lnSpc>
            </a:pPr>
            <a:r>
              <a:rPr lang="en-CA">
                <a:latin typeface="Arial"/>
                <a:cs typeface="Arial"/>
              </a:rPr>
              <a:t>How the Campaign Works</a:t>
            </a:r>
            <a:br>
              <a:rPr lang="en-CA">
                <a:latin typeface="Arial"/>
                <a:cs typeface="Arial"/>
              </a:rPr>
            </a:br>
            <a:endParaRPr lang="en-CA">
              <a:latin typeface="Arial" panose="020B0604020202020204" pitchFamily="34" charset="0"/>
              <a:cs typeface="Arial" panose="020B0604020202020204" pitchFamily="34" charset="0"/>
            </a:endParaRPr>
          </a:p>
        </p:txBody>
      </p:sp>
      <p:sp>
        <p:nvSpPr>
          <p:cNvPr id="138" name="Line"/>
          <p:cNvSpPr/>
          <p:nvPr/>
        </p:nvSpPr>
        <p:spPr>
          <a:xfrm>
            <a:off x="863600" y="2082800"/>
            <a:ext cx="10967045" cy="0"/>
          </a:xfrm>
          <a:prstGeom prst="line">
            <a:avLst/>
          </a:prstGeom>
          <a:ln w="63500">
            <a:solidFill>
              <a:srgbClr val="EE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3" name="Picture 4" descr="A picture containing text, person, indoor&#10;&#10;Description automatically generated">
            <a:extLst>
              <a:ext uri="{FF2B5EF4-FFF2-40B4-BE49-F238E27FC236}">
                <a16:creationId xmlns:a16="http://schemas.microsoft.com/office/drawing/2014/main" id="{4CE28038-DFE6-423F-A2EA-4CE71E1530AF}"/>
              </a:ext>
            </a:extLst>
          </p:cNvPr>
          <p:cNvPicPr>
            <a:picLocks noChangeAspect="1"/>
          </p:cNvPicPr>
          <p:nvPr/>
        </p:nvPicPr>
        <p:blipFill>
          <a:blip r:embed="rId3"/>
          <a:stretch>
            <a:fillRect/>
          </a:stretch>
        </p:blipFill>
        <p:spPr>
          <a:xfrm>
            <a:off x="14682279" y="1979"/>
            <a:ext cx="9680811" cy="13718765"/>
          </a:xfrm>
          <a:prstGeom prst="rect">
            <a:avLst/>
          </a:prstGeom>
        </p:spPr>
      </p:pic>
      <p:graphicFrame>
        <p:nvGraphicFramePr>
          <p:cNvPr id="140" name="1 image right with text…">
            <a:extLst>
              <a:ext uri="{FF2B5EF4-FFF2-40B4-BE49-F238E27FC236}">
                <a16:creationId xmlns:a16="http://schemas.microsoft.com/office/drawing/2014/main" id="{B11A6C7E-CB7B-C3FC-1F6F-490DB4C259D3}"/>
              </a:ext>
            </a:extLst>
          </p:cNvPr>
          <p:cNvGraphicFramePr/>
          <p:nvPr>
            <p:extLst>
              <p:ext uri="{D42A27DB-BD31-4B8C-83A1-F6EECF244321}">
                <p14:modId xmlns:p14="http://schemas.microsoft.com/office/powerpoint/2010/main" val="2717163735"/>
              </p:ext>
            </p:extLst>
          </p:nvPr>
        </p:nvGraphicFramePr>
        <p:xfrm>
          <a:off x="863600" y="2806700"/>
          <a:ext cx="10967046" cy="95973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91371459"/>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Arial"/>
        <a:ea typeface="Arial"/>
        <a:cs typeface="Arial"/>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Arial"/>
        <a:ea typeface="Arial"/>
        <a:cs typeface="Arial"/>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Arial"/>
        <a:ea typeface="Arial"/>
        <a:cs typeface="Arial"/>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B91CC89853494BAD42EF6ACD1B76C0" ma:contentTypeVersion="17" ma:contentTypeDescription="Create a new document." ma:contentTypeScope="" ma:versionID="276bd463d0c68d8440a8bbde461eac7f">
  <xsd:schema xmlns:xsd="http://www.w3.org/2001/XMLSchema" xmlns:xs="http://www.w3.org/2001/XMLSchema" xmlns:p="http://schemas.microsoft.com/office/2006/metadata/properties" xmlns:ns2="7fb87551-2fc5-4f16-a24e-13783a67c809" xmlns:ns3="9380ec41-aab8-44d9-980b-66d64ccf7046" targetNamespace="http://schemas.microsoft.com/office/2006/metadata/properties" ma:root="true" ma:fieldsID="5cd3b26bdc9b94ac040749bab4fa0139" ns2:_="" ns3:_="">
    <xsd:import namespace="7fb87551-2fc5-4f16-a24e-13783a67c809"/>
    <xsd:import namespace="9380ec41-aab8-44d9-980b-66d64ccf704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b87551-2fc5-4f16-a24e-13783a67c8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d1c7943d-9be8-43ac-9fb9-82fa73741737"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380ec41-aab8-44d9-980b-66d64ccf7046"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1d5e8bcf-b2dd-4f4d-9fd3-06df0dd764a5}" ma:internalName="TaxCatchAll" ma:showField="CatchAllData" ma:web="9380ec41-aab8-44d9-980b-66d64ccf7046">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380ec41-aab8-44d9-980b-66d64ccf7046" xsi:nil="true"/>
    <lcf76f155ced4ddcb4097134ff3c332f xmlns="7fb87551-2fc5-4f16-a24e-13783a67c80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B8DB784-B438-4107-9BEE-474053BE555D}">
  <ds:schemaRefs>
    <ds:schemaRef ds:uri="7fb87551-2fc5-4f16-a24e-13783a67c809"/>
    <ds:schemaRef ds:uri="9380ec41-aab8-44d9-980b-66d64ccf704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8CB06E8-5FF5-4238-A07F-025458083968}">
  <ds:schemaRefs>
    <ds:schemaRef ds:uri="http://schemas.microsoft.com/sharepoint/v3/contenttype/forms"/>
  </ds:schemaRefs>
</ds:datastoreItem>
</file>

<file path=customXml/itemProps3.xml><?xml version="1.0" encoding="utf-8"?>
<ds:datastoreItem xmlns:ds="http://schemas.openxmlformats.org/officeDocument/2006/customXml" ds:itemID="{D58F5165-221B-4CF3-B6DD-E7FC60C23C34}">
  <ds:schemaRefs>
    <ds:schemaRef ds:uri="http://purl.org/dc/elements/1.1/"/>
    <ds:schemaRef ds:uri="7fb87551-2fc5-4f16-a24e-13783a67c809"/>
    <ds:schemaRef ds:uri="9380ec41-aab8-44d9-980b-66d64ccf7046"/>
    <ds:schemaRef ds:uri="http://purl.org/dc/dcmitype/"/>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TotalTime>
  <Words>7807</Words>
  <Application>Microsoft Office PowerPoint</Application>
  <PresentationFormat>Custom</PresentationFormat>
  <Paragraphs>623</Paragraphs>
  <Slides>40</Slides>
  <Notes>40</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40</vt:i4>
      </vt:variant>
    </vt:vector>
  </HeadingPairs>
  <TitlesOfParts>
    <vt:vector size="54" baseType="lpstr">
      <vt:lpstr>Arial</vt:lpstr>
      <vt:lpstr>Arial,Sans-Serif</vt:lpstr>
      <vt:lpstr>Bogle</vt:lpstr>
      <vt:lpstr>Calibri</vt:lpstr>
      <vt:lpstr>Calibri Light</vt:lpstr>
      <vt:lpstr>Helvetica Neue</vt:lpstr>
      <vt:lpstr>Helvetica Neue Light</vt:lpstr>
      <vt:lpstr>Helvetica Neue Medium</vt:lpstr>
      <vt:lpstr>Segoe UI</vt:lpstr>
      <vt:lpstr>Symbol,Sans-Serif</vt:lpstr>
      <vt:lpstr>Wingdings</vt:lpstr>
      <vt:lpstr>White</vt:lpstr>
      <vt:lpstr>Office Theme</vt:lpstr>
      <vt:lpstr>White</vt:lpstr>
      <vt:lpstr>PowerPoint Presentation</vt:lpstr>
      <vt:lpstr>Agenda:</vt:lpstr>
      <vt:lpstr>PowerPoint Presentation</vt:lpstr>
      <vt:lpstr>Campaign Trivia </vt:lpstr>
      <vt:lpstr>Campaign Trivia </vt:lpstr>
      <vt:lpstr>Campaign Trivia </vt:lpstr>
      <vt:lpstr>Campaign Trivia </vt:lpstr>
      <vt:lpstr>Campaign Goal 2023</vt:lpstr>
      <vt:lpstr>How the Campaign Works </vt:lpstr>
      <vt:lpstr>Ambassadors </vt:lpstr>
      <vt:lpstr>Key Campaign Participants </vt:lpstr>
      <vt:lpstr>PowerPoint Presentation</vt:lpstr>
      <vt:lpstr>Expectations and Responsibilities</vt:lpstr>
      <vt:lpstr>Support for Ambassadors</vt:lpstr>
      <vt:lpstr>Key Campaign Activity</vt:lpstr>
      <vt:lpstr>Initial Store Contact</vt:lpstr>
      <vt:lpstr>Initial Store Contact</vt:lpstr>
      <vt:lpstr>Scenario</vt:lpstr>
      <vt:lpstr>Associate Engagement Meeting</vt:lpstr>
      <vt:lpstr>Scenarios</vt:lpstr>
      <vt:lpstr>Weekly Store Check-In</vt:lpstr>
      <vt:lpstr>Scenarios</vt:lpstr>
      <vt:lpstr>Walmart Store Stewardship</vt:lpstr>
      <vt:lpstr>Key Campaign Timelines </vt:lpstr>
      <vt:lpstr>Walmart Stores &amp; Associates: Campaign Perspectives  </vt:lpstr>
      <vt:lpstr>Key takeaways</vt:lpstr>
      <vt:lpstr>PowerPoint Presentation</vt:lpstr>
      <vt:lpstr>Reporting &amp; Feedback  </vt:lpstr>
      <vt:lpstr>Fundraising Stars</vt:lpstr>
      <vt:lpstr>PowerPoint Presentation</vt:lpstr>
      <vt:lpstr>PowerPoint Presentation</vt:lpstr>
      <vt:lpstr>PowerPoint Presentation</vt:lpstr>
      <vt:lpstr>Red Cross Campaign Materials </vt:lpstr>
      <vt:lpstr>Materials on Walmart intranet (The Wire)</vt:lpstr>
      <vt:lpstr>PowerPoint Presentation</vt:lpstr>
      <vt:lpstr>  </vt:lpstr>
      <vt:lpstr>YOU ARE READY!    </vt:lpstr>
      <vt:lpstr>Provincial Red Cross Managers – Staff Contact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Canadian Red Cross</dc:title>
  <dc:creator>Christine Kinyanjui</dc:creator>
  <cp:lastModifiedBy>Kaine Rice</cp:lastModifiedBy>
  <cp:revision>7</cp:revision>
  <dcterms:modified xsi:type="dcterms:W3CDTF">2023-06-20T16:23:18Z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0x010100F1B91CC89853494BAD42EF6ACD1B76C0</vt:lpwstr>
  </property>
  <property fmtid="{D5CDD505-2E9C-101B-9397-08002B2CF9AE}" pid="3" name="MediaServiceImageTags">
    <vt:lpwstr/>
  </property>
</Properties>
</file>