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48" r:id="rId5"/>
    <p:sldMasterId id="2147483673" r:id="rId6"/>
  </p:sldMasterIdLst>
  <p:notesMasterIdLst>
    <p:notesMasterId r:id="rId40"/>
  </p:notesMasterIdLst>
  <p:sldIdLst>
    <p:sldId id="319" r:id="rId7"/>
    <p:sldId id="337" r:id="rId8"/>
    <p:sldId id="271" r:id="rId9"/>
    <p:sldId id="338" r:id="rId10"/>
    <p:sldId id="272" r:id="rId11"/>
    <p:sldId id="273" r:id="rId12"/>
    <p:sldId id="342" r:id="rId13"/>
    <p:sldId id="340" r:id="rId14"/>
    <p:sldId id="343" r:id="rId15"/>
    <p:sldId id="291" r:id="rId16"/>
    <p:sldId id="285" r:id="rId17"/>
    <p:sldId id="265" r:id="rId18"/>
    <p:sldId id="298" r:id="rId19"/>
    <p:sldId id="336" r:id="rId20"/>
    <p:sldId id="307" r:id="rId21"/>
    <p:sldId id="341" r:id="rId22"/>
    <p:sldId id="306" r:id="rId23"/>
    <p:sldId id="309" r:id="rId24"/>
    <p:sldId id="275" r:id="rId25"/>
    <p:sldId id="329" r:id="rId26"/>
    <p:sldId id="334" r:id="rId27"/>
    <p:sldId id="333" r:id="rId28"/>
    <p:sldId id="331" r:id="rId29"/>
    <p:sldId id="335" r:id="rId30"/>
    <p:sldId id="320" r:id="rId31"/>
    <p:sldId id="323" r:id="rId32"/>
    <p:sldId id="315" r:id="rId33"/>
    <p:sldId id="301" r:id="rId34"/>
    <p:sldId id="305" r:id="rId35"/>
    <p:sldId id="304" r:id="rId36"/>
    <p:sldId id="344" r:id="rId37"/>
    <p:sldId id="339" r:id="rId38"/>
    <p:sldId id="303" r:id="rId39"/>
  </p:sldIdLst>
  <p:sldSz cx="24384000" cy="13716000"/>
  <p:notesSz cx="6858000" cy="1514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Kinyanjui" initials="CK" lastIdx="6" clrIdx="0">
    <p:extLst>
      <p:ext uri="{19B8F6BF-5375-455C-9EA6-DF929625EA0E}">
        <p15:presenceInfo xmlns:p15="http://schemas.microsoft.com/office/powerpoint/2012/main" userId="S::ckinyanjui@redcross.ca::d4773c49-edfc-45f8-a8ac-d091b0f51e13" providerId="AD"/>
      </p:ext>
    </p:extLst>
  </p:cmAuthor>
  <p:cmAuthor id="2" name="Andrew Steele" initials="AS" lastIdx="2" clrIdx="1">
    <p:extLst>
      <p:ext uri="{19B8F6BF-5375-455C-9EA6-DF929625EA0E}">
        <p15:presenceInfo xmlns:p15="http://schemas.microsoft.com/office/powerpoint/2012/main" userId="S::asteele@redcross.ca::2ea00366-97c1-48ad-afe3-f8f7b67844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E1DFA-BF30-4D67-8685-6C7852BD1B1C}" v="9" dt="2022-06-28T20:48:23.790"/>
    <p1510:client id="{4BCCB6B3-12ED-4117-B047-F10BD62B96FA}" v="6" dt="2022-06-08T20:37:51.906"/>
    <p1510:client id="{51505CE3-A45D-409F-BA69-C00D94384A06}" v="2" dt="2022-06-28T19:15:37.025"/>
    <p1510:client id="{524BC2CC-7199-4850-AFAA-2328B04DDC7F}" v="4" dt="2022-06-01T13:58:48.842"/>
    <p1510:client id="{D5724CA7-48F7-4853-9B4E-B43418F0771C}" v="18" dt="2022-06-10T12:52:56.21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56093-22A4-4E38-BD07-D35C29B7A98A}" type="doc">
      <dgm:prSet loTypeId="urn:microsoft.com/office/officeart/2005/8/layout/process1" loCatId="process" qsTypeId="urn:microsoft.com/office/officeart/2005/8/quickstyle/simple1" qsCatId="simple" csTypeId="urn:microsoft.com/office/officeart/2005/8/colors/accent0_1" csCatId="mainScheme" phldr="1"/>
      <dgm:spPr/>
    </dgm:pt>
    <dgm:pt modelId="{2463D173-3B2D-4B6F-B900-4F9AC9B014C0}">
      <dgm:prSet phldrT="[Text]"/>
      <dgm:spPr>
        <a:ln>
          <a:solidFill>
            <a:srgbClr val="FF0000"/>
          </a:solidFill>
        </a:ln>
      </dgm:spPr>
      <dgm:t>
        <a:bodyPr/>
        <a:lstStyle/>
        <a:p>
          <a:r>
            <a:rPr lang="en-US" b="0">
              <a:latin typeface="Arial"/>
            </a:rPr>
            <a:t>Initial contact with store (commencing June 21st)</a:t>
          </a:r>
          <a:endParaRPr lang="en-CA"/>
        </a:p>
      </dgm:t>
    </dgm:pt>
    <dgm:pt modelId="{0068B5D1-FE30-4ECE-8E44-DCEE943D5E12}" type="parTrans" cxnId="{232BFE77-830A-4E86-AEFE-411046DE1CF6}">
      <dgm:prSet/>
      <dgm:spPr/>
      <dgm:t>
        <a:bodyPr/>
        <a:lstStyle/>
        <a:p>
          <a:endParaRPr lang="en-CA"/>
        </a:p>
      </dgm:t>
    </dgm:pt>
    <dgm:pt modelId="{D4885674-75E3-4F93-A8A6-D623493C8C5F}" type="sibTrans" cxnId="{232BFE77-830A-4E86-AEFE-411046DE1CF6}">
      <dgm:prSet/>
      <dgm:spPr/>
      <dgm:t>
        <a:bodyPr/>
        <a:lstStyle/>
        <a:p>
          <a:endParaRPr lang="en-CA"/>
        </a:p>
      </dgm:t>
    </dgm:pt>
    <dgm:pt modelId="{7BE4710B-8D1C-4369-8B29-CC002F22A9BE}">
      <dgm:prSet/>
      <dgm:spPr>
        <a:ln>
          <a:solidFill>
            <a:srgbClr val="FF0000"/>
          </a:solidFill>
        </a:ln>
      </dgm:spPr>
      <dgm:t>
        <a:bodyPr/>
        <a:lstStyle/>
        <a:p>
          <a:pPr rtl="0"/>
          <a:r>
            <a:rPr lang="en-US" b="0">
              <a:latin typeface="Arial"/>
            </a:rPr>
            <a:t>Campaign </a:t>
          </a:r>
          <a:r>
            <a:rPr lang="en-US" b="0">
              <a:latin typeface="Arial"/>
              <a:cs typeface="Arial"/>
            </a:rPr>
            <a:t>kick-off</a:t>
          </a:r>
          <a:r>
            <a:rPr lang="en-US" b="0">
              <a:latin typeface="Arial"/>
            </a:rPr>
            <a:t> (commencing June 27</a:t>
          </a:r>
          <a:r>
            <a:rPr lang="en-US" b="0" baseline="30000">
              <a:latin typeface="Arial"/>
            </a:rPr>
            <a:t>th</a:t>
          </a:r>
          <a:r>
            <a:rPr lang="en-US" b="0">
              <a:latin typeface="Arial"/>
            </a:rPr>
            <a:t>) </a:t>
          </a:r>
          <a:endParaRPr lang="en-US">
            <a:latin typeface="Arial"/>
          </a:endParaRPr>
        </a:p>
      </dgm:t>
    </dgm:pt>
    <dgm:pt modelId="{B29DBC27-595A-41E3-8BEF-A09B3E7D1D00}" type="parTrans" cxnId="{E196BF91-3FEB-4824-80C4-8BB1D5285BCA}">
      <dgm:prSet/>
      <dgm:spPr/>
      <dgm:t>
        <a:bodyPr/>
        <a:lstStyle/>
        <a:p>
          <a:endParaRPr lang="en-CA"/>
        </a:p>
      </dgm:t>
    </dgm:pt>
    <dgm:pt modelId="{1DB02C7C-59C6-49D9-947B-7F2FBC3C9CBD}" type="sibTrans" cxnId="{E196BF91-3FEB-4824-80C4-8BB1D5285BCA}">
      <dgm:prSet/>
      <dgm:spPr/>
      <dgm:t>
        <a:bodyPr/>
        <a:lstStyle/>
        <a:p>
          <a:endParaRPr lang="en-CA"/>
        </a:p>
      </dgm:t>
    </dgm:pt>
    <dgm:pt modelId="{DC0156C9-64CD-4A66-B75A-013DD55403E2}">
      <dgm:prSet/>
      <dgm:spPr>
        <a:ln>
          <a:solidFill>
            <a:srgbClr val="FF0000"/>
          </a:solidFill>
        </a:ln>
      </dgm:spPr>
      <dgm:t>
        <a:bodyPr/>
        <a:lstStyle/>
        <a:p>
          <a:r>
            <a:rPr lang="en-US" b="0">
              <a:latin typeface="Arial"/>
            </a:rPr>
            <a:t>Weekly store </a:t>
          </a:r>
          <a:r>
            <a:rPr lang="en-US" b="0">
              <a:latin typeface="Arial"/>
              <a:cs typeface="Arial"/>
            </a:rPr>
            <a:t>check-ins</a:t>
          </a:r>
          <a:r>
            <a:rPr lang="en-US" b="0">
              <a:latin typeface="Arial"/>
            </a:rPr>
            <a:t> </a:t>
          </a:r>
          <a:endParaRPr lang="en-US">
            <a:latin typeface="Arial"/>
          </a:endParaRPr>
        </a:p>
      </dgm:t>
    </dgm:pt>
    <dgm:pt modelId="{B07E6EC6-724A-4D1A-87EC-063DE815236E}" type="parTrans" cxnId="{2EE95A48-7392-406D-83B0-C4FC0ABE10C5}">
      <dgm:prSet/>
      <dgm:spPr/>
      <dgm:t>
        <a:bodyPr/>
        <a:lstStyle/>
        <a:p>
          <a:endParaRPr lang="en-CA"/>
        </a:p>
      </dgm:t>
    </dgm:pt>
    <dgm:pt modelId="{A2EBE92B-1C62-4238-B9B7-3A817ED38ACE}" type="sibTrans" cxnId="{2EE95A48-7392-406D-83B0-C4FC0ABE10C5}">
      <dgm:prSet/>
      <dgm:spPr/>
      <dgm:t>
        <a:bodyPr/>
        <a:lstStyle/>
        <a:p>
          <a:endParaRPr lang="en-CA"/>
        </a:p>
      </dgm:t>
    </dgm:pt>
    <dgm:pt modelId="{1AAB0377-B682-4CEA-97D5-200AC54B90AE}">
      <dgm:prSet/>
      <dgm:spPr>
        <a:ln>
          <a:solidFill>
            <a:srgbClr val="FF0000"/>
          </a:solidFill>
        </a:ln>
      </dgm:spPr>
      <dgm:t>
        <a:bodyPr/>
        <a:lstStyle/>
        <a:p>
          <a:r>
            <a:rPr lang="en-US" b="0">
              <a:latin typeface="Arial"/>
            </a:rPr>
            <a:t>Thank you (August 2nd – 7th)</a:t>
          </a:r>
          <a:endParaRPr lang="en-US">
            <a:latin typeface="Arial"/>
          </a:endParaRPr>
        </a:p>
      </dgm:t>
    </dgm:pt>
    <dgm:pt modelId="{4B781FF4-87FC-4DE8-AD9C-B04B7231FABE}" type="sibTrans" cxnId="{3F00A706-4871-4E8E-858E-D8710149288A}">
      <dgm:prSet/>
      <dgm:spPr/>
      <dgm:t>
        <a:bodyPr/>
        <a:lstStyle/>
        <a:p>
          <a:endParaRPr lang="en-CA"/>
        </a:p>
      </dgm:t>
    </dgm:pt>
    <dgm:pt modelId="{2F5AD757-6878-4D5C-BA65-33EEAF29055C}" type="parTrans" cxnId="{3F00A706-4871-4E8E-858E-D8710149288A}">
      <dgm:prSet/>
      <dgm:spPr/>
      <dgm:t>
        <a:bodyPr/>
        <a:lstStyle/>
        <a:p>
          <a:endParaRPr lang="en-CA"/>
        </a:p>
      </dgm:t>
    </dgm:pt>
    <dgm:pt modelId="{9CF040D8-3D3A-4BAB-BD90-206C04D473D4}" type="pres">
      <dgm:prSet presAssocID="{EB856093-22A4-4E38-BD07-D35C29B7A98A}" presName="Name0" presStyleCnt="0">
        <dgm:presLayoutVars>
          <dgm:dir/>
          <dgm:resizeHandles val="exact"/>
        </dgm:presLayoutVars>
      </dgm:prSet>
      <dgm:spPr/>
    </dgm:pt>
    <dgm:pt modelId="{418F467B-9BB6-4E7C-8B19-A99B462AABF2}" type="pres">
      <dgm:prSet presAssocID="{2463D173-3B2D-4B6F-B900-4F9AC9B014C0}" presName="node" presStyleLbl="node1" presStyleIdx="0" presStyleCnt="4">
        <dgm:presLayoutVars>
          <dgm:bulletEnabled val="1"/>
        </dgm:presLayoutVars>
      </dgm:prSet>
      <dgm:spPr/>
    </dgm:pt>
    <dgm:pt modelId="{D63794B7-607A-4ACE-91DB-2487245BB51C}" type="pres">
      <dgm:prSet presAssocID="{D4885674-75E3-4F93-A8A6-D623493C8C5F}" presName="sibTrans" presStyleLbl="sibTrans2D1" presStyleIdx="0" presStyleCnt="3"/>
      <dgm:spPr/>
    </dgm:pt>
    <dgm:pt modelId="{8A13B886-60C5-46B1-8171-651B6E3BC7FC}" type="pres">
      <dgm:prSet presAssocID="{D4885674-75E3-4F93-A8A6-D623493C8C5F}" presName="connectorText" presStyleLbl="sibTrans2D1" presStyleIdx="0" presStyleCnt="3"/>
      <dgm:spPr/>
    </dgm:pt>
    <dgm:pt modelId="{6AD13BE5-1DAE-4802-BDF6-F5B2BF05D7FA}" type="pres">
      <dgm:prSet presAssocID="{7BE4710B-8D1C-4369-8B29-CC002F22A9BE}" presName="node" presStyleLbl="node1" presStyleIdx="1" presStyleCnt="4">
        <dgm:presLayoutVars>
          <dgm:bulletEnabled val="1"/>
        </dgm:presLayoutVars>
      </dgm:prSet>
      <dgm:spPr/>
    </dgm:pt>
    <dgm:pt modelId="{45AD6EE2-0D3B-411A-9CC3-0415A2E9301B}" type="pres">
      <dgm:prSet presAssocID="{1DB02C7C-59C6-49D9-947B-7F2FBC3C9CBD}" presName="sibTrans" presStyleLbl="sibTrans2D1" presStyleIdx="1" presStyleCnt="3"/>
      <dgm:spPr/>
    </dgm:pt>
    <dgm:pt modelId="{FE3593F6-D164-4D13-A128-40EE95ADA0DD}" type="pres">
      <dgm:prSet presAssocID="{1DB02C7C-59C6-49D9-947B-7F2FBC3C9CBD}" presName="connectorText" presStyleLbl="sibTrans2D1" presStyleIdx="1" presStyleCnt="3"/>
      <dgm:spPr/>
    </dgm:pt>
    <dgm:pt modelId="{BD5FF8DE-4695-4B9E-B5E5-C3E5F8C8F9CE}" type="pres">
      <dgm:prSet presAssocID="{DC0156C9-64CD-4A66-B75A-013DD55403E2}" presName="node" presStyleLbl="node1" presStyleIdx="2" presStyleCnt="4">
        <dgm:presLayoutVars>
          <dgm:bulletEnabled val="1"/>
        </dgm:presLayoutVars>
      </dgm:prSet>
      <dgm:spPr/>
    </dgm:pt>
    <dgm:pt modelId="{88BB3B55-EE40-4A07-BC00-3397AC2FD3E5}" type="pres">
      <dgm:prSet presAssocID="{A2EBE92B-1C62-4238-B9B7-3A817ED38ACE}" presName="sibTrans" presStyleLbl="sibTrans2D1" presStyleIdx="2" presStyleCnt="3"/>
      <dgm:spPr/>
    </dgm:pt>
    <dgm:pt modelId="{B3D689D1-5BE7-4CF6-BBFE-D7C1132AB1AE}" type="pres">
      <dgm:prSet presAssocID="{A2EBE92B-1C62-4238-B9B7-3A817ED38ACE}" presName="connectorText" presStyleLbl="sibTrans2D1" presStyleIdx="2" presStyleCnt="3"/>
      <dgm:spPr/>
    </dgm:pt>
    <dgm:pt modelId="{3273BAC7-D358-4156-AF86-1C57756412B8}" type="pres">
      <dgm:prSet presAssocID="{1AAB0377-B682-4CEA-97D5-200AC54B90AE}" presName="node" presStyleLbl="node1" presStyleIdx="3" presStyleCnt="4">
        <dgm:presLayoutVars>
          <dgm:bulletEnabled val="1"/>
        </dgm:presLayoutVars>
      </dgm:prSet>
      <dgm:spPr/>
    </dgm:pt>
  </dgm:ptLst>
  <dgm:cxnLst>
    <dgm:cxn modelId="{DF571305-76C4-434A-A643-70AA7737EBAA}" type="presOf" srcId="{1DB02C7C-59C6-49D9-947B-7F2FBC3C9CBD}" destId="{FE3593F6-D164-4D13-A128-40EE95ADA0DD}" srcOrd="1" destOrd="0" presId="urn:microsoft.com/office/officeart/2005/8/layout/process1"/>
    <dgm:cxn modelId="{3F00A706-4871-4E8E-858E-D8710149288A}" srcId="{EB856093-22A4-4E38-BD07-D35C29B7A98A}" destId="{1AAB0377-B682-4CEA-97D5-200AC54B90AE}" srcOrd="3" destOrd="0" parTransId="{2F5AD757-6878-4D5C-BA65-33EEAF29055C}" sibTransId="{4B781FF4-87FC-4DE8-AD9C-B04B7231FABE}"/>
    <dgm:cxn modelId="{2D3FAD22-09F6-4EE0-93D9-1FD92BC464D6}" type="presOf" srcId="{EB856093-22A4-4E38-BD07-D35C29B7A98A}" destId="{9CF040D8-3D3A-4BAB-BD90-206C04D473D4}" srcOrd="0" destOrd="0" presId="urn:microsoft.com/office/officeart/2005/8/layout/process1"/>
    <dgm:cxn modelId="{A9B52529-BF7F-4B42-A547-8296210CF7CE}" type="presOf" srcId="{DC0156C9-64CD-4A66-B75A-013DD55403E2}" destId="{BD5FF8DE-4695-4B9E-B5E5-C3E5F8C8F9CE}" srcOrd="0" destOrd="0" presId="urn:microsoft.com/office/officeart/2005/8/layout/process1"/>
    <dgm:cxn modelId="{E96D1440-38F6-4E89-9680-20830F5668D4}" type="presOf" srcId="{1AAB0377-B682-4CEA-97D5-200AC54B90AE}" destId="{3273BAC7-D358-4156-AF86-1C57756412B8}" srcOrd="0" destOrd="0" presId="urn:microsoft.com/office/officeart/2005/8/layout/process1"/>
    <dgm:cxn modelId="{2EE95A48-7392-406D-83B0-C4FC0ABE10C5}" srcId="{EB856093-22A4-4E38-BD07-D35C29B7A98A}" destId="{DC0156C9-64CD-4A66-B75A-013DD55403E2}" srcOrd="2" destOrd="0" parTransId="{B07E6EC6-724A-4D1A-87EC-063DE815236E}" sibTransId="{A2EBE92B-1C62-4238-B9B7-3A817ED38ACE}"/>
    <dgm:cxn modelId="{232BFE77-830A-4E86-AEFE-411046DE1CF6}" srcId="{EB856093-22A4-4E38-BD07-D35C29B7A98A}" destId="{2463D173-3B2D-4B6F-B900-4F9AC9B014C0}" srcOrd="0" destOrd="0" parTransId="{0068B5D1-FE30-4ECE-8E44-DCEE943D5E12}" sibTransId="{D4885674-75E3-4F93-A8A6-D623493C8C5F}"/>
    <dgm:cxn modelId="{E196BF91-3FEB-4824-80C4-8BB1D5285BCA}" srcId="{EB856093-22A4-4E38-BD07-D35C29B7A98A}" destId="{7BE4710B-8D1C-4369-8B29-CC002F22A9BE}" srcOrd="1" destOrd="0" parTransId="{B29DBC27-595A-41E3-8BEF-A09B3E7D1D00}" sibTransId="{1DB02C7C-59C6-49D9-947B-7F2FBC3C9CBD}"/>
    <dgm:cxn modelId="{060E3592-89C5-4010-80F7-46E08FE43617}" type="presOf" srcId="{7BE4710B-8D1C-4369-8B29-CC002F22A9BE}" destId="{6AD13BE5-1DAE-4802-BDF6-F5B2BF05D7FA}" srcOrd="0" destOrd="0" presId="urn:microsoft.com/office/officeart/2005/8/layout/process1"/>
    <dgm:cxn modelId="{6D6CB5B1-7200-4291-81DC-F2FA6B39B5AA}" type="presOf" srcId="{2463D173-3B2D-4B6F-B900-4F9AC9B014C0}" destId="{418F467B-9BB6-4E7C-8B19-A99B462AABF2}" srcOrd="0" destOrd="0" presId="urn:microsoft.com/office/officeart/2005/8/layout/process1"/>
    <dgm:cxn modelId="{9F45A5DC-6E7A-4EDD-91AC-389B3C22AA8E}" type="presOf" srcId="{A2EBE92B-1C62-4238-B9B7-3A817ED38ACE}" destId="{88BB3B55-EE40-4A07-BC00-3397AC2FD3E5}" srcOrd="0" destOrd="0" presId="urn:microsoft.com/office/officeart/2005/8/layout/process1"/>
    <dgm:cxn modelId="{FFC067EB-694C-485B-9BF1-1BBB410C7153}" type="presOf" srcId="{D4885674-75E3-4F93-A8A6-D623493C8C5F}" destId="{8A13B886-60C5-46B1-8171-651B6E3BC7FC}" srcOrd="1" destOrd="0" presId="urn:microsoft.com/office/officeart/2005/8/layout/process1"/>
    <dgm:cxn modelId="{82F4B0EE-64FF-474A-A871-DE5CA38C1D1A}" type="presOf" srcId="{1DB02C7C-59C6-49D9-947B-7F2FBC3C9CBD}" destId="{45AD6EE2-0D3B-411A-9CC3-0415A2E9301B}" srcOrd="0" destOrd="0" presId="urn:microsoft.com/office/officeart/2005/8/layout/process1"/>
    <dgm:cxn modelId="{7EF61FF0-7782-4686-B962-700BA3C98373}" type="presOf" srcId="{D4885674-75E3-4F93-A8A6-D623493C8C5F}" destId="{D63794B7-607A-4ACE-91DB-2487245BB51C}" srcOrd="0" destOrd="0" presId="urn:microsoft.com/office/officeart/2005/8/layout/process1"/>
    <dgm:cxn modelId="{DF8336F4-2FCF-40F7-BBE2-086AAA14A6F7}" type="presOf" srcId="{A2EBE92B-1C62-4238-B9B7-3A817ED38ACE}" destId="{B3D689D1-5BE7-4CF6-BBFE-D7C1132AB1AE}" srcOrd="1" destOrd="0" presId="urn:microsoft.com/office/officeart/2005/8/layout/process1"/>
    <dgm:cxn modelId="{7B88CE2A-0E0A-4E5F-8907-5A93FF051868}" type="presParOf" srcId="{9CF040D8-3D3A-4BAB-BD90-206C04D473D4}" destId="{418F467B-9BB6-4E7C-8B19-A99B462AABF2}" srcOrd="0" destOrd="0" presId="urn:microsoft.com/office/officeart/2005/8/layout/process1"/>
    <dgm:cxn modelId="{C5B356F8-3590-4E34-BB33-056AC726855F}" type="presParOf" srcId="{9CF040D8-3D3A-4BAB-BD90-206C04D473D4}" destId="{D63794B7-607A-4ACE-91DB-2487245BB51C}" srcOrd="1" destOrd="0" presId="urn:microsoft.com/office/officeart/2005/8/layout/process1"/>
    <dgm:cxn modelId="{703E2362-0DC6-48CC-8627-6164E85364AA}" type="presParOf" srcId="{D63794B7-607A-4ACE-91DB-2487245BB51C}" destId="{8A13B886-60C5-46B1-8171-651B6E3BC7FC}" srcOrd="0" destOrd="0" presId="urn:microsoft.com/office/officeart/2005/8/layout/process1"/>
    <dgm:cxn modelId="{660DCCEB-A7F9-42B0-A61B-27A3A502B40D}" type="presParOf" srcId="{9CF040D8-3D3A-4BAB-BD90-206C04D473D4}" destId="{6AD13BE5-1DAE-4802-BDF6-F5B2BF05D7FA}" srcOrd="2" destOrd="0" presId="urn:microsoft.com/office/officeart/2005/8/layout/process1"/>
    <dgm:cxn modelId="{90BB2B27-614C-4534-95B0-DF7E58B44B40}" type="presParOf" srcId="{9CF040D8-3D3A-4BAB-BD90-206C04D473D4}" destId="{45AD6EE2-0D3B-411A-9CC3-0415A2E9301B}" srcOrd="3" destOrd="0" presId="urn:microsoft.com/office/officeart/2005/8/layout/process1"/>
    <dgm:cxn modelId="{FFA60EA8-7327-496F-839E-B170A221B7D8}" type="presParOf" srcId="{45AD6EE2-0D3B-411A-9CC3-0415A2E9301B}" destId="{FE3593F6-D164-4D13-A128-40EE95ADA0DD}" srcOrd="0" destOrd="0" presId="urn:microsoft.com/office/officeart/2005/8/layout/process1"/>
    <dgm:cxn modelId="{637F39C9-189A-46DC-AD92-DD8AA4DCF99A}" type="presParOf" srcId="{9CF040D8-3D3A-4BAB-BD90-206C04D473D4}" destId="{BD5FF8DE-4695-4B9E-B5E5-C3E5F8C8F9CE}" srcOrd="4" destOrd="0" presId="urn:microsoft.com/office/officeart/2005/8/layout/process1"/>
    <dgm:cxn modelId="{23978E3A-CE1E-4F5C-914B-7172BE747996}" type="presParOf" srcId="{9CF040D8-3D3A-4BAB-BD90-206C04D473D4}" destId="{88BB3B55-EE40-4A07-BC00-3397AC2FD3E5}" srcOrd="5" destOrd="0" presId="urn:microsoft.com/office/officeart/2005/8/layout/process1"/>
    <dgm:cxn modelId="{1C888204-B3DF-4A84-A46A-78F00DA3A7E3}" type="presParOf" srcId="{88BB3B55-EE40-4A07-BC00-3397AC2FD3E5}" destId="{B3D689D1-5BE7-4CF6-BBFE-D7C1132AB1AE}" srcOrd="0" destOrd="0" presId="urn:microsoft.com/office/officeart/2005/8/layout/process1"/>
    <dgm:cxn modelId="{575613EA-A595-424B-9DCC-F2F18B619F4D}" type="presParOf" srcId="{9CF040D8-3D3A-4BAB-BD90-206C04D473D4}" destId="{3273BAC7-D358-4156-AF86-1C57756412B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CDCCFF-766B-46C9-94E4-A14ABD98B14A}" type="doc">
      <dgm:prSet loTypeId="urn:microsoft.com/office/officeart/2005/8/layout/process2" loCatId="process" qsTypeId="urn:microsoft.com/office/officeart/2005/8/quickstyle/simple1" qsCatId="simple" csTypeId="urn:microsoft.com/office/officeart/2005/8/colors/accent0_1" csCatId="mainScheme" phldr="1"/>
      <dgm:spPr/>
    </dgm:pt>
    <dgm:pt modelId="{6AC33D04-0C54-4301-B28E-6AB8C47FDA90}">
      <dgm:prSet phldrT="[Text]" custT="1"/>
      <dgm:spPr>
        <a:ln>
          <a:solidFill>
            <a:srgbClr val="FF0000"/>
          </a:solidFill>
        </a:ln>
      </dgm:spPr>
      <dgm:t>
        <a:bodyPr/>
        <a:lstStyle/>
        <a:p>
          <a:r>
            <a:rPr lang="en-CA" sz="4400">
              <a:latin typeface="Arial" panose="020B0604020202020204" pitchFamily="34" charset="0"/>
              <a:cs typeface="Arial" panose="020B0604020202020204" pitchFamily="34" charset="0"/>
            </a:rPr>
            <a:t>Confirm in advance of setting any meetings with the store what your comfort level with various communication tools is.</a:t>
          </a:r>
        </a:p>
      </dgm:t>
    </dgm:pt>
    <dgm:pt modelId="{94F21928-CAE1-42D8-95EE-E4CC5B0F269E}" type="parTrans" cxnId="{1CD148A7-9AFE-41B3-90B0-F6E9BDF4F1CA}">
      <dgm:prSet/>
      <dgm:spPr/>
      <dgm:t>
        <a:bodyPr/>
        <a:lstStyle/>
        <a:p>
          <a:endParaRPr lang="en-CA"/>
        </a:p>
      </dgm:t>
    </dgm:pt>
    <dgm:pt modelId="{374DBF8F-427C-4B9C-8489-ED3FA45E186E}" type="sibTrans" cxnId="{1CD148A7-9AFE-41B3-90B0-F6E9BDF4F1CA}">
      <dgm:prSet/>
      <dgm:spPr/>
      <dgm:t>
        <a:bodyPr/>
        <a:lstStyle/>
        <a:p>
          <a:endParaRPr lang="en-CA"/>
        </a:p>
      </dgm:t>
    </dgm:pt>
    <dgm:pt modelId="{DB97BEE2-75F0-4DAA-BD58-A8E9E0EDF242}">
      <dgm:prSet custT="1"/>
      <dgm:spPr>
        <a:ln>
          <a:solidFill>
            <a:srgbClr val="FF0000"/>
          </a:solidFill>
        </a:ln>
      </dgm:spPr>
      <dgm:t>
        <a:bodyPr/>
        <a:lstStyle/>
        <a:p>
          <a:r>
            <a:rPr lang="en-CA" sz="4400">
              <a:latin typeface="Arial" panose="020B0604020202020204" pitchFamily="34" charset="0"/>
              <a:cs typeface="Arial" panose="020B0604020202020204" pitchFamily="34" charset="0"/>
            </a:rPr>
            <a:t>Be sure to test technologies ahead of time, especially if using a tool or resource that is new to you.</a:t>
          </a:r>
        </a:p>
      </dgm:t>
    </dgm:pt>
    <dgm:pt modelId="{A305497F-3E53-4434-A81D-B109861DA4EC}" type="parTrans" cxnId="{AD53C20F-512A-4D58-BCA5-63208523C966}">
      <dgm:prSet/>
      <dgm:spPr/>
      <dgm:t>
        <a:bodyPr/>
        <a:lstStyle/>
        <a:p>
          <a:endParaRPr lang="en-CA"/>
        </a:p>
      </dgm:t>
    </dgm:pt>
    <dgm:pt modelId="{D692643F-3CD7-4E51-BDF3-5110C80D87DE}" type="sibTrans" cxnId="{AD53C20F-512A-4D58-BCA5-63208523C966}">
      <dgm:prSet/>
      <dgm:spPr/>
      <dgm:t>
        <a:bodyPr/>
        <a:lstStyle/>
        <a:p>
          <a:endParaRPr lang="en-CA"/>
        </a:p>
      </dgm:t>
    </dgm:pt>
    <dgm:pt modelId="{880F4C33-C0E1-4E74-916A-51F287CAC9F0}">
      <dgm:prSet custT="1"/>
      <dgm:spPr>
        <a:ln>
          <a:solidFill>
            <a:srgbClr val="FF0000"/>
          </a:solidFill>
        </a:ln>
      </dgm:spPr>
      <dgm:t>
        <a:bodyPr/>
        <a:lstStyle/>
        <a:p>
          <a:r>
            <a:rPr lang="en-CA" sz="4400">
              <a:latin typeface="Arial" panose="020B0604020202020204" pitchFamily="34" charset="0"/>
              <a:cs typeface="Arial" panose="020B0604020202020204" pitchFamily="34" charset="0"/>
            </a:rPr>
            <a:t>Using a conferencing number and access code or a Philanthropy Zoom account will require scheduling with your provincial Red Cross staff contact.</a:t>
          </a:r>
        </a:p>
      </dgm:t>
    </dgm:pt>
    <dgm:pt modelId="{846AB404-57D6-4F38-A951-2044C355460D}" type="parTrans" cxnId="{10C1DA80-DD6E-4F2F-B4DE-14F96AD48C6A}">
      <dgm:prSet/>
      <dgm:spPr/>
      <dgm:t>
        <a:bodyPr/>
        <a:lstStyle/>
        <a:p>
          <a:endParaRPr lang="en-CA"/>
        </a:p>
      </dgm:t>
    </dgm:pt>
    <dgm:pt modelId="{16CD1DAE-7E1B-4CC9-93A1-5A65D9E74941}" type="sibTrans" cxnId="{10C1DA80-DD6E-4F2F-B4DE-14F96AD48C6A}">
      <dgm:prSet/>
      <dgm:spPr/>
      <dgm:t>
        <a:bodyPr/>
        <a:lstStyle/>
        <a:p>
          <a:endParaRPr lang="en-CA"/>
        </a:p>
      </dgm:t>
    </dgm:pt>
    <dgm:pt modelId="{95918524-F97C-42D1-8B15-D44F95561186}" type="pres">
      <dgm:prSet presAssocID="{FBCDCCFF-766B-46C9-94E4-A14ABD98B14A}" presName="linearFlow" presStyleCnt="0">
        <dgm:presLayoutVars>
          <dgm:resizeHandles val="exact"/>
        </dgm:presLayoutVars>
      </dgm:prSet>
      <dgm:spPr/>
    </dgm:pt>
    <dgm:pt modelId="{9BF456B1-3614-4E01-B23F-5B26ABCBBEB1}" type="pres">
      <dgm:prSet presAssocID="{6AC33D04-0C54-4301-B28E-6AB8C47FDA90}" presName="node" presStyleLbl="node1" presStyleIdx="0" presStyleCnt="3" custScaleX="333333">
        <dgm:presLayoutVars>
          <dgm:bulletEnabled val="1"/>
        </dgm:presLayoutVars>
      </dgm:prSet>
      <dgm:spPr/>
    </dgm:pt>
    <dgm:pt modelId="{7C77AE4C-8614-4219-A779-06E7C49FD28B}" type="pres">
      <dgm:prSet presAssocID="{374DBF8F-427C-4B9C-8489-ED3FA45E186E}" presName="sibTrans" presStyleLbl="sibTrans2D1" presStyleIdx="0" presStyleCnt="2"/>
      <dgm:spPr/>
    </dgm:pt>
    <dgm:pt modelId="{05EF81C2-2C4D-4470-AE61-EA795D64F32B}" type="pres">
      <dgm:prSet presAssocID="{374DBF8F-427C-4B9C-8489-ED3FA45E186E}" presName="connectorText" presStyleLbl="sibTrans2D1" presStyleIdx="0" presStyleCnt="2"/>
      <dgm:spPr/>
    </dgm:pt>
    <dgm:pt modelId="{B150A325-9776-4EDA-8646-35622318F9D7}" type="pres">
      <dgm:prSet presAssocID="{DB97BEE2-75F0-4DAA-BD58-A8E9E0EDF242}" presName="node" presStyleLbl="node1" presStyleIdx="1" presStyleCnt="3" custScaleX="333333">
        <dgm:presLayoutVars>
          <dgm:bulletEnabled val="1"/>
        </dgm:presLayoutVars>
      </dgm:prSet>
      <dgm:spPr/>
    </dgm:pt>
    <dgm:pt modelId="{F25532C9-AF7A-4F12-9262-4C33C61EE577}" type="pres">
      <dgm:prSet presAssocID="{D692643F-3CD7-4E51-BDF3-5110C80D87DE}" presName="sibTrans" presStyleLbl="sibTrans2D1" presStyleIdx="1" presStyleCnt="2"/>
      <dgm:spPr/>
    </dgm:pt>
    <dgm:pt modelId="{EBF8C2A3-13DE-45BB-B773-EBD051BF3853}" type="pres">
      <dgm:prSet presAssocID="{D692643F-3CD7-4E51-BDF3-5110C80D87DE}" presName="connectorText" presStyleLbl="sibTrans2D1" presStyleIdx="1" presStyleCnt="2"/>
      <dgm:spPr/>
    </dgm:pt>
    <dgm:pt modelId="{0B2D8B89-D2F7-47CC-A242-B32062C94421}" type="pres">
      <dgm:prSet presAssocID="{880F4C33-C0E1-4E74-916A-51F287CAC9F0}" presName="node" presStyleLbl="node1" presStyleIdx="2" presStyleCnt="3" custScaleX="333333">
        <dgm:presLayoutVars>
          <dgm:bulletEnabled val="1"/>
        </dgm:presLayoutVars>
      </dgm:prSet>
      <dgm:spPr/>
    </dgm:pt>
  </dgm:ptLst>
  <dgm:cxnLst>
    <dgm:cxn modelId="{AD53C20F-512A-4D58-BCA5-63208523C966}" srcId="{FBCDCCFF-766B-46C9-94E4-A14ABD98B14A}" destId="{DB97BEE2-75F0-4DAA-BD58-A8E9E0EDF242}" srcOrd="1" destOrd="0" parTransId="{A305497F-3E53-4434-A81D-B109861DA4EC}" sibTransId="{D692643F-3CD7-4E51-BDF3-5110C80D87DE}"/>
    <dgm:cxn modelId="{A8435270-4B49-4F13-9F13-C150A924DBBE}" type="presOf" srcId="{DB97BEE2-75F0-4DAA-BD58-A8E9E0EDF242}" destId="{B150A325-9776-4EDA-8646-35622318F9D7}" srcOrd="0" destOrd="0" presId="urn:microsoft.com/office/officeart/2005/8/layout/process2"/>
    <dgm:cxn modelId="{3ECA7A72-547B-4A1F-98BE-B43BD3F71AAE}" type="presOf" srcId="{D692643F-3CD7-4E51-BDF3-5110C80D87DE}" destId="{F25532C9-AF7A-4F12-9262-4C33C61EE577}" srcOrd="0" destOrd="0" presId="urn:microsoft.com/office/officeart/2005/8/layout/process2"/>
    <dgm:cxn modelId="{C5194176-077C-4250-A783-B101EB5C29D7}" type="presOf" srcId="{374DBF8F-427C-4B9C-8489-ED3FA45E186E}" destId="{05EF81C2-2C4D-4470-AE61-EA795D64F32B}" srcOrd="1" destOrd="0" presId="urn:microsoft.com/office/officeart/2005/8/layout/process2"/>
    <dgm:cxn modelId="{8BA22C7F-FEAF-48CD-8F3F-0F17B5A2A91A}" type="presOf" srcId="{D692643F-3CD7-4E51-BDF3-5110C80D87DE}" destId="{EBF8C2A3-13DE-45BB-B773-EBD051BF3853}" srcOrd="1" destOrd="0" presId="urn:microsoft.com/office/officeart/2005/8/layout/process2"/>
    <dgm:cxn modelId="{10C1DA80-DD6E-4F2F-B4DE-14F96AD48C6A}" srcId="{FBCDCCFF-766B-46C9-94E4-A14ABD98B14A}" destId="{880F4C33-C0E1-4E74-916A-51F287CAC9F0}" srcOrd="2" destOrd="0" parTransId="{846AB404-57D6-4F38-A951-2044C355460D}" sibTransId="{16CD1DAE-7E1B-4CC9-93A1-5A65D9E74941}"/>
    <dgm:cxn modelId="{93D64A87-5608-4FB8-AB3B-4E5951E5F547}" type="presOf" srcId="{FBCDCCFF-766B-46C9-94E4-A14ABD98B14A}" destId="{95918524-F97C-42D1-8B15-D44F95561186}" srcOrd="0" destOrd="0" presId="urn:microsoft.com/office/officeart/2005/8/layout/process2"/>
    <dgm:cxn modelId="{7125EE91-138E-4F60-ACEA-1858AC943693}" type="presOf" srcId="{880F4C33-C0E1-4E74-916A-51F287CAC9F0}" destId="{0B2D8B89-D2F7-47CC-A242-B32062C94421}" srcOrd="0" destOrd="0" presId="urn:microsoft.com/office/officeart/2005/8/layout/process2"/>
    <dgm:cxn modelId="{1CD148A7-9AFE-41B3-90B0-F6E9BDF4F1CA}" srcId="{FBCDCCFF-766B-46C9-94E4-A14ABD98B14A}" destId="{6AC33D04-0C54-4301-B28E-6AB8C47FDA90}" srcOrd="0" destOrd="0" parTransId="{94F21928-CAE1-42D8-95EE-E4CC5B0F269E}" sibTransId="{374DBF8F-427C-4B9C-8489-ED3FA45E186E}"/>
    <dgm:cxn modelId="{F1AC3FA8-41DE-43A8-A3D9-27F8207076C5}" type="presOf" srcId="{374DBF8F-427C-4B9C-8489-ED3FA45E186E}" destId="{7C77AE4C-8614-4219-A779-06E7C49FD28B}" srcOrd="0" destOrd="0" presId="urn:microsoft.com/office/officeart/2005/8/layout/process2"/>
    <dgm:cxn modelId="{22D4ADCC-E041-4655-B818-195E921249F9}" type="presOf" srcId="{6AC33D04-0C54-4301-B28E-6AB8C47FDA90}" destId="{9BF456B1-3614-4E01-B23F-5B26ABCBBEB1}" srcOrd="0" destOrd="0" presId="urn:microsoft.com/office/officeart/2005/8/layout/process2"/>
    <dgm:cxn modelId="{58EFB22A-2FA6-4124-8B95-F3FE34C62080}" type="presParOf" srcId="{95918524-F97C-42D1-8B15-D44F95561186}" destId="{9BF456B1-3614-4E01-B23F-5B26ABCBBEB1}" srcOrd="0" destOrd="0" presId="urn:microsoft.com/office/officeart/2005/8/layout/process2"/>
    <dgm:cxn modelId="{65A1853B-A470-4BDC-AE3C-EC7243022968}" type="presParOf" srcId="{95918524-F97C-42D1-8B15-D44F95561186}" destId="{7C77AE4C-8614-4219-A779-06E7C49FD28B}" srcOrd="1" destOrd="0" presId="urn:microsoft.com/office/officeart/2005/8/layout/process2"/>
    <dgm:cxn modelId="{04F6F6DC-AA4D-4E48-B8F2-8E701C42BC0C}" type="presParOf" srcId="{7C77AE4C-8614-4219-A779-06E7C49FD28B}" destId="{05EF81C2-2C4D-4470-AE61-EA795D64F32B}" srcOrd="0" destOrd="0" presId="urn:microsoft.com/office/officeart/2005/8/layout/process2"/>
    <dgm:cxn modelId="{8D25BB9B-3C64-4E8A-A807-0596CA5664C9}" type="presParOf" srcId="{95918524-F97C-42D1-8B15-D44F95561186}" destId="{B150A325-9776-4EDA-8646-35622318F9D7}" srcOrd="2" destOrd="0" presId="urn:microsoft.com/office/officeart/2005/8/layout/process2"/>
    <dgm:cxn modelId="{583BC145-7C45-4966-AF41-869F954CA43C}" type="presParOf" srcId="{95918524-F97C-42D1-8B15-D44F95561186}" destId="{F25532C9-AF7A-4F12-9262-4C33C61EE577}" srcOrd="3" destOrd="0" presId="urn:microsoft.com/office/officeart/2005/8/layout/process2"/>
    <dgm:cxn modelId="{26356944-D14F-4D8A-ACAB-A3A3836AD249}" type="presParOf" srcId="{F25532C9-AF7A-4F12-9262-4C33C61EE577}" destId="{EBF8C2A3-13DE-45BB-B773-EBD051BF3853}" srcOrd="0" destOrd="0" presId="urn:microsoft.com/office/officeart/2005/8/layout/process2"/>
    <dgm:cxn modelId="{8E6CFFFA-48B3-4978-A751-811A773F68F0}" type="presParOf" srcId="{95918524-F97C-42D1-8B15-D44F95561186}" destId="{0B2D8B89-D2F7-47CC-A242-B32062C94421}"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F467B-9BB6-4E7C-8B19-A99B462AABF2}">
      <dsp:nvSpPr>
        <dsp:cNvPr id="0" name=""/>
        <dsp:cNvSpPr/>
      </dsp:nvSpPr>
      <dsp:spPr>
        <a:xfrm>
          <a:off x="9715" y="2861285"/>
          <a:ext cx="4247655" cy="2548593"/>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kern="1200">
              <a:latin typeface="Arial"/>
            </a:rPr>
            <a:t>Initial contact with store (commencing June 21st)</a:t>
          </a:r>
          <a:endParaRPr lang="en-CA" sz="3900" kern="1200"/>
        </a:p>
      </dsp:txBody>
      <dsp:txXfrm>
        <a:off x="84361" y="2935931"/>
        <a:ext cx="4098363" cy="2399301"/>
      </dsp:txXfrm>
    </dsp:sp>
    <dsp:sp modelId="{D63794B7-607A-4ACE-91DB-2487245BB51C}">
      <dsp:nvSpPr>
        <dsp:cNvPr id="0" name=""/>
        <dsp:cNvSpPr/>
      </dsp:nvSpPr>
      <dsp:spPr>
        <a:xfrm>
          <a:off x="4682135" y="3608872"/>
          <a:ext cx="900502" cy="105341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CA" sz="3100" kern="1200"/>
        </a:p>
      </dsp:txBody>
      <dsp:txXfrm>
        <a:off x="4682135" y="3819556"/>
        <a:ext cx="630351" cy="632050"/>
      </dsp:txXfrm>
    </dsp:sp>
    <dsp:sp modelId="{6AD13BE5-1DAE-4802-BDF6-F5B2BF05D7FA}">
      <dsp:nvSpPr>
        <dsp:cNvPr id="0" name=""/>
        <dsp:cNvSpPr/>
      </dsp:nvSpPr>
      <dsp:spPr>
        <a:xfrm>
          <a:off x="5956432" y="2861285"/>
          <a:ext cx="4247655" cy="2548593"/>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0">
            <a:lnSpc>
              <a:spcPct val="90000"/>
            </a:lnSpc>
            <a:spcBef>
              <a:spcPct val="0"/>
            </a:spcBef>
            <a:spcAft>
              <a:spcPct val="35000"/>
            </a:spcAft>
            <a:buNone/>
          </a:pPr>
          <a:r>
            <a:rPr lang="en-US" sz="3900" b="0" kern="1200">
              <a:latin typeface="Arial"/>
            </a:rPr>
            <a:t>Campaign </a:t>
          </a:r>
          <a:r>
            <a:rPr lang="en-US" sz="3900" b="0" kern="1200">
              <a:latin typeface="Arial"/>
              <a:cs typeface="Arial"/>
            </a:rPr>
            <a:t>kick-off</a:t>
          </a:r>
          <a:r>
            <a:rPr lang="en-US" sz="3900" b="0" kern="1200">
              <a:latin typeface="Arial"/>
            </a:rPr>
            <a:t> (commencing June 27</a:t>
          </a:r>
          <a:r>
            <a:rPr lang="en-US" sz="3900" b="0" kern="1200" baseline="30000">
              <a:latin typeface="Arial"/>
            </a:rPr>
            <a:t>th</a:t>
          </a:r>
          <a:r>
            <a:rPr lang="en-US" sz="3900" b="0" kern="1200">
              <a:latin typeface="Arial"/>
            </a:rPr>
            <a:t>) </a:t>
          </a:r>
          <a:endParaRPr lang="en-US" sz="3900" kern="1200">
            <a:latin typeface="Arial"/>
          </a:endParaRPr>
        </a:p>
      </dsp:txBody>
      <dsp:txXfrm>
        <a:off x="6031078" y="2935931"/>
        <a:ext cx="4098363" cy="2399301"/>
      </dsp:txXfrm>
    </dsp:sp>
    <dsp:sp modelId="{45AD6EE2-0D3B-411A-9CC3-0415A2E9301B}">
      <dsp:nvSpPr>
        <dsp:cNvPr id="0" name=""/>
        <dsp:cNvSpPr/>
      </dsp:nvSpPr>
      <dsp:spPr>
        <a:xfrm>
          <a:off x="10628852" y="3608872"/>
          <a:ext cx="900502" cy="105341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CA" sz="3100" kern="1200"/>
        </a:p>
      </dsp:txBody>
      <dsp:txXfrm>
        <a:off x="10628852" y="3819556"/>
        <a:ext cx="630351" cy="632050"/>
      </dsp:txXfrm>
    </dsp:sp>
    <dsp:sp modelId="{BD5FF8DE-4695-4B9E-B5E5-C3E5F8C8F9CE}">
      <dsp:nvSpPr>
        <dsp:cNvPr id="0" name=""/>
        <dsp:cNvSpPr/>
      </dsp:nvSpPr>
      <dsp:spPr>
        <a:xfrm>
          <a:off x="11903149" y="2861285"/>
          <a:ext cx="4247655" cy="2548593"/>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kern="1200">
              <a:latin typeface="Arial"/>
            </a:rPr>
            <a:t>Weekly store </a:t>
          </a:r>
          <a:r>
            <a:rPr lang="en-US" sz="3900" b="0" kern="1200">
              <a:latin typeface="Arial"/>
              <a:cs typeface="Arial"/>
            </a:rPr>
            <a:t>check-ins</a:t>
          </a:r>
          <a:r>
            <a:rPr lang="en-US" sz="3900" b="0" kern="1200">
              <a:latin typeface="Arial"/>
            </a:rPr>
            <a:t> </a:t>
          </a:r>
          <a:endParaRPr lang="en-US" sz="3900" kern="1200">
            <a:latin typeface="Arial"/>
          </a:endParaRPr>
        </a:p>
      </dsp:txBody>
      <dsp:txXfrm>
        <a:off x="11977795" y="2935931"/>
        <a:ext cx="4098363" cy="2399301"/>
      </dsp:txXfrm>
    </dsp:sp>
    <dsp:sp modelId="{88BB3B55-EE40-4A07-BC00-3397AC2FD3E5}">
      <dsp:nvSpPr>
        <dsp:cNvPr id="0" name=""/>
        <dsp:cNvSpPr/>
      </dsp:nvSpPr>
      <dsp:spPr>
        <a:xfrm>
          <a:off x="16575570" y="3608872"/>
          <a:ext cx="900502" cy="105341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CA" sz="3100" kern="1200"/>
        </a:p>
      </dsp:txBody>
      <dsp:txXfrm>
        <a:off x="16575570" y="3819556"/>
        <a:ext cx="630351" cy="632050"/>
      </dsp:txXfrm>
    </dsp:sp>
    <dsp:sp modelId="{3273BAC7-D358-4156-AF86-1C57756412B8}">
      <dsp:nvSpPr>
        <dsp:cNvPr id="0" name=""/>
        <dsp:cNvSpPr/>
      </dsp:nvSpPr>
      <dsp:spPr>
        <a:xfrm>
          <a:off x="17849866" y="2861285"/>
          <a:ext cx="4247655" cy="2548593"/>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kern="1200">
              <a:latin typeface="Arial"/>
            </a:rPr>
            <a:t>Thank you (August 2nd – 7th)</a:t>
          </a:r>
          <a:endParaRPr lang="en-US" sz="3900" kern="1200">
            <a:latin typeface="Arial"/>
          </a:endParaRPr>
        </a:p>
      </dsp:txBody>
      <dsp:txXfrm>
        <a:off x="17924512" y="2935931"/>
        <a:ext cx="4098363" cy="2399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456B1-3614-4E01-B23F-5B26ABCBBEB1}">
      <dsp:nvSpPr>
        <dsp:cNvPr id="0" name=""/>
        <dsp:cNvSpPr/>
      </dsp:nvSpPr>
      <dsp:spPr>
        <a:xfrm>
          <a:off x="0" y="5035"/>
          <a:ext cx="20320000" cy="2575866"/>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CA" sz="4400" kern="1200">
              <a:latin typeface="Arial" panose="020B0604020202020204" pitchFamily="34" charset="0"/>
              <a:cs typeface="Arial" panose="020B0604020202020204" pitchFamily="34" charset="0"/>
            </a:rPr>
            <a:t>Confirm in advance of setting any meetings with the store what your comfort level with various communication tools is.</a:t>
          </a:r>
        </a:p>
      </dsp:txBody>
      <dsp:txXfrm>
        <a:off x="75445" y="80480"/>
        <a:ext cx="20169110" cy="2424976"/>
      </dsp:txXfrm>
    </dsp:sp>
    <dsp:sp modelId="{7C77AE4C-8614-4219-A779-06E7C49FD28B}">
      <dsp:nvSpPr>
        <dsp:cNvPr id="0" name=""/>
        <dsp:cNvSpPr/>
      </dsp:nvSpPr>
      <dsp:spPr>
        <a:xfrm rot="5400000">
          <a:off x="9677024" y="2645299"/>
          <a:ext cx="965950" cy="11591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endParaRPr lang="en-CA" sz="5100" kern="1200"/>
        </a:p>
      </dsp:txBody>
      <dsp:txXfrm rot="-5400000">
        <a:off x="9812258" y="2741894"/>
        <a:ext cx="695484" cy="676165"/>
      </dsp:txXfrm>
    </dsp:sp>
    <dsp:sp modelId="{B150A325-9776-4EDA-8646-35622318F9D7}">
      <dsp:nvSpPr>
        <dsp:cNvPr id="0" name=""/>
        <dsp:cNvSpPr/>
      </dsp:nvSpPr>
      <dsp:spPr>
        <a:xfrm>
          <a:off x="0" y="3868836"/>
          <a:ext cx="20320000" cy="2575866"/>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CA" sz="4400" kern="1200">
              <a:latin typeface="Arial" panose="020B0604020202020204" pitchFamily="34" charset="0"/>
              <a:cs typeface="Arial" panose="020B0604020202020204" pitchFamily="34" charset="0"/>
            </a:rPr>
            <a:t>Be sure to test technologies ahead of time, especially if using a tool or resource that is new to you.</a:t>
          </a:r>
        </a:p>
      </dsp:txBody>
      <dsp:txXfrm>
        <a:off x="75445" y="3944281"/>
        <a:ext cx="20169110" cy="2424976"/>
      </dsp:txXfrm>
    </dsp:sp>
    <dsp:sp modelId="{F25532C9-AF7A-4F12-9262-4C33C61EE577}">
      <dsp:nvSpPr>
        <dsp:cNvPr id="0" name=""/>
        <dsp:cNvSpPr/>
      </dsp:nvSpPr>
      <dsp:spPr>
        <a:xfrm rot="5400000">
          <a:off x="9677024" y="6509099"/>
          <a:ext cx="965950" cy="11591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endParaRPr lang="en-CA" sz="5100" kern="1200"/>
        </a:p>
      </dsp:txBody>
      <dsp:txXfrm rot="-5400000">
        <a:off x="9812258" y="6605694"/>
        <a:ext cx="695484" cy="676165"/>
      </dsp:txXfrm>
    </dsp:sp>
    <dsp:sp modelId="{0B2D8B89-D2F7-47CC-A242-B32062C94421}">
      <dsp:nvSpPr>
        <dsp:cNvPr id="0" name=""/>
        <dsp:cNvSpPr/>
      </dsp:nvSpPr>
      <dsp:spPr>
        <a:xfrm>
          <a:off x="0" y="7732636"/>
          <a:ext cx="20320000" cy="2575866"/>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CA" sz="4400" kern="1200">
              <a:latin typeface="Arial" panose="020B0604020202020204" pitchFamily="34" charset="0"/>
              <a:cs typeface="Arial" panose="020B0604020202020204" pitchFamily="34" charset="0"/>
            </a:rPr>
            <a:t>Using a conferencing number and access code or a Philanthropy Zoom account will require scheduling with your provincial Red Cross staff contact.</a:t>
          </a:r>
        </a:p>
      </dsp:txBody>
      <dsp:txXfrm>
        <a:off x="75445" y="7808081"/>
        <a:ext cx="20169110" cy="24249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23318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Now that we've talked about the responsibilities of the role, we would like to ensure you feel supported as an Ambassador. There are a variety of resources and supports you can tap into leading up to and throughout the campaign. </a:t>
            </a:r>
          </a:p>
          <a:p>
            <a:endParaRPr lang="en-CA"/>
          </a:p>
          <a:p>
            <a:r>
              <a:rPr lang="en-CA" dirty="0"/>
              <a:t>Walmart Ambassador website - this site is dedicated to you as an Ambassador and you can access resources for your role including scripts, campaign timelines, FAQ's and so much more to help you be successful in your role. </a:t>
            </a:r>
          </a:p>
          <a:p>
            <a:endParaRPr lang="en-CA"/>
          </a:p>
          <a:p>
            <a:r>
              <a:rPr lang="en-CA" dirty="0"/>
              <a:t>Red Cross Staff/Lead Ambassador – you will each have a Red Cross Staff or a Lead Ambassador that will connect with you by email to provide information and weekly updates on the campaign. You can also reach out to your Red Cross staff or Lead Ambassador if you have any questions throughout the campaign.</a:t>
            </a:r>
          </a:p>
          <a:p>
            <a:endParaRPr lang="en-CA"/>
          </a:p>
          <a:p>
            <a:r>
              <a:rPr lang="en-CA" dirty="0"/>
              <a:t>Q&amp;A Zoom sessions – There will be two Q&amp;A sessions hosted on zoom by Red Cross staff during the first week of the Campaign. You can drop by to ask any questions you may have as you start your role as an Ambassador. More information will be sent out to you with the details and times for the sessions. </a:t>
            </a:r>
          </a:p>
          <a:p>
            <a:endParaRPr lang="en-CA"/>
          </a:p>
          <a:p>
            <a:r>
              <a:rPr lang="en-CA" dirty="0"/>
              <a:t>WHATSAPP - </a:t>
            </a:r>
            <a:r>
              <a:rPr lang="en-CA" dirty="0">
                <a:ea typeface="+mj-lt"/>
                <a:cs typeface="+mj-lt"/>
              </a:rPr>
              <a:t> this optional </a:t>
            </a:r>
            <a:r>
              <a:rPr lang="en-US" sz="4400" dirty="0">
                <a:ea typeface="+mj-lt"/>
                <a:cs typeface="+mj-lt"/>
              </a:rPr>
              <a:t>virtual space is for Ambassadors to connect and share experiences and tips throughout the campaign</a:t>
            </a:r>
          </a:p>
          <a:p>
            <a:r>
              <a:rPr lang="en-US" sz="4400" dirty="0">
                <a:ea typeface="+mj-lt"/>
                <a:cs typeface="+mj-lt"/>
              </a:rPr>
              <a:t>Your role as an Ambassador is to:</a:t>
            </a:r>
            <a:endParaRPr lang="en-US" dirty="0"/>
          </a:p>
          <a:p>
            <a:pPr marL="285750" lvl="2" indent="-285750">
              <a:buFont typeface="Arial"/>
              <a:buChar char="•"/>
            </a:pPr>
            <a:r>
              <a:rPr lang="en-US" sz="4400" dirty="0"/>
              <a:t>Take the lead! Ask questions, share your experiences and lessons-learned. </a:t>
            </a:r>
          </a:p>
          <a:p>
            <a:pPr marL="285750" lvl="2" indent="-285750">
              <a:buFont typeface="Arial"/>
              <a:buChar char="•"/>
            </a:pPr>
            <a:r>
              <a:rPr lang="en-US" sz="4400" dirty="0"/>
              <a:t>Answer other Ambassador's questions, </a:t>
            </a:r>
          </a:p>
          <a:p>
            <a:pPr marL="285750" lvl="2" indent="-285750">
              <a:buFont typeface="Arial"/>
              <a:buChar char="•"/>
            </a:pPr>
            <a:r>
              <a:rPr lang="en-US" sz="4400" dirty="0"/>
              <a:t>provide encouragement and support! </a:t>
            </a:r>
            <a:endParaRPr lang="en-US" dirty="0"/>
          </a:p>
          <a:p>
            <a:pPr lvl="2"/>
            <a:endParaRPr lang="en-US" sz="4400"/>
          </a:p>
          <a:p>
            <a:r>
              <a:rPr lang="en-US" dirty="0"/>
              <a:t>Participation in the WhatsApp group chat requires a phone number which you would have provided during the training registration sign up. If you did not provide your number but still want to be a part of the WhatsApp group, please let your Red Cross staff or Lead Ambassador know and they will make sure you are added to the group. </a:t>
            </a:r>
          </a:p>
          <a:p>
            <a:pPr lvl="2"/>
            <a:endParaRPr lang="en-US" sz="4400"/>
          </a:p>
          <a:p>
            <a:endParaRPr lang="en-US"/>
          </a:p>
        </p:txBody>
      </p:sp>
    </p:spTree>
    <p:extLst>
      <p:ext uri="{BB962C8B-B14F-4D97-AF65-F5344CB8AC3E}">
        <p14:creationId xmlns:p14="http://schemas.microsoft.com/office/powerpoint/2010/main" val="2430331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lnSpc>
                <a:spcPct val="110000"/>
              </a:lnSpc>
            </a:pPr>
            <a:r>
              <a:rPr lang="en-US"/>
              <a:t>Here you see the Key Campaign Timelines for the Walmart Campaign. The Key Touchpoints for you as Ambassadors to action with your assigned store(s) include:</a:t>
            </a:r>
          </a:p>
          <a:p>
            <a:pPr marL="4381500" lvl="5" indent="-571500" algn="l">
              <a:lnSpc>
                <a:spcPct val="100000"/>
              </a:lnSpc>
              <a:spcBef>
                <a:spcPts val="5900"/>
              </a:spcBef>
              <a:buFont typeface="Arial,Sans-Serif" panose="020B0604020202020204" pitchFamily="34" charset="0"/>
              <a:buChar char="•"/>
            </a:pPr>
            <a:r>
              <a:rPr lang="en-US"/>
              <a:t>Initial contact with stores (commencing June 21st)</a:t>
            </a:r>
          </a:p>
          <a:p>
            <a:pPr marL="4381500" lvl="5" indent="-571500" algn="l">
              <a:lnSpc>
                <a:spcPct val="100000"/>
              </a:lnSpc>
              <a:spcBef>
                <a:spcPts val="5900"/>
              </a:spcBef>
              <a:buFont typeface="Arial,Sans-Serif" panose="020B0604020202020204" pitchFamily="34" charset="0"/>
              <a:buChar char="•"/>
            </a:pPr>
            <a:r>
              <a:rPr lang="en-US"/>
              <a:t>Campaign kick-off call (commencing June 27th) </a:t>
            </a:r>
          </a:p>
          <a:p>
            <a:pPr marL="4381500" lvl="5" indent="-571500" algn="l">
              <a:lnSpc>
                <a:spcPct val="100000"/>
              </a:lnSpc>
              <a:spcBef>
                <a:spcPts val="5900"/>
              </a:spcBef>
              <a:buFont typeface="Arial,Sans-Serif" panose="020B0604020202020204" pitchFamily="34" charset="0"/>
              <a:buChar char="•"/>
            </a:pPr>
            <a:r>
              <a:rPr lang="en-US"/>
              <a:t>Weekly store follow-up  </a:t>
            </a:r>
          </a:p>
          <a:p>
            <a:pPr marL="4381500" lvl="5" indent="-571500" algn="l">
              <a:lnSpc>
                <a:spcPct val="100000"/>
              </a:lnSpc>
              <a:spcBef>
                <a:spcPts val="5900"/>
              </a:spcBef>
              <a:buFont typeface="Arial,Sans-Serif" panose="020B0604020202020204" pitchFamily="34" charset="0"/>
              <a:buChar char="•"/>
            </a:pPr>
            <a:r>
              <a:rPr lang="en-US"/>
              <a:t>Thank you (August 2nd – 7th)</a:t>
            </a:r>
          </a:p>
          <a:p>
            <a:pPr marL="342900" indent="-342900">
              <a:buFont typeface="Arial" panose="020B0604020202020204" pitchFamily="34" charset="0"/>
              <a:buChar char="•"/>
            </a:pPr>
            <a:endParaRPr lang="en-US" sz="1000"/>
          </a:p>
          <a:p>
            <a:pPr marL="285750" indent="-285750">
              <a:buFont typeface="Arial" panose="020B0604020202020204" pitchFamily="34" charset="0"/>
              <a:buChar char="•"/>
            </a:pPr>
            <a:r>
              <a:rPr lang="en-US" sz="1000"/>
              <a:t>You can review the Campaign Timelines and Key Activities document on the Ambassador website for more information about these timelines and activities </a:t>
            </a:r>
            <a:r>
              <a:rPr lang="en-US"/>
              <a:t>There are also a variety of support tools available for you as you complete your touchpoints with your Walmart Store(s). For some of you, these touchpoints will be in-person, for some they will be by phone and for other Ambassadors it might be a combination of in-person visits and phone calls. Whatever the scenario, the tools like scripts/talking points, checklists and other resources available on the Ambassador Website will provide you with everything you need to be successful. Let's take a few minutes to go over each touchpoint.</a:t>
            </a:r>
          </a:p>
          <a:p>
            <a:pPr marL="285750" indent="-285750">
              <a:buFont typeface="Arial" panose="020B0604020202020204" pitchFamily="34" charset="0"/>
              <a:buChar char="•"/>
            </a:pPr>
            <a:endParaRPr lang="en-CA"/>
          </a:p>
          <a:p>
            <a:pPr marL="342900" indent="-342900">
              <a:buFont typeface="Arial" panose="020B0604020202020204" pitchFamily="34" charset="0"/>
              <a:buChar char="•"/>
            </a:pPr>
            <a:endParaRPr lang="en-US" sz="1000"/>
          </a:p>
          <a:p>
            <a:endParaRPr lang="en-CA" b="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00409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a:t>Prior to the start of the Campaign you will receive your Walmart store location(s) and the main telephone # for the store from your Red Cross staff or Lead Ambassador. As this main number is for the customer service area at the store, you will sometimes need to wait on hold and be redirected several times (you may even have to call back several times) before you get a hold of the Store Manager or Campaign Lead for the store. </a:t>
            </a:r>
            <a:r>
              <a:rPr lang="en-US" sz="2400"/>
              <a:t>Please set aside 30 minutes for each call/store visit until you have a relationship with your store and have better idea how long your touchpoints will take</a:t>
            </a:r>
          </a:p>
          <a:p>
            <a:endParaRPr lang="en-US"/>
          </a:p>
          <a:p>
            <a:endParaRPr lang="en-CA" b="1"/>
          </a:p>
          <a:p>
            <a:r>
              <a:rPr lang="en-CA" b="1"/>
              <a:t>Following</a:t>
            </a:r>
            <a:r>
              <a:rPr lang="en-CA" sz="2200" b="1" i="0">
                <a:effectLst/>
                <a:latin typeface="Helvetica Neue"/>
                <a:ea typeface="Helvetica Neue"/>
                <a:cs typeface="Helvetica Neue"/>
                <a:sym typeface="Helvetica Neue"/>
              </a:rPr>
              <a:t> training</a:t>
            </a:r>
            <a:r>
              <a:rPr lang="en-CA" b="1"/>
              <a:t> as early as June 21</a:t>
            </a:r>
            <a:r>
              <a:rPr lang="en-CA" sz="2200" b="0" i="0">
                <a:effectLst/>
                <a:latin typeface="Helvetica Neue"/>
                <a:ea typeface="Helvetica Neue"/>
                <a:cs typeface="Helvetica Neue"/>
                <a:sym typeface="Helvetica Neue"/>
              </a:rPr>
              <a:t>, Ambassadors should:</a:t>
            </a:r>
            <a:r>
              <a:rPr lang="en-US" sz="2200" b="0" i="0">
                <a:effectLst/>
                <a:latin typeface="Helvetica Neue"/>
                <a:ea typeface="Helvetica Neue"/>
                <a:cs typeface="Helvetica Neue"/>
                <a:sym typeface="Helvetica Neue"/>
              </a:rPr>
              <a:t> </a:t>
            </a:r>
            <a:endParaRPr lang="en-US"/>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Reach out to make initial contact with store managers </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Identify and introduce </a:t>
            </a:r>
            <a:r>
              <a:rPr lang="en-CA"/>
              <a:t>yourself as</a:t>
            </a:r>
            <a:r>
              <a:rPr lang="en-CA" sz="2200" b="0" i="0">
                <a:effectLst/>
                <a:latin typeface="Helvetica Neue"/>
                <a:ea typeface="Helvetica Neue"/>
                <a:cs typeface="Helvetica Neue"/>
                <a:sym typeface="Helvetica Neue"/>
              </a:rPr>
              <a:t> CRC Ambassador</a:t>
            </a:r>
            <a:r>
              <a:rPr lang="en-US" sz="2200" b="0" i="0">
                <a:effectLst/>
                <a:latin typeface="Helvetica Neue"/>
                <a:ea typeface="Helvetica Neue"/>
                <a:cs typeface="Helvetica Neue"/>
                <a:sym typeface="Helvetica Neue"/>
              </a:rPr>
              <a:t> </a:t>
            </a:r>
            <a:r>
              <a:rPr lang="en-US"/>
              <a:t>(wear your RC ID badge anytime you are in store)</a:t>
            </a:r>
            <a:endParaRPr lang="en-US" sz="2200" b="0" i="0">
              <a:effectLst/>
              <a:latin typeface="Helvetica Neue"/>
              <a:ea typeface="Helvetica Neue"/>
              <a:cs typeface="Helvetica Neue"/>
              <a:sym typeface="Helvetica Neue"/>
            </a:endParaRPr>
          </a:p>
          <a:p>
            <a:pPr marL="342900" indent="-342900" rtl="0" fontAlgn="base">
              <a:buFont typeface="Arial" panose="020B0604020202020204" pitchFamily="34" charset="0"/>
              <a:buChar char="•"/>
            </a:pPr>
            <a:r>
              <a:rPr lang="en-CA" sz="2200" b="1" i="0">
                <a:effectLst/>
                <a:latin typeface="Helvetica Neue"/>
                <a:ea typeface="Helvetica Neue"/>
                <a:cs typeface="Helvetica Neue"/>
                <a:sym typeface="Helvetica Neue"/>
              </a:rPr>
              <a:t>Determine charity lead(s)</a:t>
            </a:r>
            <a:r>
              <a:rPr lang="en-US" sz="2200" b="1" i="0">
                <a:effectLst/>
                <a:latin typeface="Helvetica Neue"/>
                <a:ea typeface="Helvetica Neue"/>
                <a:cs typeface="Helvetica Neue"/>
                <a:sym typeface="Helvetica Neue"/>
              </a:rPr>
              <a:t> </a:t>
            </a:r>
          </a:p>
          <a:p>
            <a:pPr marL="285750" indent="-285750" rtl="0" fontAlgn="base">
              <a:buFont typeface="Arial"/>
              <a:buChar char="•"/>
            </a:pPr>
            <a:r>
              <a:rPr lang="en-CA" sz="2200" b="0" i="0">
                <a:effectLst/>
                <a:latin typeface="Helvetica Neue"/>
                <a:ea typeface="Helvetica Neue"/>
                <a:cs typeface="Helvetica Neue"/>
                <a:sym typeface="Helvetica Neue"/>
              </a:rPr>
              <a:t>Check if materials have arrived</a:t>
            </a:r>
            <a:r>
              <a:rPr lang="en-US" sz="2200" b="0" i="0">
                <a:effectLst/>
                <a:latin typeface="Helvetica Neue"/>
                <a:ea typeface="Helvetica Neue"/>
                <a:cs typeface="Helvetica Neue"/>
                <a:sym typeface="Helvetica Neue"/>
              </a:rPr>
              <a:t> </a:t>
            </a:r>
          </a:p>
          <a:p>
            <a:pPr marL="285750" indent="-285750" rtl="0" fontAlgn="base">
              <a:buFont typeface="Arial"/>
              <a:buChar char="•"/>
            </a:pPr>
            <a:r>
              <a:rPr lang="en-CA" sz="2200" b="0" i="0">
                <a:effectLst/>
                <a:latin typeface="Helvetica Neue"/>
                <a:ea typeface="Helvetica Neue"/>
                <a:cs typeface="Helvetica Neue"/>
                <a:sym typeface="Helvetica Neue"/>
              </a:rPr>
              <a:t>Book a kick-off </a:t>
            </a:r>
            <a:r>
              <a:rPr lang="en-CA"/>
              <a:t>date </a:t>
            </a:r>
            <a:r>
              <a:rPr lang="en-CA" sz="2200" b="0" i="0">
                <a:effectLst/>
                <a:latin typeface="Helvetica Neue"/>
                <a:ea typeface="Helvetica Neue"/>
                <a:cs typeface="Helvetica Neue"/>
                <a:sym typeface="Helvetica Neue"/>
              </a:rPr>
              <a:t>and time</a:t>
            </a:r>
            <a:r>
              <a:rPr lang="en-CA"/>
              <a:t> for a visit or a call</a:t>
            </a:r>
          </a:p>
          <a:p>
            <a:pPr marL="285750" indent="-285750">
              <a:buFont typeface="Arial"/>
              <a:buChar char="•"/>
            </a:pPr>
            <a:r>
              <a:rPr lang="en-CA"/>
              <a:t>Ask if they plan to do any in-store fundraising events</a:t>
            </a:r>
          </a:p>
          <a:p>
            <a:pPr marL="285750" indent="-285750">
              <a:buFont typeface="Arial"/>
              <a:buChar char="•"/>
            </a:pPr>
            <a:r>
              <a:rPr lang="en-US"/>
              <a:t>Determine best day/times for weekly check-ins </a:t>
            </a:r>
            <a:endParaRPr lang="en-US">
              <a:sym typeface="Helvetica Neue"/>
            </a:endParaRPr>
          </a:p>
          <a:p>
            <a:pPr marL="285750" indent="-285750">
              <a:buFont typeface="Arial"/>
              <a:buChar char="•"/>
            </a:pPr>
            <a:r>
              <a:rPr lang="en-US"/>
              <a:t>Determine best way to contact your charity lead (Store phone, cell phone, email, etc.) </a:t>
            </a:r>
          </a:p>
          <a:p>
            <a:pPr marL="285750" indent="-285750">
              <a:buFont typeface="Arial"/>
              <a:buChar char="•"/>
            </a:pPr>
            <a:r>
              <a:rPr lang="en-US"/>
              <a:t>Find out if your Charity lead is taking any time off during the Campaign – ask for alternate contact name if they are</a:t>
            </a:r>
          </a:p>
          <a:p>
            <a:pPr rtl="0" fontAlgn="base"/>
            <a:r>
              <a:rPr lang="en-CA" sz="2200" b="0" i="0">
                <a:effectLst/>
                <a:latin typeface="Helvetica Neue"/>
                <a:ea typeface="Helvetica Neue"/>
                <a:cs typeface="Helvetica Neue"/>
                <a:sym typeface="Helvetica Neue"/>
              </a:rPr>
              <a:t>Note: charitable campaigns may be dealt with differently from store to store or different terminology may be used, i.e. campaign champion, charity committee, compliance officer, etc. Be sure to record pertinent store related information like Store and/or Front-end Manager names, charitable committee leads and any preferences around timing of calls.</a:t>
            </a:r>
            <a:r>
              <a:rPr lang="en-US" sz="2200" b="0" i="0">
                <a:effectLst/>
                <a:latin typeface="Helvetica Neue"/>
                <a:ea typeface="Helvetica Neue"/>
                <a:cs typeface="Helvetica Neue"/>
                <a:sym typeface="Helvetica Neue"/>
              </a:rPr>
              <a:t> </a:t>
            </a:r>
            <a:endParaRPr lang="en-US" b="0" i="0">
              <a:effectLst/>
            </a:endParaRPr>
          </a:p>
          <a:p>
            <a:pPr rtl="0" fontAlgn="base"/>
            <a:r>
              <a:rPr lang="en-US" sz="2200" b="0" i="0">
                <a:effectLst/>
                <a:latin typeface="Helvetica Neue"/>
                <a:ea typeface="Helvetica Neue"/>
                <a:cs typeface="Helvetica Neue"/>
                <a:sym typeface="Helvetica Neue"/>
              </a:rPr>
              <a:t> </a:t>
            </a:r>
            <a:endParaRPr lang="en-US" b="0" i="0">
              <a:effectLst/>
            </a:endParaRPr>
          </a:p>
          <a:p>
            <a:pPr rtl="0" fontAlgn="base"/>
            <a:r>
              <a:rPr lang="en-CA" sz="2200" b="1" i="0">
                <a:effectLst/>
                <a:latin typeface="Helvetica Neue"/>
                <a:ea typeface="Helvetica Neue"/>
                <a:cs typeface="Helvetica Neue"/>
                <a:sym typeface="Helvetica Neue"/>
              </a:rPr>
              <a:t>Prior to </a:t>
            </a:r>
            <a:r>
              <a:rPr lang="en-CA" b="1"/>
              <a:t>the beginning of the</a:t>
            </a:r>
            <a:r>
              <a:rPr lang="en-CA" sz="2200" b="1" i="0">
                <a:effectLst/>
                <a:latin typeface="Helvetica Neue"/>
                <a:ea typeface="Helvetica Neue"/>
                <a:cs typeface="Helvetica Neue"/>
                <a:sym typeface="Helvetica Neue"/>
              </a:rPr>
              <a:t> campaign </a:t>
            </a:r>
            <a:r>
              <a:rPr lang="en-CA" b="1"/>
              <a:t>on June 30th</a:t>
            </a:r>
            <a:r>
              <a:rPr lang="en-CA" sz="2200" b="0" i="0">
                <a:effectLst/>
                <a:latin typeface="Helvetica Neue"/>
                <a:ea typeface="Helvetica Neue"/>
                <a:cs typeface="Helvetica Neue"/>
                <a:sym typeface="Helvetica Neue"/>
              </a:rPr>
              <a:t> schedule and complete a Kick-off with the store</a:t>
            </a:r>
            <a:r>
              <a:rPr lang="en-CA"/>
              <a:t> before or during the first week of the campaign</a:t>
            </a:r>
            <a:r>
              <a:rPr lang="en-CA" sz="2200" b="0" i="0">
                <a:effectLst/>
                <a:latin typeface="Helvetica Neue"/>
                <a:ea typeface="Helvetica Neue"/>
                <a:cs typeface="Helvetica Neue"/>
                <a:sym typeface="Helvetica Neue"/>
              </a:rPr>
              <a:t>.</a:t>
            </a:r>
            <a:r>
              <a:rPr lang="en-CA"/>
              <a:t> </a:t>
            </a:r>
          </a:p>
          <a:p>
            <a:r>
              <a:rPr lang="en-CA" sz="2200" b="0" i="0">
                <a:effectLst/>
                <a:latin typeface="Helvetica Neue"/>
                <a:ea typeface="Helvetica Neue"/>
                <a:cs typeface="Helvetica Neue"/>
                <a:sym typeface="Helvetica Neue"/>
              </a:rPr>
              <a:t>The key accountabilities for the Kick-off are to:</a:t>
            </a:r>
            <a:r>
              <a:rPr lang="en-US" sz="2200" b="0" i="0">
                <a:effectLst/>
                <a:latin typeface="Helvetica Neue"/>
                <a:ea typeface="Helvetica Neue"/>
                <a:cs typeface="Helvetica Neue"/>
                <a:sym typeface="Helvetica Neue"/>
              </a:rPr>
              <a:t> </a:t>
            </a:r>
            <a:endParaRPr lang="en-US"/>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Welcome store and Associates to the Campaign</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Deliver message of thanks to Associates for the work that will go into the Campaign</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Review details, inspire store lead and associates by educating on the impact Campaign has on RC work</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a:t>Highlight</a:t>
            </a:r>
            <a:r>
              <a:rPr lang="en-CA" sz="2200" b="0" i="0">
                <a:effectLst/>
                <a:latin typeface="Helvetica Neue"/>
                <a:ea typeface="Helvetica Neue"/>
                <a:cs typeface="Helvetica Neue"/>
                <a:sym typeface="Helvetica Neue"/>
              </a:rPr>
              <a:t> Fundraising Stars initiative</a:t>
            </a:r>
            <a:endParaRPr lang="en-US" sz="2200" b="0" i="0">
              <a:effectLst/>
              <a:latin typeface="Helvetica Neue"/>
              <a:ea typeface="Helvetica Neue"/>
              <a:cs typeface="Helvetica Neue"/>
              <a:sym typeface="Helvetica Neue"/>
            </a:endParaRPr>
          </a:p>
          <a:p>
            <a:pPr rtl="0" fontAlgn="base"/>
            <a:r>
              <a:rPr lang="en-US" sz="2200" b="0" i="0">
                <a:effectLst/>
                <a:latin typeface="Helvetica Neue"/>
                <a:ea typeface="Helvetica Neue"/>
                <a:cs typeface="Helvetica Neue"/>
                <a:sym typeface="Helvetica Neue"/>
              </a:rPr>
              <a:t> </a:t>
            </a:r>
            <a:endParaRPr lang="en-US" b="0" i="0">
              <a:effectLst/>
            </a:endParaRPr>
          </a:p>
          <a:p>
            <a:pPr rtl="0" fontAlgn="base"/>
            <a:r>
              <a:rPr lang="en-CA" sz="2200" b="1" i="0">
                <a:effectLst/>
                <a:latin typeface="Helvetica Neue"/>
                <a:ea typeface="Helvetica Neue"/>
                <a:cs typeface="Helvetica Neue"/>
                <a:sym typeface="Helvetica Neue"/>
              </a:rPr>
              <a:t>Weekly check-ins </a:t>
            </a:r>
            <a:r>
              <a:rPr lang="en-CA" b="1"/>
              <a:t>with your Walmart Store(s)</a:t>
            </a:r>
            <a:r>
              <a:rPr lang="en-CA"/>
              <a:t> </a:t>
            </a:r>
            <a:r>
              <a:rPr lang="en-CA" sz="2200" b="0" i="0">
                <a:effectLst/>
                <a:latin typeface="Helvetica Neue"/>
                <a:ea typeface="Helvetica Neue"/>
                <a:cs typeface="Helvetica Neue"/>
                <a:sym typeface="Helvetica Neue"/>
              </a:rPr>
              <a:t>are a chance for Ambassadors to:</a:t>
            </a:r>
            <a:r>
              <a:rPr lang="en-US" sz="2200" b="0" i="0">
                <a:effectLst/>
                <a:latin typeface="Helvetica Neue"/>
                <a:ea typeface="Helvetica Neue"/>
                <a:cs typeface="Helvetica Neue"/>
                <a:sym typeface="Helvetica Neue"/>
              </a:rPr>
              <a:t> </a:t>
            </a:r>
            <a:endParaRPr lang="en-US" b="0" i="0">
              <a:effectLst/>
            </a:endParaRP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Give and receive store updates like store totals and newsletters that will be relayed to Ambassadors regularly to use as talking point</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Collect any feedback or input from stores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Learn about and recognize Fundraising stars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Gather any stories or pictures (with info release forms) that might be suitable for newsletters or future campaign materials.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endParaRPr lang="en-US" sz="2200" b="0" i="0">
              <a:effectLst/>
              <a:latin typeface="Helvetica Neue"/>
              <a:ea typeface="Helvetica Neue"/>
              <a:cs typeface="Helvetica Neue"/>
              <a:sym typeface="Helvetica Neue"/>
            </a:endParaRPr>
          </a:p>
          <a:p>
            <a:pPr rtl="0" fontAlgn="base"/>
            <a:r>
              <a:rPr lang="en-CA" sz="2200" b="1" i="0">
                <a:effectLst/>
                <a:latin typeface="Helvetica Neue"/>
                <a:ea typeface="Helvetica Neue"/>
                <a:cs typeface="Helvetica Neue"/>
                <a:sym typeface="Helvetica Neue"/>
              </a:rPr>
              <a:t>Thank you calls should be made following the end of the campaign </a:t>
            </a:r>
            <a:r>
              <a:rPr lang="en-CA" b="1"/>
              <a:t>commencing Aug 2nd</a:t>
            </a:r>
            <a:r>
              <a:rPr lang="en-CA"/>
              <a:t>.</a:t>
            </a:r>
            <a:r>
              <a:rPr lang="en-CA" sz="2200" b="0" i="0">
                <a:effectLst/>
                <a:latin typeface="Helvetica Neue"/>
                <a:ea typeface="Helvetica Neue"/>
                <a:cs typeface="Helvetica Neue"/>
                <a:sym typeface="Helvetica Neue"/>
              </a:rPr>
              <a:t> </a:t>
            </a:r>
            <a:r>
              <a:rPr lang="en-US" sz="2200" b="0" i="0">
                <a:effectLst/>
                <a:latin typeface="Helvetica Neue"/>
                <a:ea typeface="Helvetica Neue"/>
                <a:cs typeface="Helvetica Neue"/>
                <a:sym typeface="Helvetica Neue"/>
              </a:rPr>
              <a:t> </a:t>
            </a:r>
            <a:endParaRPr lang="en-US" b="0" i="0">
              <a:effectLst/>
            </a:endParaRP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Relay campaign updates and store results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Recognize and thank store/charity leads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Collect any additional information on Fundraising Stars </a:t>
            </a:r>
            <a:r>
              <a:rPr lang="en-US" sz="2200" b="0" i="0">
                <a:effectLst/>
                <a:latin typeface="Helvetica Neue"/>
                <a:ea typeface="Helvetica Neue"/>
                <a:cs typeface="Helvetica Neue"/>
                <a:sym typeface="Helvetica Neue"/>
              </a:rPr>
              <a:t> </a:t>
            </a:r>
          </a:p>
          <a:p>
            <a:endParaRPr lang="en-CA"/>
          </a:p>
        </p:txBody>
      </p:sp>
    </p:spTree>
    <p:extLst>
      <p:ext uri="{BB962C8B-B14F-4D97-AF65-F5344CB8AC3E}">
        <p14:creationId xmlns:p14="http://schemas.microsoft.com/office/powerpoint/2010/main" val="177950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CA" sz="1000"/>
              <a:t> </a:t>
            </a:r>
            <a:r>
              <a:rPr lang="en-CA" sz="1000" b="0" i="0">
                <a:effectLst/>
                <a:latin typeface="Helvetica Neue"/>
                <a:ea typeface="Helvetica Neue"/>
                <a:cs typeface="Helvetica Neue"/>
                <a:sym typeface="Helvetica Neue"/>
              </a:rPr>
              <a:t>As a national charity partner to Walmart, there is an expectation of store managers and leaders to have some knowledge of the Canadian Red Cross campaign and be responsible for driving enthusiasm of associates and customers to support. Know that feedback from Walmart Home Office (corporate headquarters) </a:t>
            </a:r>
            <a:r>
              <a:rPr lang="en-CA" sz="1000"/>
              <a:t>on </a:t>
            </a:r>
            <a:r>
              <a:rPr lang="en-CA" sz="1000" b="0" i="0">
                <a:effectLst/>
                <a:latin typeface="Helvetica Neue"/>
                <a:ea typeface="Helvetica Neue"/>
                <a:cs typeface="Helvetica Neue"/>
                <a:sym typeface="Helvetica Neue"/>
              </a:rPr>
              <a:t>Canadian Red Cross volunteer support to stores locally is consistently positive and encouraged each year when strategizing campaign details at the leadership level. </a:t>
            </a:r>
            <a:r>
              <a:rPr lang="en-US" sz="1000" b="0" i="0">
                <a:effectLst/>
                <a:latin typeface="Helvetica Neue"/>
                <a:ea typeface="Helvetica Neue"/>
                <a:cs typeface="Helvetica Neue"/>
                <a:sym typeface="Helvetica Neue"/>
              </a:rPr>
              <a:t> </a:t>
            </a:r>
            <a:endParaRPr lang="en-US"/>
          </a:p>
          <a:p>
            <a:pPr rtl="0" fontAlgn="base"/>
            <a:r>
              <a:rPr lang="en-US" sz="1000" b="0" i="0">
                <a:effectLst/>
                <a:latin typeface="Helvetica Neue"/>
                <a:ea typeface="Helvetica Neue"/>
                <a:cs typeface="Helvetica Neue"/>
                <a:sym typeface="Helvetica Neue"/>
              </a:rPr>
              <a:t> </a:t>
            </a:r>
            <a:endParaRPr lang="en-US" sz="1000" b="0" i="0">
              <a:effectLst/>
            </a:endParaRPr>
          </a:p>
          <a:p>
            <a:pPr rtl="0" fontAlgn="base"/>
            <a:r>
              <a:rPr lang="en-CA" sz="1000" b="0" i="0">
                <a:effectLst/>
                <a:latin typeface="Helvetica Neue"/>
                <a:ea typeface="Helvetica Neue"/>
                <a:cs typeface="Helvetica Neue"/>
                <a:sym typeface="Helvetica Neue"/>
              </a:rPr>
              <a:t>For the most part, Ambassadors report positive and sometimes inspiring or heart-warming interactions with stores and associates through this campaign. However, there are many factors that will affect the response to your outreach and touchpoints that you should be aware of:</a:t>
            </a:r>
            <a:r>
              <a:rPr lang="en-US" sz="1000" b="0" i="0">
                <a:effectLst/>
                <a:latin typeface="Helvetica Neue"/>
                <a:ea typeface="Helvetica Neue"/>
                <a:cs typeface="Helvetica Neue"/>
                <a:sym typeface="Helvetica Neue"/>
              </a:rPr>
              <a:t> </a:t>
            </a:r>
            <a:endParaRPr lang="en-US" sz="1000" b="0" i="0">
              <a:effectLst/>
            </a:endParaRPr>
          </a:p>
          <a:p>
            <a:endParaRPr lang="en-US" sz="1000"/>
          </a:p>
          <a:p>
            <a:pPr marL="342900" indent="-342900" rtl="0" fontAlgn="base">
              <a:buFont typeface="Arial" panose="020B0604020202020204" pitchFamily="34" charset="0"/>
              <a:buChar char="•"/>
            </a:pPr>
            <a:r>
              <a:rPr lang="en-CA" sz="1000" b="0" i="0">
                <a:effectLst/>
                <a:latin typeface="Helvetica Neue"/>
                <a:ea typeface="Helvetica Neue"/>
                <a:cs typeface="Helvetica Neue"/>
                <a:sym typeface="Helvetica Neue"/>
              </a:rPr>
              <a:t>Walmart is committed to positively impacting the communities they serve. As such, they run fundraising campaigns for other worthy charitable partners throughout the year in addition to fundraising for local grass roots initiatives. “Campaign fatigue” and consequently “donor fatigue” may be cited as a challenge</a:t>
            </a:r>
            <a:r>
              <a:rPr lang="en-CA" sz="1000"/>
              <a:t> by your campaign lead or store associates</a:t>
            </a:r>
            <a:r>
              <a:rPr lang="en-CA" sz="1000" b="0" i="0">
                <a:effectLst/>
                <a:latin typeface="Helvetica Neue"/>
                <a:ea typeface="Helvetica Neue"/>
                <a:cs typeface="Helvetica Neue"/>
                <a:sym typeface="Helvetica Neue"/>
              </a:rPr>
              <a:t>. Stick to key messages and re-iterate the impact this campaign has on </a:t>
            </a:r>
            <a:r>
              <a:rPr lang="en-CA" sz="1000"/>
              <a:t>the work of the Red Cross</a:t>
            </a:r>
            <a:r>
              <a:rPr lang="en-CA" sz="1000" b="0" i="0">
                <a:effectLst/>
                <a:latin typeface="Helvetica Neue"/>
                <a:ea typeface="Helvetica Neue"/>
                <a:cs typeface="Helvetica Neue"/>
                <a:sym typeface="Helvetica Neue"/>
              </a:rPr>
              <a:t>.</a:t>
            </a:r>
            <a:r>
              <a:rPr lang="en-US" sz="10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1000"/>
              <a:t>Mind</a:t>
            </a:r>
            <a:r>
              <a:rPr lang="en-CA" sz="1000" b="0" i="0">
                <a:effectLst/>
                <a:latin typeface="Helvetica Neue"/>
                <a:ea typeface="Helvetica Neue"/>
                <a:cs typeface="Helvetica Neue"/>
                <a:sym typeface="Helvetica Neue"/>
              </a:rPr>
              <a:t> that many managers and campaign leads are familiar with the campaign and have done it for many years</a:t>
            </a:r>
            <a:r>
              <a:rPr lang="en-CA" sz="1000"/>
              <a:t>, be prepared and concise in conveying your message when you are speaking with them.</a:t>
            </a:r>
            <a:r>
              <a:rPr lang="en-US" sz="1000" b="0" i="0">
                <a:effectLst/>
                <a:latin typeface="Helvetica Neue"/>
                <a:ea typeface="Helvetica Neue"/>
                <a:cs typeface="Helvetica Neue"/>
                <a:sym typeface="Helvetica Neue"/>
              </a:rPr>
              <a:t> </a:t>
            </a:r>
          </a:p>
          <a:p>
            <a:pPr marL="342900" marR="0" lvl="0" indent="-342900" defTabSz="457200" rtl="0" eaLnBrk="1" fontAlgn="base" latinLnBrk="0" hangingPunct="1">
              <a:lnSpc>
                <a:spcPct val="117999"/>
              </a:lnSpc>
              <a:spcBef>
                <a:spcPts val="0"/>
              </a:spcBef>
              <a:spcAft>
                <a:spcPts val="0"/>
              </a:spcAft>
              <a:buClrTx/>
              <a:buSzTx/>
              <a:buFont typeface="Arial" panose="020B0604020202020204" pitchFamily="34" charset="0"/>
              <a:buChar char="•"/>
              <a:tabLst/>
              <a:defRPr/>
            </a:pPr>
            <a:r>
              <a:rPr lang="en-CA" sz="1000" b="0" i="0">
                <a:effectLst/>
                <a:latin typeface="Helvetica Neue"/>
                <a:ea typeface="Helvetica Neue"/>
                <a:cs typeface="Helvetica Neue"/>
                <a:sym typeface="Helvetica Neue"/>
              </a:rPr>
              <a:t>There are certain times of the day stores may see high customer volume or staffing levels may be too lean to take your call. Try to determine the best days and times, </a:t>
            </a:r>
            <a:r>
              <a:rPr lang="en-CA" sz="1000"/>
              <a:t>this many require you to be patient and </a:t>
            </a:r>
            <a:r>
              <a:rPr lang="en-CA" sz="1000" b="0" i="0">
                <a:effectLst/>
                <a:latin typeface="Helvetica Neue"/>
                <a:ea typeface="Helvetica Neue"/>
                <a:cs typeface="Helvetica Neue"/>
                <a:sym typeface="Helvetica Neue"/>
              </a:rPr>
              <a:t>persistent. </a:t>
            </a:r>
            <a:r>
              <a:rPr lang="en-US" sz="1000" b="0" i="0">
                <a:effectLst/>
                <a:latin typeface="Helvetica Neue"/>
                <a:ea typeface="Helvetica Neue"/>
                <a:cs typeface="Helvetica Neue"/>
                <a:sym typeface="Helvetica Neue"/>
              </a:rPr>
              <a:t> </a:t>
            </a:r>
            <a:r>
              <a:rPr lang="en-US" sz="1000"/>
              <a:t>Suggested times to communicate with stores: 8:45am – 11am (ideal) and 2pm – 4pm</a:t>
            </a:r>
            <a:endParaRPr lang="en-US" sz="1000" b="0" i="0">
              <a:effectLst/>
              <a:latin typeface="Helvetica Neue"/>
              <a:ea typeface="Helvetica Neue"/>
              <a:cs typeface="Helvetica Neue"/>
              <a:sym typeface="Helvetica Neue"/>
            </a:endParaRPr>
          </a:p>
          <a:p>
            <a:pPr marL="342900" indent="-342900" rtl="0" fontAlgn="base">
              <a:buFont typeface="Arial" panose="020B0604020202020204" pitchFamily="34" charset="0"/>
              <a:buChar char="•"/>
            </a:pPr>
            <a:r>
              <a:rPr lang="en-CA" sz="1000" b="0" i="0">
                <a:effectLst/>
                <a:latin typeface="Helvetica Neue"/>
                <a:ea typeface="Helvetica Neue"/>
                <a:cs typeface="Helvetica Neue"/>
                <a:sym typeface="Helvetica Neue"/>
              </a:rPr>
              <a:t>Manager</a:t>
            </a:r>
            <a:r>
              <a:rPr lang="en-CA" sz="1000"/>
              <a:t>/</a:t>
            </a:r>
            <a:r>
              <a:rPr lang="en-CA" sz="1000" b="0" i="0">
                <a:effectLst/>
                <a:latin typeface="Helvetica Neue"/>
                <a:ea typeface="Helvetica Neue"/>
                <a:cs typeface="Helvetica Neue"/>
                <a:sym typeface="Helvetica Neue"/>
              </a:rPr>
              <a:t>Associate re-assignments and turnover can be frequent which can make getting in contact with the appropriate staff lead challenging. Again, courteous and respectful persistence is key.</a:t>
            </a:r>
            <a:r>
              <a:rPr lang="en-US" sz="10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1000" b="0" i="0">
                <a:effectLst/>
                <a:latin typeface="Helvetica Neue"/>
                <a:ea typeface="Helvetica Neue"/>
                <a:cs typeface="Helvetica Neue"/>
                <a:sym typeface="Helvetica Neue"/>
              </a:rPr>
              <a:t>Staffing levels</a:t>
            </a:r>
            <a:r>
              <a:rPr lang="en-CA" sz="1000"/>
              <a:t>,</a:t>
            </a:r>
            <a:r>
              <a:rPr lang="en-CA" sz="1000" b="0" i="0">
                <a:effectLst/>
                <a:latin typeface="Helvetica Neue"/>
                <a:ea typeface="Helvetica Neue"/>
                <a:cs typeface="Helvetica Neue"/>
                <a:sym typeface="Helvetica Neue"/>
              </a:rPr>
              <a:t> added responsibilities and compliance with </a:t>
            </a:r>
            <a:r>
              <a:rPr lang="en-CA" sz="1000"/>
              <a:t>any current</a:t>
            </a:r>
            <a:r>
              <a:rPr lang="en-CA" sz="1000" b="0" i="0">
                <a:effectLst/>
                <a:latin typeface="Helvetica Neue"/>
                <a:ea typeface="Helvetica Neue"/>
                <a:cs typeface="Helvetica Neue"/>
                <a:sym typeface="Helvetica Neue"/>
              </a:rPr>
              <a:t> health and safety measures may potentially affect the resources available to respond to your inquiries. </a:t>
            </a:r>
            <a:r>
              <a:rPr lang="en-CA" sz="1000"/>
              <a:t>Be empathetic</a:t>
            </a:r>
            <a:r>
              <a:rPr lang="en-CA" sz="1000" b="0" i="0">
                <a:effectLst/>
                <a:latin typeface="Helvetica Neue"/>
                <a:ea typeface="Helvetica Neue"/>
                <a:cs typeface="Helvetica Neue"/>
                <a:sym typeface="Helvetica Neue"/>
              </a:rPr>
              <a:t> with managers/staff and reassure them that your role is to support them in reaching their fundraising goal.</a:t>
            </a:r>
            <a:r>
              <a:rPr lang="en-US" sz="10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1000" b="0" i="0">
                <a:effectLst/>
                <a:latin typeface="Helvetica Neue"/>
                <a:ea typeface="Helvetica Neue"/>
                <a:cs typeface="Helvetica Neue"/>
                <a:sym typeface="Helvetica Neue"/>
              </a:rPr>
              <a:t>Stores that face pressing and urgent priorities (high volume/high traffic locations) may seem uninterested in engaging. Reiterate your appreciation for all they do and express your willingness to support, relay feedback or resolve any campaign related issues.</a:t>
            </a:r>
            <a:r>
              <a:rPr lang="en-US" sz="1000" b="0" i="0">
                <a:effectLst/>
                <a:latin typeface="Helvetica Neue"/>
                <a:ea typeface="Helvetica Neue"/>
                <a:cs typeface="Helvetica Neue"/>
                <a:sym typeface="Helvetica Neue"/>
              </a:rPr>
              <a:t> </a:t>
            </a:r>
          </a:p>
          <a:p>
            <a:pPr marL="342900" indent="-342900">
              <a:buFont typeface="Arial" panose="020B0604020202020204" pitchFamily="34" charset="0"/>
              <a:buChar char="•"/>
            </a:pPr>
            <a:endParaRPr lang="en-US" sz="1000"/>
          </a:p>
          <a:p>
            <a:endParaRPr lang="en-CA"/>
          </a:p>
          <a:p>
            <a:endParaRPr lang="en-CA"/>
          </a:p>
        </p:txBody>
      </p:sp>
    </p:spTree>
    <p:extLst>
      <p:ext uri="{BB962C8B-B14F-4D97-AF65-F5344CB8AC3E}">
        <p14:creationId xmlns:p14="http://schemas.microsoft.com/office/powerpoint/2010/main" val="779708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sz="1000"/>
              <a:t>We are delighted that in-person store visits are back!</a:t>
            </a:r>
            <a:endParaRPr lang="en-US"/>
          </a:p>
          <a:p>
            <a:pPr marL="285750" indent="-285750">
              <a:buFont typeface="Arial"/>
              <a:buChar char="•"/>
            </a:pPr>
            <a:r>
              <a:rPr lang="en-US" sz="1000"/>
              <a:t>To help ensure the safety of all volunteers, staff and public, we will be following the Red Cross guidelines and utilizing the Red, Yellow, Green system for determining protective measures that must be followed by Ambassadors</a:t>
            </a:r>
          </a:p>
          <a:p>
            <a:pPr marL="285750" indent="-285750">
              <a:buFont typeface="Arial"/>
              <a:buChar char="•"/>
            </a:pPr>
            <a:r>
              <a:rPr lang="en-US" sz="1000"/>
              <a:t>Because the required measures vary by risk level, Ambassadors will be provided with information about what's needed for their specific Province and this will be updated if the risk level changes</a:t>
            </a:r>
          </a:p>
          <a:p>
            <a:pPr marL="285750" indent="-285750">
              <a:buFont typeface="Arial"/>
              <a:buChar char="•"/>
            </a:pPr>
            <a:r>
              <a:rPr lang="en-US" sz="1000"/>
              <a:t>For Ambassadors who are less comfortable with in-store visits, or do not meet the current requirements, virtual store support remains an option. Please discuss this directly with your Red Cross staff lead</a:t>
            </a:r>
            <a:r>
              <a:rPr lang="en-CA"/>
              <a:t> </a:t>
            </a:r>
            <a:endParaRPr lang="en-US"/>
          </a:p>
          <a:p>
            <a:endParaRPr lang="en-CA"/>
          </a:p>
          <a:p>
            <a:endParaRPr lang="en-US" b="1" i="1"/>
          </a:p>
        </p:txBody>
      </p:sp>
    </p:spTree>
    <p:extLst>
      <p:ext uri="{BB962C8B-B14F-4D97-AF65-F5344CB8AC3E}">
        <p14:creationId xmlns:p14="http://schemas.microsoft.com/office/powerpoint/2010/main" val="450983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CA" sz="1000"/>
              <a:t>Primary contact with stores will vary depending on the Ambassadors location and preference. For our virtual ambassador and those who may be doing a combo/hybrid role, video meetings can be considered.</a:t>
            </a:r>
            <a:r>
              <a:rPr lang="en-US" sz="1000"/>
              <a:t> </a:t>
            </a:r>
            <a:endParaRPr lang="en-CA" sz="1000"/>
          </a:p>
          <a:p>
            <a:pPr marL="171450" marR="0" lvl="0" indent="-17145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CA" sz="1000"/>
              <a:t>Confirm in advance of setting any meetings with the store what your comfort level with various communication tools is.</a:t>
            </a:r>
          </a:p>
          <a:p>
            <a:pPr marL="342900" indent="-342900" algn="l">
              <a:buFont typeface="Arial"/>
              <a:buChar char="•"/>
            </a:pPr>
            <a:r>
              <a:rPr lang="en-CA" sz="1000"/>
              <a:t>Be sure to test technologies ahead of time, especially if using a tool or resource that is new to you.</a:t>
            </a:r>
          </a:p>
          <a:p>
            <a:pPr marL="342900" indent="-342900" algn="l">
              <a:buFont typeface="Arial"/>
              <a:buChar char="•"/>
            </a:pPr>
            <a:r>
              <a:rPr lang="en-CA" sz="1000"/>
              <a:t>Using a conferencing number and access code or a Philanthropy Zoom account will require scheduling with your provincial Red Cross staff contact.</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CA" sz="1000"/>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CA" sz="1000"/>
          </a:p>
        </p:txBody>
      </p:sp>
    </p:spTree>
    <p:extLst>
      <p:ext uri="{BB962C8B-B14F-4D97-AF65-F5344CB8AC3E}">
        <p14:creationId xmlns:p14="http://schemas.microsoft.com/office/powerpoint/2010/main" val="238683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We’ll take a quick look at the logistics and reporting associated with the Campaign</a:t>
            </a:r>
            <a:endParaRPr lang="en-CA"/>
          </a:p>
        </p:txBody>
      </p:sp>
    </p:spTree>
    <p:extLst>
      <p:ext uri="{BB962C8B-B14F-4D97-AF65-F5344CB8AC3E}">
        <p14:creationId xmlns:p14="http://schemas.microsoft.com/office/powerpoint/2010/main" val="1127416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dirty="0"/>
              <a:t>As Ambassadors you are the eyes and ears of the campaign. You will receive tools and instructions throughout the campaign to compile and submit feedback from stores based on your interactions as well as your own personal experiences. </a:t>
            </a:r>
            <a:endParaRPr lang="en-US" dirty="0"/>
          </a:p>
          <a:p>
            <a:pPr algn="l"/>
            <a:endParaRPr lang="en-CA"/>
          </a:p>
          <a:p>
            <a:pPr algn="l"/>
            <a:r>
              <a:rPr lang="en-CA" dirty="0"/>
              <a:t>For each Key Touchpoint with your store(s) you will need to complete the </a:t>
            </a:r>
            <a:r>
              <a:rPr lang="en-CA" b="1" dirty="0"/>
              <a:t>Store Contact Information Form. </a:t>
            </a:r>
          </a:p>
          <a:p>
            <a:pPr algn="l"/>
            <a:r>
              <a:rPr lang="en-CA" dirty="0"/>
              <a:t>This form will be provided to Ambassadors via link and can also be found on the Ambassador Website. </a:t>
            </a:r>
          </a:p>
          <a:p>
            <a:pPr marL="342900" indent="-342900" algn="l">
              <a:buFont typeface="Arial"/>
              <a:buChar char="•"/>
            </a:pPr>
            <a:r>
              <a:rPr lang="en-CA" dirty="0"/>
              <a:t>Can be completed by computer or even smart phone.</a:t>
            </a:r>
          </a:p>
          <a:p>
            <a:pPr algn="l"/>
            <a:r>
              <a:rPr lang="en-CA" dirty="0"/>
              <a:t>You will use this form to:</a:t>
            </a:r>
          </a:p>
          <a:p>
            <a:pPr marL="342900" indent="-342900" algn="l">
              <a:buFont typeface="Arial"/>
              <a:buChar char="•"/>
            </a:pPr>
            <a:r>
              <a:rPr lang="en-CA" dirty="0"/>
              <a:t>Relay store feedback</a:t>
            </a:r>
          </a:p>
          <a:p>
            <a:pPr marL="342900" indent="-342900" algn="l">
              <a:buFont typeface="Arial"/>
              <a:buChar char="•"/>
            </a:pPr>
            <a:r>
              <a:rPr lang="en-CA" dirty="0"/>
              <a:t>Flag any issues at the store</a:t>
            </a:r>
          </a:p>
          <a:p>
            <a:pPr marL="342900" indent="-342900" algn="l">
              <a:buFont typeface="Arial"/>
              <a:buChar char="•"/>
            </a:pPr>
            <a:r>
              <a:rPr lang="en-CA" dirty="0"/>
              <a:t>Track the stores use of the Campaign materials</a:t>
            </a:r>
          </a:p>
          <a:p>
            <a:pPr marL="342900" indent="-342900" algn="l">
              <a:buFont typeface="Arial"/>
              <a:buChar char="•"/>
            </a:pPr>
            <a:r>
              <a:rPr lang="en-CA" dirty="0"/>
              <a:t>And Submit Fundraising Stars</a:t>
            </a:r>
          </a:p>
          <a:p>
            <a:pPr marL="342900" lvl="5" indent="-342900" algn="l">
              <a:lnSpc>
                <a:spcPct val="100000"/>
              </a:lnSpc>
              <a:spcBef>
                <a:spcPts val="5900"/>
              </a:spcBef>
              <a:buFont typeface="Arial,Sans-Serif"/>
              <a:buChar char="•"/>
            </a:pPr>
            <a:endParaRPr lang="en-US"/>
          </a:p>
          <a:p>
            <a:pPr algn="l"/>
            <a:r>
              <a:rPr lang="en-CA" b="1" dirty="0"/>
              <a:t>Expenses:</a:t>
            </a:r>
            <a:r>
              <a:rPr lang="en-CA" dirty="0"/>
              <a:t> ALL anticipated expenses (cell phone long distance, store visits to stores 50km + from your home and any other extra charges) MUST BE PRE-APPROVED by your Red Cross Lead or Lead Ambassador. </a:t>
            </a:r>
          </a:p>
          <a:p>
            <a:pPr algn="l"/>
            <a:endParaRPr lang="en-CA"/>
          </a:p>
          <a:p>
            <a:pPr algn="l"/>
            <a:r>
              <a:rPr lang="en-CA" dirty="0"/>
              <a:t>Ambassadors who do not have long distance calling on their personal calling plans and anticipate they will incur additional costs for the WM campaign calls are asked to check calling costs with their service provider, and then let their RC staff leads know the estimated costs, before making the calls. The staff lead will then advise the ambassador on available options such as Skype calls, or other options with capped calling costs.   </a:t>
            </a:r>
          </a:p>
          <a:p>
            <a:pPr algn="l"/>
            <a:r>
              <a:rPr lang="en-CA" dirty="0"/>
              <a:t>  </a:t>
            </a:r>
          </a:p>
          <a:p>
            <a:pPr algn="l"/>
            <a:r>
              <a:rPr lang="en-CA" dirty="0"/>
              <a:t>At the end of the campaign, please fill out the expense form that is found under the Ambassador resources on the Ambassador webpage. Ambassadors should email completed expense forms to their Red Cross Campaign Staff Lead, who will review, add the necessary coding and submit to finance for processing and provide the volunteer with a copy for their records. Volunteers should save and provide receipts for any purchases at the end of the campaign. Expenses should be submitted as soon as possible after the Campaign and by September 9th, 2022 at the latest. </a:t>
            </a:r>
          </a:p>
          <a:p>
            <a:pPr algn="l"/>
            <a:endParaRPr lang="en-US"/>
          </a:p>
          <a:p>
            <a:endParaRPr lang="en-CA"/>
          </a:p>
        </p:txBody>
      </p:sp>
    </p:spTree>
    <p:extLst>
      <p:ext uri="{BB962C8B-B14F-4D97-AF65-F5344CB8AC3E}">
        <p14:creationId xmlns:p14="http://schemas.microsoft.com/office/powerpoint/2010/main" val="312017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It is important to identify those associates who go above and beyond what is expected of them. The Red Cross has developed the Fundraising Star program to recognize associates who raise $500 or more through Point of Sale donations or other fundraising initiatives. Each Fundraising Star receives a Fundraising Star certificate and button to celebrate their efforts. </a:t>
            </a:r>
            <a:endParaRPr lang="en-US"/>
          </a:p>
          <a:p>
            <a:endParaRPr lang="en-CA"/>
          </a:p>
          <a:p>
            <a:r>
              <a:rPr lang="en-CA">
                <a:solidFill>
                  <a:srgbClr val="000000"/>
                </a:solidFill>
              </a:rPr>
              <a:t>Ambassadors should inquire about names of Associates achieving this goal during weekly check-ins and relay collected information to your Red Cross staff or Lead Ambassador through the Store Contact Information Form.</a:t>
            </a:r>
            <a:r>
              <a:rPr lang="en-CA"/>
              <a:t> Important to send information prior to last week of the campaign so that the names can be included in the last newsletter.</a:t>
            </a:r>
          </a:p>
          <a:p>
            <a:r>
              <a:rPr lang="en-CA"/>
              <a:t> </a:t>
            </a:r>
            <a:endParaRPr lang="en-CA">
              <a:solidFill>
                <a:srgbClr val="000000"/>
              </a:solidFill>
            </a:endParaRPr>
          </a:p>
          <a:p>
            <a:r>
              <a:rPr lang="en-CA">
                <a:solidFill>
                  <a:srgbClr val="000000"/>
                </a:solidFill>
              </a:rPr>
              <a:t>Note: Some stores do not keep track of this information, and may instead want to recognize outstanding campaign associates in their own way</a:t>
            </a:r>
          </a:p>
          <a:p>
            <a:r>
              <a:rPr lang="en-CA">
                <a:solidFill>
                  <a:srgbClr val="000000"/>
                </a:solidFill>
              </a:rPr>
              <a:t> </a:t>
            </a:r>
          </a:p>
        </p:txBody>
      </p:sp>
    </p:spTree>
    <p:extLst>
      <p:ext uri="{BB962C8B-B14F-4D97-AF65-F5344CB8AC3E}">
        <p14:creationId xmlns:p14="http://schemas.microsoft.com/office/powerpoint/2010/main" val="17684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08971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1"/>
              <a:t>Do attendance</a:t>
            </a:r>
          </a:p>
          <a:p>
            <a:endParaRPr lang="en-CA" b="1"/>
          </a:p>
          <a:p>
            <a:r>
              <a:rPr lang="en-CA" b="1"/>
              <a:t>As attendees are joining zoom:</a:t>
            </a:r>
            <a:r>
              <a:rPr lang="en-CA"/>
              <a:t> Welcome! We are so glad you could join us today. While we wait for more people to join the call, please introduce yourself in the chat....</a:t>
            </a:r>
          </a:p>
          <a:p>
            <a:endParaRPr lang="en-CA">
              <a:solidFill>
                <a:srgbClr val="000000"/>
              </a:solidFill>
            </a:endParaRPr>
          </a:p>
          <a:p>
            <a:r>
              <a:rPr lang="en-CA" b="1">
                <a:solidFill>
                  <a:srgbClr val="000000"/>
                </a:solidFill>
              </a:rPr>
              <a:t>When you are ready to begin: </a:t>
            </a:r>
            <a:r>
              <a:rPr lang="en-CA">
                <a:solidFill>
                  <a:srgbClr val="000000"/>
                </a:solidFill>
              </a:rPr>
              <a:t> </a:t>
            </a:r>
          </a:p>
          <a:p>
            <a:r>
              <a:rPr lang="en-CA">
                <a:solidFill>
                  <a:srgbClr val="000000"/>
                </a:solidFill>
              </a:rPr>
              <a:t>Thank you for joining us today for the Red Cross/Walmart Campaign Ambassador Training. We are thrilled to have you on the Walmart Campaign team and look forward to working with you in the coming weeks. </a:t>
            </a:r>
          </a:p>
          <a:p>
            <a:endParaRPr lang="en-CA">
              <a:solidFill>
                <a:srgbClr val="000000"/>
              </a:solidFill>
            </a:endParaRPr>
          </a:p>
          <a:p>
            <a:pPr marL="0" marR="0" lvl="0" indent="0" defTabSz="457200" eaLnBrk="1" fontAlgn="auto" latinLnBrk="0" hangingPunct="1">
              <a:lnSpc>
                <a:spcPct val="117999"/>
              </a:lnSpc>
              <a:spcBef>
                <a:spcPts val="0"/>
              </a:spcBef>
              <a:spcAft>
                <a:spcPts val="0"/>
              </a:spcAft>
              <a:buClrTx/>
              <a:buSzTx/>
              <a:buFontTx/>
              <a:buNone/>
              <a:tabLst/>
              <a:defRPr/>
            </a:pPr>
            <a:r>
              <a:rPr lang="en-CA">
                <a:solidFill>
                  <a:srgbClr val="000000"/>
                </a:solidFill>
              </a:rPr>
              <a:t>Introduce yourself and cover any</a:t>
            </a:r>
            <a:r>
              <a:rPr lang="en-CA"/>
              <a:t> housekeeping – Using Zoom (Stay muted to reduce background noise, questions in the chat,) </a:t>
            </a:r>
            <a:endParaRPr lang="en-CA">
              <a:solidFill>
                <a:srgbClr val="000000"/>
              </a:solidFill>
            </a:endParaRPr>
          </a:p>
          <a:p>
            <a:endParaRPr lang="en-CA">
              <a:solidFill>
                <a:srgbClr val="000000"/>
              </a:solidFill>
            </a:endParaRPr>
          </a:p>
          <a:p>
            <a:r>
              <a:rPr lang="en-CA">
                <a:solidFill>
                  <a:srgbClr val="000000"/>
                </a:solidFill>
              </a:rPr>
              <a:t>During today's training session we are going to share some important information related to the Campaign and the Ambassador role. We'll take a look at: </a:t>
            </a:r>
          </a:p>
          <a:p>
            <a:endParaRPr lang="en-CA">
              <a:solidFill>
                <a:srgbClr val="000000"/>
              </a:solidFill>
            </a:endParaRPr>
          </a:p>
          <a:p>
            <a:pPr marL="342900" indent="-342900">
              <a:buFont typeface="Arial"/>
              <a:buChar char="•"/>
            </a:pPr>
            <a:r>
              <a:rPr lang="en-CA">
                <a:solidFill>
                  <a:srgbClr val="000000"/>
                </a:solidFill>
              </a:rPr>
              <a:t>The Campaign and how it works</a:t>
            </a:r>
          </a:p>
          <a:p>
            <a:pPr marL="342900" indent="-342900">
              <a:buFont typeface="Arial"/>
              <a:buChar char="•"/>
            </a:pPr>
            <a:r>
              <a:rPr lang="en-CA">
                <a:solidFill>
                  <a:srgbClr val="000000"/>
                </a:solidFill>
              </a:rPr>
              <a:t>Your responsibilities as an Ambassador and how you will be supported in your role</a:t>
            </a:r>
            <a:endParaRPr lang="en-CA"/>
          </a:p>
          <a:p>
            <a:pPr marL="342900" indent="-342900">
              <a:buFont typeface="Arial"/>
              <a:buChar char="•"/>
            </a:pPr>
            <a:r>
              <a:rPr lang="en-CA">
                <a:solidFill>
                  <a:srgbClr val="000000"/>
                </a:solidFill>
              </a:rPr>
              <a:t>This years Campaign materials </a:t>
            </a:r>
          </a:p>
          <a:p>
            <a:pPr marL="342900" indent="-342900">
              <a:buFont typeface="Arial"/>
              <a:buChar char="•"/>
            </a:pPr>
            <a:r>
              <a:rPr lang="en-CA">
                <a:solidFill>
                  <a:srgbClr val="000000"/>
                </a:solidFill>
              </a:rPr>
              <a:t>Why the campaign is so important </a:t>
            </a:r>
          </a:p>
          <a:p>
            <a:endParaRPr lang="en-CA">
              <a:solidFill>
                <a:srgbClr val="000000"/>
              </a:solidFill>
            </a:endParaRPr>
          </a:p>
          <a:p>
            <a:r>
              <a:rPr lang="en-CA">
                <a:solidFill>
                  <a:srgbClr val="000000"/>
                </a:solidFill>
              </a:rPr>
              <a:t>And of course, you'll have an opportunity to ask any questions you may have </a:t>
            </a:r>
            <a:r>
              <a:rPr lang="en-CA"/>
              <a:t>at the end</a:t>
            </a:r>
            <a:r>
              <a:rPr lang="en-CA">
                <a:solidFill>
                  <a:srgbClr val="000000"/>
                </a:solidFill>
              </a:rPr>
              <a:t>. Let's get started....</a:t>
            </a:r>
          </a:p>
          <a:p>
            <a:endParaRPr lang="en-CA">
              <a:solidFill>
                <a:srgbClr val="000000"/>
              </a:solidFill>
            </a:endParaRPr>
          </a:p>
        </p:txBody>
      </p:sp>
    </p:spTree>
    <p:extLst>
      <p:ext uri="{BB962C8B-B14F-4D97-AF65-F5344CB8AC3E}">
        <p14:creationId xmlns:p14="http://schemas.microsoft.com/office/powerpoint/2010/main" val="1009384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Walmart produced Materials</a:t>
            </a:r>
            <a:endParaRPr lang="en-CA"/>
          </a:p>
          <a:p>
            <a:r>
              <a:rPr lang="en-US"/>
              <a:t>These items are designed by Red Cross, printed by Walmart and distributed to their stores prior to the campaign via Walmart’s Blue Bag (internal mail). </a:t>
            </a:r>
            <a:endParaRPr lang="en-CA"/>
          </a:p>
          <a:p>
            <a:pPr marL="342265" indent="-342265">
              <a:buFont typeface="Arial,Sans-Serif"/>
              <a:buChar char="•"/>
            </a:pPr>
            <a:r>
              <a:rPr lang="en-US"/>
              <a:t>Cash Register Clings will be posted on the light boxes above the cash registers. </a:t>
            </a:r>
            <a:endParaRPr lang="en-CA"/>
          </a:p>
          <a:p>
            <a:pPr marL="342265" indent="-342265">
              <a:buFont typeface="Arial,Sans-Serif"/>
              <a:buChar char="•"/>
            </a:pPr>
            <a:r>
              <a:rPr lang="en-US"/>
              <a:t>Check-out sign: These campaign information posters will be posted in or around the checkout area</a:t>
            </a:r>
            <a:br>
              <a:rPr lang="en-US"/>
            </a:br>
            <a:endParaRPr lang="en-US">
              <a:cs typeface="Calibri"/>
            </a:endParaRPr>
          </a:p>
        </p:txBody>
      </p:sp>
    </p:spTree>
    <p:extLst>
      <p:ext uri="{BB962C8B-B14F-4D97-AF65-F5344CB8AC3E}">
        <p14:creationId xmlns:p14="http://schemas.microsoft.com/office/powerpoint/2010/main" val="229870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Goal Poster: is a thermometer style design that keeps associates updated on their progress toward the store’s campaign goal.</a:t>
            </a:r>
            <a:endParaRPr lang="en-CA"/>
          </a:p>
          <a:p>
            <a:endParaRPr lang="en-US"/>
          </a:p>
          <a:p>
            <a:r>
              <a:rPr lang="en-US"/>
              <a:t>The Thank You Poster: Thanks customers (and Associates) for their support during and after the campaign</a:t>
            </a:r>
            <a:endParaRPr lang="en-CA"/>
          </a:p>
          <a:p>
            <a:endParaRPr lang="en-US">
              <a:latin typeface="Calibri"/>
              <a:cs typeface="Calibri"/>
            </a:endParaRPr>
          </a:p>
        </p:txBody>
      </p:sp>
    </p:spTree>
    <p:extLst>
      <p:ext uri="{BB962C8B-B14F-4D97-AF65-F5344CB8AC3E}">
        <p14:creationId xmlns:p14="http://schemas.microsoft.com/office/powerpoint/2010/main" val="1223735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a:t>Red Cross Campaign Materials – are created by Red Cross and will also be shipped to stores though Walmart's Blue Bag (internal mailing) to arrive by June 24th</a:t>
            </a:r>
            <a:endParaRPr lang="en-US"/>
          </a:p>
          <a:p>
            <a:endParaRPr lang="en-US" sz="1000"/>
          </a:p>
          <a:p>
            <a:r>
              <a:rPr lang="en-US" sz="1000"/>
              <a:t>•	Campaign Playbook: Includes everything that the store lead needs to support a successful campaign.</a:t>
            </a:r>
          </a:p>
          <a:p>
            <a:r>
              <a:rPr lang="en-US" sz="1000"/>
              <a:t>•	Campaign Quick Reference: Allows associates to get the quick details about the Red Cross campaign.</a:t>
            </a:r>
          </a:p>
          <a:p>
            <a:pPr algn="l"/>
            <a:r>
              <a:rPr lang="en-US"/>
              <a:t>• Buttons (bag of 100): Encourage associates to wear buttons to show their support and promote the campaign. </a:t>
            </a:r>
          </a:p>
          <a:p>
            <a:r>
              <a:rPr lang="en-US"/>
              <a:t>• Fundraising Star Buttons: A supply of these to recognize the Fundraising Stars in your store. Issued along with certificate.</a:t>
            </a:r>
          </a:p>
          <a:p>
            <a:pPr marL="285750" indent="-285750">
              <a:buFont typeface="Arial"/>
              <a:buChar char="•"/>
            </a:pPr>
            <a:r>
              <a:rPr lang="en-US" sz="1000"/>
              <a:t>Fundraising Star Tracking Sheet: We mentioned this earlier and it is used to record associates who raise $500 or more and c</a:t>
            </a:r>
            <a:r>
              <a:rPr lang="en-US"/>
              <a:t>an also be found on Walmart’s intranet (The Wire).</a:t>
            </a:r>
            <a:r>
              <a:rPr lang="en-US" sz="1000"/>
              <a:t> Fundraising Stars are recognized with a certificate and Fundraising Star Button!</a:t>
            </a:r>
            <a:endParaRPr lang="en-US"/>
          </a:p>
          <a:p>
            <a:endParaRPr lang="en-US"/>
          </a:p>
          <a:p>
            <a:pPr algn="l"/>
            <a:r>
              <a:rPr lang="en-US"/>
              <a:t>We'll just take a moment to highlight the two different campaign buttons here so you can see the difference between the pin for all Walmart Associates to wear throughout the Campaign and the pin to be issued with the </a:t>
            </a:r>
            <a:r>
              <a:rPr lang="en-US" err="1"/>
              <a:t>Fundaising</a:t>
            </a:r>
            <a:r>
              <a:rPr lang="en-US"/>
              <a:t> Star Certificate for this years Fundraising Stars. </a:t>
            </a:r>
          </a:p>
          <a:p>
            <a:endParaRPr lang="en-US"/>
          </a:p>
          <a:p>
            <a:endParaRPr lang="en-US"/>
          </a:p>
        </p:txBody>
      </p:sp>
    </p:spTree>
    <p:extLst>
      <p:ext uri="{BB962C8B-B14F-4D97-AF65-F5344CB8AC3E}">
        <p14:creationId xmlns:p14="http://schemas.microsoft.com/office/powerpoint/2010/main" val="2174575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a:t>Walmart also posts a number of Campaign materials to their Intranet – The Wire</a:t>
            </a:r>
            <a:endParaRPr lang="en-US"/>
          </a:p>
          <a:p>
            <a:r>
              <a:rPr lang="en-US" sz="1000"/>
              <a:t>•	Campaign Video: 1-minute photo montage with a thank you message. </a:t>
            </a:r>
          </a:p>
          <a:p>
            <a:r>
              <a:rPr lang="en-US" sz="1000"/>
              <a:t>•	Editable Event Poster: This poster is an excellent tool for in-store fundraising events – associates simply fill in their store event details in the editable fields, print, and 	distribute as appropriate. </a:t>
            </a:r>
            <a:endParaRPr lang="en-US"/>
          </a:p>
          <a:p>
            <a:r>
              <a:rPr lang="en-US" sz="1000"/>
              <a:t>•	Fundraising Star Certificate : Each Fundraising Star receives a certificate to celebrate their efforts. </a:t>
            </a:r>
          </a:p>
          <a:p>
            <a:r>
              <a:rPr lang="en-US" sz="1000"/>
              <a:t>•	Campaign Newsletters: Serve as a great engagement piece to share with associates. Each issue contains a Red Cross story, campaign highlights and photos, and a letter of encouragement from a Red Cross staff lead. During your campaign check-in meetings, be sure ask the campaign lead or store manager if they have received the latest weekly newsletter and if they haven’t, offer to share a digital copy with them.  Ambassadors will receive the newsletters in weekly update emails from Red Cross and they will be posted to the Ambassador website as they are available.</a:t>
            </a:r>
          </a:p>
          <a:p>
            <a:endParaRPr lang="en-US" sz="1000"/>
          </a:p>
          <a:p>
            <a:endParaRPr lang="en-CA"/>
          </a:p>
        </p:txBody>
      </p:sp>
    </p:spTree>
    <p:extLst>
      <p:ext uri="{BB962C8B-B14F-4D97-AF65-F5344CB8AC3E}">
        <p14:creationId xmlns:p14="http://schemas.microsoft.com/office/powerpoint/2010/main" val="507760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955956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000000"/>
                </a:solidFill>
              </a:rPr>
              <a:t>Now that we've gone over how the Campaign works, your responsibilities as an Ambassador and the campaign materials that will be used, let's take a quick look at some scenarios you might encounter when you are contacting stores. As we go through each short scenario, I'd like you to put in the chat, or you can take yourself off mute, to share what you would do in each situation. </a:t>
            </a:r>
            <a:endParaRPr lang="en-US"/>
          </a:p>
          <a:p>
            <a:endParaRPr lang="en-US">
              <a:solidFill>
                <a:srgbClr val="000000"/>
              </a:solidFill>
            </a:endParaRPr>
          </a:p>
          <a:p>
            <a:r>
              <a:rPr lang="en-US">
                <a:solidFill>
                  <a:srgbClr val="000000"/>
                </a:solidFill>
              </a:rPr>
              <a:t>(Complete as many as time permits)</a:t>
            </a:r>
          </a:p>
          <a:p>
            <a:endParaRPr lang="en-US">
              <a:solidFill>
                <a:srgbClr val="000000"/>
              </a:solidFill>
            </a:endParaRPr>
          </a:p>
          <a:p>
            <a:r>
              <a:rPr lang="en-US" b="1">
                <a:solidFill>
                  <a:srgbClr val="000000"/>
                </a:solidFill>
              </a:rPr>
              <a:t>Scenario 1</a:t>
            </a:r>
            <a:r>
              <a:rPr lang="en-US">
                <a:solidFill>
                  <a:srgbClr val="000000"/>
                </a:solidFill>
              </a:rPr>
              <a:t> – You completed your training and have just received your store contact information from your Red Cross staff. You have tried calling the store a couple times each day but they keep putting you on hold and then telling you that the Store Manager is not available. What would you do?</a:t>
            </a:r>
          </a:p>
          <a:p>
            <a:r>
              <a:rPr lang="en-US">
                <a:solidFill>
                  <a:srgbClr val="000000"/>
                </a:solidFill>
              </a:rPr>
              <a:t>OPTIONS:</a:t>
            </a:r>
          </a:p>
          <a:p>
            <a:pPr marL="285750" indent="-285750">
              <a:buFont typeface="Arial"/>
              <a:buChar char="•"/>
            </a:pPr>
            <a:r>
              <a:rPr lang="en-US">
                <a:solidFill>
                  <a:srgbClr val="000000"/>
                </a:solidFill>
              </a:rPr>
              <a:t>Call back to the store, explain that you are calling on behalf of the Red Cross regarding the upcoming Campaign and ask who would be the best person for you to talk to. </a:t>
            </a:r>
          </a:p>
          <a:p>
            <a:pPr marL="285750" indent="-285750">
              <a:buFont typeface="Arial"/>
              <a:buChar char="•"/>
            </a:pPr>
            <a:r>
              <a:rPr lang="en-US">
                <a:solidFill>
                  <a:srgbClr val="000000"/>
                </a:solidFill>
              </a:rPr>
              <a:t>When you contact the store next, ask if there is a better day/time to call to reach the right person. </a:t>
            </a:r>
            <a:endParaRPr lang="en-US"/>
          </a:p>
          <a:p>
            <a:pPr marL="285750" indent="-285750">
              <a:buFont typeface="Arial"/>
              <a:buChar char="•"/>
            </a:pPr>
            <a:r>
              <a:rPr lang="en-US">
                <a:solidFill>
                  <a:srgbClr val="000000"/>
                </a:solidFill>
              </a:rPr>
              <a:t>Send a message on WhatsApp to see if anyone has any other suggestions</a:t>
            </a:r>
          </a:p>
          <a:p>
            <a:pPr marL="285750" indent="-285750">
              <a:buFont typeface="Arial"/>
              <a:buChar char="•"/>
            </a:pPr>
            <a:r>
              <a:rPr lang="en-US">
                <a:solidFill>
                  <a:srgbClr val="000000"/>
                </a:solidFill>
              </a:rPr>
              <a:t>Drop by a Zoom Q&amp;A session </a:t>
            </a:r>
          </a:p>
          <a:p>
            <a:pPr marL="285750" indent="-285750">
              <a:buFont typeface="Arial"/>
              <a:buChar char="•"/>
            </a:pPr>
            <a:r>
              <a:rPr lang="en-US">
                <a:solidFill>
                  <a:srgbClr val="000000"/>
                </a:solidFill>
              </a:rPr>
              <a:t>Email you Red Cross staff or Lead Ambassador and ask for help</a:t>
            </a:r>
          </a:p>
          <a:p>
            <a:endParaRPr lang="en-US">
              <a:solidFill>
                <a:srgbClr val="000000"/>
              </a:solidFill>
            </a:endParaRPr>
          </a:p>
          <a:p>
            <a:r>
              <a:rPr lang="en-US" b="1">
                <a:solidFill>
                  <a:srgbClr val="000000"/>
                </a:solidFill>
              </a:rPr>
              <a:t>Scenario 2</a:t>
            </a:r>
            <a:r>
              <a:rPr lang="en-US">
                <a:solidFill>
                  <a:srgbClr val="000000"/>
                </a:solidFill>
              </a:rPr>
              <a:t> – You are speaking with the Store Manager/Campaign Lead at the store and they are certain they have not receive their Campaign materials. What would you do?</a:t>
            </a:r>
          </a:p>
          <a:p>
            <a:r>
              <a:rPr lang="en-US">
                <a:solidFill>
                  <a:srgbClr val="000000"/>
                </a:solidFill>
              </a:rPr>
              <a:t>OPTIONS:</a:t>
            </a:r>
          </a:p>
          <a:p>
            <a:pPr marL="285750" indent="-285750">
              <a:buFont typeface="Arial"/>
              <a:buChar char="•"/>
            </a:pPr>
            <a:r>
              <a:rPr lang="en-US">
                <a:solidFill>
                  <a:srgbClr val="000000"/>
                </a:solidFill>
              </a:rPr>
              <a:t>Ask the Store Manager/Campaign Lead which materials they have not received. </a:t>
            </a:r>
          </a:p>
          <a:p>
            <a:pPr marL="285750" indent="-285750">
              <a:buFont typeface="Arial"/>
              <a:buChar char="•"/>
            </a:pPr>
            <a:r>
              <a:rPr lang="en-US">
                <a:solidFill>
                  <a:srgbClr val="000000"/>
                </a:solidFill>
              </a:rPr>
              <a:t>Check the Campaign Material Instructions on the Ambassador Website to see how the store should have received the materials that are missing. </a:t>
            </a:r>
            <a:endParaRPr lang="en-US"/>
          </a:p>
          <a:p>
            <a:pPr marL="285750" indent="-285750">
              <a:buFont typeface="Arial"/>
              <a:buChar char="•"/>
            </a:pPr>
            <a:r>
              <a:rPr lang="en-US">
                <a:solidFill>
                  <a:srgbClr val="000000"/>
                </a:solidFill>
              </a:rPr>
              <a:t>If they are missing Walmart produced materials, direct them back to Walmart</a:t>
            </a:r>
          </a:p>
          <a:p>
            <a:pPr marL="285750" indent="-285750">
              <a:buFont typeface="Arial"/>
              <a:buChar char="•"/>
            </a:pPr>
            <a:r>
              <a:rPr lang="en-US" sz="4400">
                <a:solidFill>
                  <a:srgbClr val="000000"/>
                </a:solidFill>
              </a:rPr>
              <a:t>If they are missing materials from the Red </a:t>
            </a:r>
            <a:r>
              <a:rPr lang="en-US" sz="4400">
                <a:solidFill>
                  <a:srgbClr val="000000"/>
                </a:solidFill>
                <a:highlight>
                  <a:srgbClr val="FFFF00"/>
                </a:highlight>
              </a:rPr>
              <a:t>Cross Campaign Box, please let your Red Cross staff or Lead Ambassador know and they can follow up to ensure the store receives it’s materials. </a:t>
            </a:r>
          </a:p>
          <a:p>
            <a:endParaRPr lang="en-US">
              <a:solidFill>
                <a:srgbClr val="000000"/>
              </a:solidFill>
            </a:endParaRPr>
          </a:p>
          <a:p>
            <a:r>
              <a:rPr lang="en-US" b="1">
                <a:solidFill>
                  <a:srgbClr val="000000"/>
                </a:solidFill>
              </a:rPr>
              <a:t>Scenario 3</a:t>
            </a:r>
            <a:r>
              <a:rPr lang="en-US">
                <a:solidFill>
                  <a:srgbClr val="000000"/>
                </a:solidFill>
              </a:rPr>
              <a:t> – You call or visit your store for a weekly check-in and they inform you the Campaign Lead is on holidays for two weeks. What would you do?</a:t>
            </a:r>
          </a:p>
          <a:p>
            <a:r>
              <a:rPr lang="en-US">
                <a:solidFill>
                  <a:srgbClr val="000000"/>
                </a:solidFill>
              </a:rPr>
              <a:t>OPTIONS:</a:t>
            </a:r>
          </a:p>
          <a:p>
            <a:pPr marL="285750" indent="-285750">
              <a:buFont typeface="Arial"/>
              <a:buChar char="•"/>
            </a:pPr>
            <a:r>
              <a:rPr lang="en-US">
                <a:solidFill>
                  <a:srgbClr val="000000"/>
                </a:solidFill>
              </a:rPr>
              <a:t>Explain who you are and ask who would be the next best person to speak to in their absence. </a:t>
            </a:r>
          </a:p>
          <a:p>
            <a:pPr marL="285750" indent="-285750">
              <a:buFont typeface="Arial"/>
              <a:buChar char="•"/>
            </a:pPr>
            <a:r>
              <a:rPr lang="en-US">
                <a:solidFill>
                  <a:srgbClr val="000000"/>
                </a:solidFill>
              </a:rPr>
              <a:t>Inform your Red Cross staff or Lead Ambassador when you complete the Store Contact Information Form.</a:t>
            </a:r>
          </a:p>
          <a:p>
            <a:pPr marL="285750" indent="-285750">
              <a:buFont typeface="Arial"/>
              <a:buChar char="•"/>
            </a:pPr>
            <a:r>
              <a:rPr lang="en-US">
                <a:solidFill>
                  <a:srgbClr val="000000"/>
                </a:solidFill>
              </a:rPr>
              <a:t>Send a message on WhatsApp to see if any of the other Ambassadors have a suggestion/idea.</a:t>
            </a:r>
          </a:p>
          <a:p>
            <a:endParaRPr lang="en-US">
              <a:solidFill>
                <a:srgbClr val="000000"/>
              </a:solidFill>
            </a:endParaRPr>
          </a:p>
          <a:p>
            <a:r>
              <a:rPr lang="en-US" b="1">
                <a:solidFill>
                  <a:srgbClr val="000000"/>
                </a:solidFill>
              </a:rPr>
              <a:t>Scenario 4</a:t>
            </a:r>
            <a:r>
              <a:rPr lang="en-US">
                <a:solidFill>
                  <a:srgbClr val="000000"/>
                </a:solidFill>
              </a:rPr>
              <a:t> – You receive a weekly update from your Red Cross staff and it indicates your store in not on pace to meet their goal. What would you do?</a:t>
            </a:r>
          </a:p>
          <a:p>
            <a:r>
              <a:rPr lang="en-US"/>
              <a:t>OPTIONS: </a:t>
            </a:r>
          </a:p>
          <a:p>
            <a:pPr marL="285750" indent="-285750">
              <a:buFont typeface="Arial"/>
              <a:buChar char="•"/>
            </a:pPr>
            <a:r>
              <a:rPr lang="en-US"/>
              <a:t>During your next check-in, thank the stores campaign lead for their incredible campaign effort so far and show appreciation for the associates ongoing efforts </a:t>
            </a:r>
          </a:p>
          <a:p>
            <a:pPr marL="285750" indent="-285750">
              <a:buFont typeface="Arial"/>
              <a:buChar char="•"/>
            </a:pPr>
            <a:r>
              <a:rPr lang="en-US"/>
              <a:t>Ask if you can support by providing additional information on how campaign funds support local emergencies including sending them a copy of the most recent Campaign Newsletter</a:t>
            </a:r>
          </a:p>
          <a:p>
            <a:pPr marL="285750" indent="-285750">
              <a:buFont typeface="Arial"/>
              <a:buChar char="•"/>
            </a:pPr>
            <a:r>
              <a:rPr lang="en-US"/>
              <a:t>Suggest additional fundraising activities. Ideas can be found in the Campaign Playbook under the section of Materials being used by Walmart Stores on the Ambassador Website. You may also notice your fellow Ambassadors share successful and fun fundraisers at other stores on WhatsApp. </a:t>
            </a:r>
          </a:p>
          <a:p>
            <a:pPr marL="285750" indent="-285750">
              <a:buFont typeface="Arial"/>
              <a:buChar char="•"/>
            </a:pPr>
            <a:r>
              <a:rPr lang="en-US"/>
              <a:t>Ask about the challenges the store may be facing in reaching their goals </a:t>
            </a:r>
          </a:p>
          <a:p>
            <a:pPr marL="285750" indent="-285750">
              <a:buFont typeface="Arial"/>
              <a:buChar char="•"/>
            </a:pPr>
            <a:r>
              <a:rPr lang="en-US"/>
              <a:t>Offer to do a "mid-campaign' meeting with the staff at your store to reignite excitement around the Campaign</a:t>
            </a:r>
          </a:p>
          <a:p>
            <a:pPr marL="285750" indent="-285750">
              <a:buFont typeface="Arial"/>
              <a:buChar char="•"/>
            </a:pPr>
            <a:r>
              <a:rPr lang="en-US"/>
              <a:t>Provide updates from your conversation with the Campaign Lead to your Red Cross staff or Lead Ambassador through the Store Contact Information form </a:t>
            </a:r>
          </a:p>
          <a:p>
            <a:endParaRPr lang="en-US"/>
          </a:p>
          <a:p>
            <a:r>
              <a:rPr lang="en-US" b="1"/>
              <a:t>Scenario 5</a:t>
            </a:r>
            <a:r>
              <a:rPr lang="en-US"/>
              <a:t> – You are serving as an Ambassador virtually as you live in another city or province from your Walmart Store. Your Campaign Lead at the store has asked you to come to the store to do an in-person meeting with associates and/or attend an in-store fundraising event. What would you do? </a:t>
            </a:r>
          </a:p>
          <a:p>
            <a:r>
              <a:rPr lang="en-US"/>
              <a:t>OPTIONS:</a:t>
            </a:r>
          </a:p>
          <a:p>
            <a:pPr marL="285750" indent="-285750">
              <a:buFont typeface="Arial"/>
              <a:buChar char="•"/>
            </a:pPr>
            <a:r>
              <a:rPr lang="en-US"/>
              <a:t>Thank them for the invite but explain that you do not live locally and are not able to attend the store for an in-person meeting.</a:t>
            </a:r>
          </a:p>
          <a:p>
            <a:pPr marL="285750" indent="-285750">
              <a:buFont typeface="Arial"/>
              <a:buChar char="•"/>
            </a:pPr>
            <a:r>
              <a:rPr lang="en-US"/>
              <a:t>Contact your Red Cross staff or Lead Ambassador to see if someone else can attend the meeting or event.</a:t>
            </a:r>
          </a:p>
          <a:p>
            <a:endParaRPr lang="en-US"/>
          </a:p>
          <a:p>
            <a:endParaRPr lang="en-US"/>
          </a:p>
          <a:p>
            <a:r>
              <a:rPr lang="en-CA"/>
              <a:t> </a:t>
            </a:r>
            <a:endParaRPr lang="en-US"/>
          </a:p>
          <a:p>
            <a:endParaRPr lang="en-CA" sz="1000"/>
          </a:p>
          <a:p>
            <a:endParaRPr lang="en-US" sz="1000"/>
          </a:p>
          <a:p>
            <a:endParaRPr lang="en-CA" sz="1000"/>
          </a:p>
          <a:p>
            <a:endParaRPr lang="en-CA" sz="1000"/>
          </a:p>
          <a:p>
            <a:endParaRPr lang="en-CA" sz="1000"/>
          </a:p>
        </p:txBody>
      </p:sp>
    </p:spTree>
    <p:extLst>
      <p:ext uri="{BB962C8B-B14F-4D97-AF65-F5344CB8AC3E}">
        <p14:creationId xmlns:p14="http://schemas.microsoft.com/office/powerpoint/2010/main" val="2088771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Key takeaways: </a:t>
            </a:r>
          </a:p>
          <a:p>
            <a:pPr algn="l"/>
            <a:endParaRPr lang="en-US">
              <a:solidFill>
                <a:srgbClr val="000000"/>
              </a:solidFill>
            </a:endParaRPr>
          </a:p>
          <a:p>
            <a:r>
              <a:rPr lang="en-US"/>
              <a:t>If you do face a difficult situation:</a:t>
            </a:r>
          </a:p>
          <a:p>
            <a:pPr marL="342900" indent="-342900">
              <a:buFont typeface="Arial"/>
              <a:buChar char="•"/>
            </a:pPr>
            <a:r>
              <a:rPr lang="en-CA"/>
              <a:t>patience may be needed  </a:t>
            </a:r>
          </a:p>
          <a:p>
            <a:pPr marL="342900" indent="-342900">
              <a:buFont typeface="Arial"/>
              <a:buChar char="•"/>
            </a:pPr>
            <a:r>
              <a:rPr lang="en-CA"/>
              <a:t>Continue to show your appreciation of Walmart staff and their support, </a:t>
            </a:r>
            <a:endParaRPr lang="en-US"/>
          </a:p>
          <a:p>
            <a:pPr marL="342900" indent="-342900">
              <a:buFont typeface="Arial"/>
              <a:buChar char="•"/>
            </a:pPr>
            <a:r>
              <a:rPr lang="en-CA"/>
              <a:t>Remember the importance of the impact the campaign has on the Red Cross Mission</a:t>
            </a:r>
            <a:endParaRPr lang="en-US"/>
          </a:p>
          <a:p>
            <a:pPr marL="342900" indent="-342900">
              <a:buFont typeface="Arial"/>
              <a:buChar char="•"/>
            </a:pPr>
            <a:r>
              <a:rPr lang="en-CA"/>
              <a:t>There is always a solution and your Red Cross staff, Lead Ambassadors and fellow Ambassadors are happy to help! </a:t>
            </a:r>
            <a:r>
              <a:rPr lang="en-US"/>
              <a:t> </a:t>
            </a:r>
          </a:p>
          <a:p>
            <a:endParaRPr lang="en-US"/>
          </a:p>
        </p:txBody>
      </p:sp>
    </p:spTree>
    <p:extLst>
      <p:ext uri="{BB962C8B-B14F-4D97-AF65-F5344CB8AC3E}">
        <p14:creationId xmlns:p14="http://schemas.microsoft.com/office/powerpoint/2010/main" val="1280047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CA" sz="2400" dirty="0"/>
              <a:t>Time allowing- video - 2:45 </a:t>
            </a:r>
          </a:p>
          <a:p>
            <a:endParaRPr lang="en-CA" sz="2400"/>
          </a:p>
          <a:p>
            <a:pPr algn="l"/>
            <a:r>
              <a:rPr lang="en-CA" dirty="0"/>
              <a:t>Funds raised through the Walmart Campaign are allocated to Emergency Response across Canada. Your role as an Ambassador is critical to ensuring the Red Cross is always ready to answer the call for help. Our trained and caring volunteers provide food, shelter, clothing, financial support, and essential supplies whenever a family is affected by a house fire or large-scale emergency. This brief video demonstrates how the Canadian Red Cross and Walmart Canada helped Lois get back on her feet. </a:t>
            </a:r>
          </a:p>
          <a:p>
            <a:endParaRPr lang="en-CA" sz="2400"/>
          </a:p>
          <a:p>
            <a:r>
              <a:rPr lang="en-CA" sz="2400" b="1" i="1" dirty="0"/>
              <a:t>Play video</a:t>
            </a:r>
          </a:p>
          <a:p>
            <a:endParaRPr lang="en-CA"/>
          </a:p>
          <a:p>
            <a:pPr algn="l"/>
            <a:r>
              <a:rPr lang="en-CA" dirty="0"/>
              <a:t>What a great reminder of how important it is that trained Red Cross volunteers are always there when needed. Thank YOU for making this possible through your support as an Ambassador for the Walmart Campaign.</a:t>
            </a:r>
            <a:endParaRPr lang="en-CA" sz="2400" b="0" i="0" dirty="0">
              <a:effectLst/>
              <a:latin typeface="Helvetica Neue"/>
              <a:ea typeface="Helvetica Neue"/>
              <a:cs typeface="Helvetica Neue"/>
              <a:sym typeface="Helvetica Neue"/>
            </a:endParaRPr>
          </a:p>
          <a:p>
            <a:pPr rtl="0" fontAlgn="base"/>
            <a:endParaRPr lang="en-CA" sz="2400" b="0" i="0">
              <a:effectLst/>
              <a:latin typeface="Helvetica Neue"/>
              <a:ea typeface="Helvetica Neue"/>
              <a:cs typeface="Helvetica Neue"/>
              <a:sym typeface="Helvetica Neue"/>
            </a:endParaRPr>
          </a:p>
          <a:p>
            <a:pPr rtl="0" fontAlgn="base"/>
            <a:endParaRPr lang="en-CA" sz="2400" b="0" i="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743165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938696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are ready! As an Ambassador your next steps include:</a:t>
            </a:r>
          </a:p>
          <a:p>
            <a:endParaRPr lang="en-US"/>
          </a:p>
          <a:p>
            <a:pPr marL="3810000" indent="-635000" algn="l">
              <a:lnSpc>
                <a:spcPct val="200000"/>
              </a:lnSpc>
              <a:buFont typeface="Arial,Sans-Serif"/>
              <a:buChar char="•"/>
            </a:pPr>
            <a:r>
              <a:rPr lang="en-US"/>
              <a:t>Receiving an email with your store contact information</a:t>
            </a:r>
          </a:p>
          <a:p>
            <a:pPr marL="3810000" indent="-635000" algn="l">
              <a:lnSpc>
                <a:spcPct val="200000"/>
              </a:lnSpc>
              <a:buFont typeface="Arial,Sans-Serif"/>
              <a:buChar char="•"/>
            </a:pPr>
            <a:r>
              <a:rPr lang="en-US"/>
              <a:t>Making your initial call to the Store Manager/Campaign Lead commencing June 21st</a:t>
            </a:r>
          </a:p>
          <a:p>
            <a:pPr marL="3810000" indent="-635000" algn="l">
              <a:lnSpc>
                <a:spcPct val="200000"/>
              </a:lnSpc>
              <a:buFont typeface="Arial,Sans-Serif"/>
              <a:buChar char="•"/>
            </a:pPr>
            <a:r>
              <a:rPr lang="en-US"/>
              <a:t>Preparing for your campaign kickoff call or store visit</a:t>
            </a:r>
          </a:p>
          <a:p>
            <a:endParaRPr lang="en-US"/>
          </a:p>
          <a:p>
            <a:endParaRPr lang="en-US"/>
          </a:p>
          <a:p>
            <a:r>
              <a:rPr lang="en-US"/>
              <a:t>If you have any questions in the coming weeks don't forget you have a number of supports available to you:</a:t>
            </a:r>
          </a:p>
          <a:p>
            <a:pPr marL="342900" indent="-342900">
              <a:buFont typeface="Arial"/>
              <a:buChar char="•"/>
            </a:pPr>
            <a:r>
              <a:rPr lang="en-US"/>
              <a:t>Check out the Ambassador Website</a:t>
            </a:r>
          </a:p>
          <a:p>
            <a:pPr marL="342900" indent="-342900">
              <a:buFont typeface="Arial"/>
              <a:buChar char="•"/>
            </a:pPr>
            <a:r>
              <a:rPr lang="en-US"/>
              <a:t>Drop by one of the Zoom Q&amp;A's</a:t>
            </a:r>
          </a:p>
          <a:p>
            <a:pPr marL="342900" indent="-342900">
              <a:buFont typeface="Arial"/>
              <a:buChar char="•"/>
            </a:pPr>
            <a:r>
              <a:rPr lang="en-US"/>
              <a:t>Contact your Red Cross staff or Lead Ambassador by email or phone </a:t>
            </a:r>
          </a:p>
          <a:p>
            <a:pPr marL="342900" indent="-342900">
              <a:buFont typeface="Arial"/>
              <a:buChar char="•"/>
            </a:pPr>
            <a:r>
              <a:rPr lang="en-US"/>
              <a:t>Ask your fellow ambassadors questions on WhatsApp. </a:t>
            </a:r>
          </a:p>
          <a:p>
            <a:endParaRPr lang="en-US"/>
          </a:p>
        </p:txBody>
      </p:sp>
    </p:spTree>
    <p:extLst>
      <p:ext uri="{BB962C8B-B14F-4D97-AF65-F5344CB8AC3E}">
        <p14:creationId xmlns:p14="http://schemas.microsoft.com/office/powerpoint/2010/main" val="266572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800">
                <a:latin typeface="Arial"/>
                <a:ea typeface="Calibri" panose="020F0502020204030204" pitchFamily="34" charset="0"/>
                <a:cs typeface="Arial"/>
              </a:rPr>
              <a:t>We have a variety of people, experience and knowledge on the call today. I would like to test your knowledge about Walmart Canada and the Walmart/Red Cross Campaign. Please put your answers in the chat...</a:t>
            </a:r>
          </a:p>
          <a:p>
            <a:pPr marL="0" marR="0">
              <a:spcBef>
                <a:spcPts val="0"/>
              </a:spcBef>
              <a:spcAft>
                <a:spcPts val="0"/>
              </a:spcAft>
            </a:pPr>
            <a:r>
              <a:rPr lang="en-CA" sz="1800">
                <a:effectLst/>
                <a:latin typeface="Arial"/>
                <a:ea typeface="Calibri" panose="020F0502020204030204" pitchFamily="34" charset="0"/>
                <a:cs typeface="Arial"/>
              </a:rPr>
              <a:t> </a:t>
            </a:r>
          </a:p>
          <a:p>
            <a:pPr marL="342900" indent="-342900">
              <a:buFont typeface="+mj-lt"/>
              <a:buAutoNum type="arabicPeriod"/>
            </a:pPr>
            <a:r>
              <a:rPr lang="en-CA" sz="1800">
                <a:effectLst/>
                <a:latin typeface="Arial"/>
                <a:ea typeface="Times New Roman" panose="02020603050405020304" pitchFamily="18" charset="0"/>
                <a:cs typeface="Arial"/>
              </a:rPr>
              <a:t>How many years has Walmart been supporting the Red Cross through the Campaign?</a:t>
            </a:r>
            <a:r>
              <a:rPr lang="en-CA" sz="1800">
                <a:latin typeface="Arial"/>
                <a:ea typeface="Times New Roman" panose="02020603050405020304" pitchFamily="18" charset="0"/>
                <a:cs typeface="Arial"/>
              </a:rPr>
              <a:t>   </a:t>
            </a:r>
            <a:r>
              <a:rPr lang="en-CA" sz="1800">
                <a:highlight>
                  <a:srgbClr val="FFFF00"/>
                </a:highlight>
                <a:latin typeface="Arial"/>
                <a:ea typeface="Times New Roman" panose="02020603050405020304" pitchFamily="18" charset="0"/>
                <a:cs typeface="Arial"/>
              </a:rPr>
              <a:t>19 </a:t>
            </a:r>
            <a:endParaRPr lang="en-US" sz="1800">
              <a:latin typeface="Arial"/>
              <a:ea typeface="Times New Roman" panose="02020603050405020304" pitchFamily="18" charset="0"/>
              <a:cs typeface="Arial"/>
            </a:endParaRPr>
          </a:p>
          <a:p>
            <a:pPr marL="342900" indent="-342900">
              <a:buAutoNum type="arabicPeriod"/>
            </a:pPr>
            <a:endParaRPr lang="en-CA" sz="1800">
              <a:latin typeface="Arial"/>
              <a:ea typeface="Times New Roman" panose="02020603050405020304" pitchFamily="18" charset="0"/>
              <a:cs typeface="Arial"/>
            </a:endParaRPr>
          </a:p>
          <a:p>
            <a:r>
              <a:rPr lang="en-CA" sz="1800">
                <a:latin typeface="Arial"/>
                <a:ea typeface="Times New Roman" panose="02020603050405020304" pitchFamily="18" charset="0"/>
                <a:cs typeface="Arial"/>
              </a:rPr>
              <a:t>Additional</a:t>
            </a:r>
            <a:r>
              <a:rPr lang="en-CA" sz="1800">
                <a:effectLst/>
                <a:latin typeface="Arial"/>
                <a:ea typeface="Calibri" panose="020F0502020204030204" pitchFamily="34" charset="0"/>
                <a:cs typeface="Arial"/>
              </a:rPr>
              <a:t> notes: </a:t>
            </a:r>
            <a:r>
              <a:rPr lang="en-US" sz="1800" b="0" i="0">
                <a:solidFill>
                  <a:srgbClr val="000000"/>
                </a:solidFill>
                <a:effectLst/>
                <a:latin typeface="Arial"/>
                <a:cs typeface="Arial"/>
              </a:rPr>
              <a:t>The campaign is now in </a:t>
            </a:r>
            <a:r>
              <a:rPr lang="en-US" sz="1800">
                <a:solidFill>
                  <a:srgbClr val="000000"/>
                </a:solidFill>
                <a:latin typeface="Arial"/>
                <a:cs typeface="Arial"/>
              </a:rPr>
              <a:t>its 19</a:t>
            </a:r>
            <a:r>
              <a:rPr lang="en-US" sz="1200" baseline="30000">
                <a:solidFill>
                  <a:srgbClr val="000000"/>
                </a:solidFill>
                <a:latin typeface="Arial"/>
                <a:cs typeface="Arial"/>
              </a:rPr>
              <a:t>th</a:t>
            </a:r>
            <a:r>
              <a:rPr lang="en-US" sz="1800" b="0" i="0">
                <a:solidFill>
                  <a:srgbClr val="000000"/>
                </a:solidFill>
                <a:effectLst/>
                <a:latin typeface="Arial"/>
                <a:cs typeface="Arial"/>
              </a:rPr>
              <a:t> year</a:t>
            </a:r>
            <a:r>
              <a:rPr lang="en-CA" sz="1800" b="0" i="0">
                <a:solidFill>
                  <a:sysClr val="windowText" lastClr="000000"/>
                </a:solidFill>
                <a:effectLst/>
                <a:latin typeface="Calibri"/>
                <a:cs typeface="Calibri"/>
              </a:rPr>
              <a:t>. </a:t>
            </a:r>
            <a:r>
              <a:rPr lang="en-US" sz="1800" b="0" i="0">
                <a:solidFill>
                  <a:srgbClr val="000000"/>
                </a:solidFill>
                <a:effectLst/>
                <a:latin typeface="Arial"/>
                <a:cs typeface="Arial"/>
              </a:rPr>
              <a:t>Since 2003, Walmart stores across Canada have dedicated several weeks each year to support the Canadian Red Cross with a fundraising campaign.  </a:t>
            </a:r>
            <a:endParaRPr lang="en-US" sz="1800">
              <a:latin typeface="Arial"/>
              <a:cs typeface="Arial"/>
            </a:endParaRPr>
          </a:p>
          <a:p>
            <a:pPr marL="342900" marR="0" lvl="0" indent="-342900">
              <a:spcBef>
                <a:spcPts val="0"/>
              </a:spcBef>
              <a:spcAft>
                <a:spcPts val="0"/>
              </a:spcAft>
              <a:buFont typeface="+mj-lt"/>
              <a:buAutoNum type="arabicPeriod"/>
            </a:pPr>
            <a:endParaRPr lang="en-CA" sz="1800">
              <a:effectLst/>
              <a:latin typeface="Arial" panose="020B0604020202020204" pitchFamily="34" charset="0"/>
              <a:ea typeface="Times New Roman" panose="02020603050405020304" pitchFamily="18" charset="0"/>
              <a:cs typeface="Calibri" panose="020F0502020204030204" pitchFamily="34" charset="0"/>
            </a:endParaRPr>
          </a:p>
          <a:p>
            <a:pPr marL="342900" indent="-342900">
              <a:buFont typeface="+mj-lt"/>
              <a:buAutoNum type="arabicPeriod"/>
            </a:pPr>
            <a:r>
              <a:rPr lang="en-CA" sz="1800">
                <a:effectLst/>
                <a:latin typeface="Arial"/>
                <a:ea typeface="Times New Roman" panose="02020603050405020304" pitchFamily="18" charset="0"/>
                <a:cs typeface="Arial"/>
              </a:rPr>
              <a:t>How many Walmart stores are there in Canada?</a:t>
            </a:r>
            <a:r>
              <a:rPr lang="en-CA" sz="1800">
                <a:latin typeface="Arial"/>
                <a:ea typeface="Times New Roman" panose="02020603050405020304" pitchFamily="18" charset="0"/>
                <a:cs typeface="Arial"/>
              </a:rPr>
              <a:t> </a:t>
            </a:r>
            <a:r>
              <a:rPr lang="en-CA" sz="1800">
                <a:highlight>
                  <a:srgbClr val="FFFF00"/>
                </a:highlight>
                <a:latin typeface="Arial"/>
                <a:ea typeface="Times New Roman" panose="02020603050405020304" pitchFamily="18" charset="0"/>
                <a:cs typeface="Arial"/>
              </a:rPr>
              <a:t>402</a:t>
            </a:r>
            <a:endParaRPr lang="en-CA" sz="1800">
              <a:effectLst/>
              <a:latin typeface="Times New Roman"/>
              <a:ea typeface="Calibri" panose="020F0502020204030204" pitchFamily="34" charset="0"/>
              <a:cs typeface="Calibri" panose="020F0502020204030204" pitchFamily="34" charset="0"/>
            </a:endParaRPr>
          </a:p>
          <a:p>
            <a:pPr marL="457200" marR="0">
              <a:spcBef>
                <a:spcPts val="0"/>
              </a:spcBef>
              <a:spcAft>
                <a:spcPts val="0"/>
              </a:spcAft>
            </a:pPr>
            <a:r>
              <a:rPr lang="en-CA" sz="1800">
                <a:effectLst/>
                <a:latin typeface="Arial"/>
                <a:ea typeface="Calibri" panose="020F0502020204030204" pitchFamily="34" charset="0"/>
                <a:cs typeface="Arial"/>
              </a:rPr>
              <a:t> </a:t>
            </a:r>
          </a:p>
          <a:p>
            <a:pPr marL="342900" indent="-342900">
              <a:buFont typeface="+mj-lt"/>
              <a:buAutoNum type="arabicPeriod"/>
            </a:pPr>
            <a:r>
              <a:rPr lang="en-CA" sz="1800">
                <a:effectLst/>
                <a:latin typeface="Arial"/>
                <a:ea typeface="Times New Roman" panose="02020603050405020304" pitchFamily="18" charset="0"/>
                <a:cs typeface="Arial"/>
              </a:rPr>
              <a:t>How much did the 2021 Walmart Campaign raise nationally (including the Corporate match)?</a:t>
            </a:r>
            <a:r>
              <a:rPr lang="en-CA" sz="1800">
                <a:latin typeface="Arial"/>
                <a:ea typeface="Times New Roman" panose="02020603050405020304" pitchFamily="18" charset="0"/>
                <a:cs typeface="Arial"/>
              </a:rPr>
              <a:t>  </a:t>
            </a:r>
            <a:r>
              <a:rPr lang="en-CA" sz="1800">
                <a:effectLst/>
                <a:latin typeface="Arial"/>
                <a:ea typeface="Calibri" panose="020F0502020204030204" pitchFamily="34" charset="0"/>
                <a:cs typeface="Arial"/>
              </a:rPr>
              <a:t>5.2 </a:t>
            </a:r>
            <a:r>
              <a:rPr lang="en-CA" sz="1800">
                <a:latin typeface="Arial"/>
                <a:ea typeface="Calibri" panose="020F0502020204030204" pitchFamily="34" charset="0"/>
                <a:cs typeface="Arial"/>
              </a:rPr>
              <a:t>Million</a:t>
            </a:r>
            <a:endParaRPr lang="en-CA" sz="1800">
              <a:latin typeface="Arial" panose="020B0604020202020204" pitchFamily="34" charset="0"/>
              <a:ea typeface="Calibri" panose="020F0502020204030204" pitchFamily="34" charset="0"/>
              <a:cs typeface="Arial"/>
            </a:endParaRPr>
          </a:p>
          <a:p>
            <a:endParaRPr lang="en-CA" sz="1800">
              <a:latin typeface="Arial"/>
              <a:ea typeface="Calibri" panose="020F0502020204030204" pitchFamily="34" charset="0"/>
              <a:cs typeface="Arial"/>
            </a:endParaRPr>
          </a:p>
          <a:p>
            <a:r>
              <a:rPr lang="en-CA" sz="1800">
                <a:latin typeface="Arial"/>
                <a:ea typeface="Calibri" panose="020F0502020204030204" pitchFamily="34" charset="0"/>
                <a:cs typeface="Arial"/>
              </a:rPr>
              <a:t>Additional</a:t>
            </a:r>
            <a:r>
              <a:rPr lang="en-CA" sz="1800" b="0" i="0">
                <a:solidFill>
                  <a:srgbClr val="000000"/>
                </a:solidFill>
                <a:effectLst/>
                <a:latin typeface="Arial"/>
                <a:cs typeface="Arial"/>
              </a:rPr>
              <a:t> notes: The Walmart Campaign </a:t>
            </a:r>
            <a:r>
              <a:rPr lang="en-US" sz="1800" b="0" i="0">
                <a:solidFill>
                  <a:srgbClr val="000000"/>
                </a:solidFill>
                <a:effectLst/>
                <a:latin typeface="Arial"/>
                <a:cs typeface="Arial"/>
              </a:rPr>
              <a:t>has been a cornerstone in disaster response and preparedness and has raised and donated over</a:t>
            </a:r>
            <a:r>
              <a:rPr lang="en-US" sz="1800">
                <a:solidFill>
                  <a:srgbClr val="000000"/>
                </a:solidFill>
                <a:latin typeface="Arial"/>
                <a:cs typeface="Arial"/>
              </a:rPr>
              <a:t> $60</a:t>
            </a:r>
            <a:r>
              <a:rPr lang="en-US" sz="1800" b="0" i="0">
                <a:solidFill>
                  <a:srgbClr val="000000"/>
                </a:solidFill>
                <a:effectLst/>
                <a:latin typeface="Arial"/>
                <a:cs typeface="Arial"/>
              </a:rPr>
              <a:t> million since the first campaign. </a:t>
            </a:r>
            <a:endParaRPr lang="en-CA" sz="1800" b="0" i="0">
              <a:solidFill>
                <a:srgbClr val="000000"/>
              </a:solidFill>
              <a:effectLst/>
              <a:latin typeface="Arial" panose="020B0604020202020204" pitchFamily="34" charset="0"/>
              <a:cs typeface="Arial"/>
            </a:endParaRPr>
          </a:p>
          <a:p>
            <a:pPr marL="457200" marR="0">
              <a:spcBef>
                <a:spcPts val="0"/>
              </a:spcBef>
              <a:spcAft>
                <a:spcPts val="0"/>
              </a:spcAft>
            </a:pPr>
            <a:r>
              <a:rPr lang="en-CA" sz="1800">
                <a:effectLst/>
                <a:latin typeface="Arial"/>
                <a:ea typeface="Calibri" panose="020F0502020204030204" pitchFamily="34" charset="0"/>
                <a:cs typeface="Arial"/>
              </a:rPr>
              <a:t> </a:t>
            </a:r>
          </a:p>
          <a:p>
            <a:pPr marL="342900" marR="0" lvl="0" indent="-342900">
              <a:spcBef>
                <a:spcPts val="0"/>
              </a:spcBef>
              <a:spcAft>
                <a:spcPts val="0"/>
              </a:spcAft>
              <a:buFont typeface="+mj-lt"/>
              <a:buAutoNum type="arabicPeriod"/>
            </a:pPr>
            <a:r>
              <a:rPr lang="en-CA" sz="1800">
                <a:effectLst/>
                <a:latin typeface="Arial"/>
                <a:ea typeface="Times New Roman" panose="02020603050405020304" pitchFamily="18" charset="0"/>
                <a:cs typeface="Arial"/>
              </a:rPr>
              <a:t>Funds raised through the Walmart Campaign support which Red Cross activities?</a:t>
            </a:r>
            <a:endParaRPr lang="en-CA" sz="1800">
              <a:effectLst/>
              <a:latin typeface="Arial"/>
              <a:ea typeface="Calibri" panose="020F0502020204030204" pitchFamily="34" charset="0"/>
              <a:cs typeface="Arial"/>
            </a:endParaRPr>
          </a:p>
          <a:p>
            <a:pPr marL="457200"/>
            <a:r>
              <a:rPr lang="en-CA" sz="1800">
                <a:effectLst/>
                <a:highlight>
                  <a:srgbClr val="FFFF00"/>
                </a:highlight>
                <a:latin typeface="Calibri"/>
                <a:ea typeface="Calibri" panose="020F0502020204030204" pitchFamily="34" charset="0"/>
                <a:cs typeface="Calibri"/>
              </a:rPr>
              <a:t>Preparing for emergencies by having both supplies and trained volunteers ready to respond</a:t>
            </a:r>
            <a:r>
              <a:rPr lang="en-CA" sz="1800">
                <a:highlight>
                  <a:srgbClr val="FFFF00"/>
                </a:highlight>
                <a:latin typeface="Calibri"/>
                <a:ea typeface="Calibri" panose="020F0502020204030204" pitchFamily="34" charset="0"/>
                <a:cs typeface="Calibri"/>
              </a:rPr>
              <a:t> like most of you!</a:t>
            </a:r>
            <a:endParaRPr lang="en-CA" sz="1800">
              <a:effectLst/>
              <a:latin typeface="Calibri"/>
              <a:ea typeface="Calibri" panose="020F0502020204030204" pitchFamily="34" charset="0"/>
              <a:cs typeface="Calibri"/>
            </a:endParaRPr>
          </a:p>
          <a:p>
            <a:pPr marL="457200" marR="0">
              <a:spcBef>
                <a:spcPts val="0"/>
              </a:spcBef>
              <a:spcAft>
                <a:spcPts val="0"/>
              </a:spcAft>
            </a:pPr>
            <a:r>
              <a:rPr lang="en-CA" sz="1800">
                <a:effectLst/>
                <a:highlight>
                  <a:srgbClr val="FFFF00"/>
                </a:highlight>
                <a:latin typeface="Arial"/>
                <a:ea typeface="Calibri" panose="020F0502020204030204" pitchFamily="34" charset="0"/>
                <a:cs typeface="Arial"/>
              </a:rPr>
              <a:t>Supporting communities affected by large scale forest fires, significant floods and ice storms</a:t>
            </a:r>
            <a:endParaRPr lang="en-CA" sz="1800">
              <a:effectLst/>
              <a:latin typeface="Arial"/>
              <a:ea typeface="Calibri" panose="020F0502020204030204" pitchFamily="34" charset="0"/>
              <a:cs typeface="Arial"/>
            </a:endParaRPr>
          </a:p>
          <a:p>
            <a:pPr marL="457200" marR="0">
              <a:spcBef>
                <a:spcPts val="0"/>
              </a:spcBef>
              <a:spcAft>
                <a:spcPts val="0"/>
              </a:spcAft>
            </a:pPr>
            <a:r>
              <a:rPr lang="en-CA" sz="1800">
                <a:effectLst/>
                <a:highlight>
                  <a:srgbClr val="FFFF00"/>
                </a:highlight>
                <a:latin typeface="Arial"/>
                <a:ea typeface="Calibri" panose="020F0502020204030204" pitchFamily="34" charset="0"/>
                <a:cs typeface="Arial"/>
              </a:rPr>
              <a:t>Responding to disasters like house fires and flooding that affect an individual or family</a:t>
            </a:r>
            <a:endParaRPr lang="en-CA" sz="1800">
              <a:effectLst/>
              <a:latin typeface="Arial"/>
              <a:ea typeface="Calibri" panose="020F0502020204030204" pitchFamily="34" charset="0"/>
              <a:cs typeface="Arial"/>
            </a:endParaRPr>
          </a:p>
          <a:p>
            <a:pPr marL="457200" marR="0">
              <a:spcBef>
                <a:spcPts val="0"/>
              </a:spcBef>
              <a:spcAft>
                <a:spcPts val="0"/>
              </a:spcAft>
            </a:pPr>
            <a:endParaRPr lang="en-CA" sz="1800">
              <a:effectLst/>
              <a:highlight>
                <a:srgbClr val="FFFF00"/>
              </a:highlight>
              <a:latin typeface="Arial"/>
              <a:ea typeface="Calibri" panose="020F0502020204030204" pitchFamily="34" charset="0"/>
              <a:cs typeface="Arial"/>
            </a:endParaRPr>
          </a:p>
          <a:p>
            <a:pPr marL="0" marR="0" lvl="0" indent="0" algn="just" defTabSz="457200" rtl="0" eaLnBrk="1" fontAlgn="base" latinLnBrk="0" hangingPunct="1">
              <a:lnSpc>
                <a:spcPct val="150000"/>
              </a:lnSpc>
              <a:spcBef>
                <a:spcPts val="0"/>
              </a:spcBef>
              <a:spcAft>
                <a:spcPts val="0"/>
              </a:spcAft>
              <a:buClrTx/>
              <a:buSzTx/>
              <a:buFont typeface="Arial" panose="020B0604020202020204" pitchFamily="34" charset="0"/>
              <a:buNone/>
              <a:tabLst/>
              <a:defRPr/>
            </a:pPr>
            <a:r>
              <a:rPr lang="en-US" sz="1800" b="0" i="0">
                <a:solidFill>
                  <a:srgbClr val="000000"/>
                </a:solidFill>
                <a:effectLst/>
                <a:latin typeface="Arial"/>
                <a:cs typeface="Arial"/>
              </a:rPr>
              <a:t>Additional notes: Funds raised from this nation-wide campaign provide vital dollars in support of disaster response in Canada. Personal disasters like house fires and floods leave families devastated and natural disasters are occurring more frequently than ever before. This </a:t>
            </a:r>
            <a:r>
              <a:rPr lang="en-US" sz="1800">
                <a:solidFill>
                  <a:srgbClr val="000000"/>
                </a:solidFill>
                <a:latin typeface="Arial"/>
                <a:cs typeface="Arial"/>
              </a:rPr>
              <a:t>past year</a:t>
            </a:r>
            <a:r>
              <a:rPr lang="en-US" sz="1800" b="0" i="0">
                <a:solidFill>
                  <a:srgbClr val="000000"/>
                </a:solidFill>
                <a:effectLst/>
                <a:latin typeface="Arial"/>
                <a:cs typeface="Arial"/>
              </a:rPr>
              <a:t> has been no less challenging as we experienced large scale forest fires and significant floods affecting tens of thousands of BC residents. </a:t>
            </a:r>
          </a:p>
          <a:p>
            <a:pPr marL="457200" marR="0">
              <a:spcBef>
                <a:spcPts val="0"/>
              </a:spcBef>
              <a:spcAft>
                <a:spcPts val="0"/>
              </a:spcAft>
            </a:pPr>
            <a:endParaRPr lang="en-CA" sz="1800">
              <a:effectLst/>
              <a:highlight>
                <a:srgbClr val="FFFF00"/>
              </a:highlight>
              <a:latin typeface="Arial" panose="020B0604020202020204" pitchFamily="34" charset="0"/>
              <a:ea typeface="Calibri" panose="020F0502020204030204" pitchFamily="34" charset="0"/>
              <a:cs typeface="Calibri" panose="020F0502020204030204" pitchFamily="34" charset="0"/>
            </a:endParaRPr>
          </a:p>
          <a:p>
            <a:endParaRPr lang="en-CA"/>
          </a:p>
        </p:txBody>
      </p:sp>
    </p:spTree>
    <p:extLst>
      <p:ext uri="{BB962C8B-B14F-4D97-AF65-F5344CB8AC3E}">
        <p14:creationId xmlns:p14="http://schemas.microsoft.com/office/powerpoint/2010/main" val="2626153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are your provincial Red cross Staff lead for reference. Please let us know if you have any questions, we would love to help connecting you to the right Provincial contact if needed!</a:t>
            </a:r>
          </a:p>
        </p:txBody>
      </p:sp>
    </p:spTree>
    <p:extLst>
      <p:ext uri="{BB962C8B-B14F-4D97-AF65-F5344CB8AC3E}">
        <p14:creationId xmlns:p14="http://schemas.microsoft.com/office/powerpoint/2010/main" val="211587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Questions?</a:t>
            </a:r>
          </a:p>
        </p:txBody>
      </p:sp>
    </p:spTree>
    <p:extLst>
      <p:ext uri="{BB962C8B-B14F-4D97-AF65-F5344CB8AC3E}">
        <p14:creationId xmlns:p14="http://schemas.microsoft.com/office/powerpoint/2010/main" val="2610262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solidFill>
                  <a:srgbClr val="000000"/>
                </a:solidFill>
              </a:rPr>
              <a:t>That wraps up our training for today. Thank you so much for coming and learning more about the Walmart Campaign and your role as an Ambassador. We greatly appreciate your time and all your efforts to ensure this year's Walmart Campaign is a success once again! </a:t>
            </a:r>
          </a:p>
        </p:txBody>
      </p:sp>
    </p:spTree>
    <p:extLst>
      <p:ext uri="{BB962C8B-B14F-4D97-AF65-F5344CB8AC3E}">
        <p14:creationId xmlns:p14="http://schemas.microsoft.com/office/powerpoint/2010/main" val="119572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a:endParaRPr lang="en-CA" sz="1800">
              <a:solidFill>
                <a:srgbClr val="000000"/>
              </a:solidFill>
              <a:latin typeface="Calibri"/>
              <a:cs typeface="Calibri"/>
            </a:endParaRPr>
          </a:p>
          <a:p>
            <a:pPr marL="342900" indent="-342900" algn="just" rtl="0">
              <a:lnSpc>
                <a:spcPct val="150000"/>
              </a:lnSpc>
              <a:buFont typeface="Arial" panose="020B0604020202020204" pitchFamily="34" charset="0"/>
              <a:buChar char="•"/>
            </a:pPr>
            <a:r>
              <a:rPr lang="en-US" sz="2400" b="0" i="0">
                <a:solidFill>
                  <a:srgbClr val="000000"/>
                </a:solidFill>
                <a:effectLst/>
                <a:latin typeface="Arial"/>
                <a:cs typeface="Arial"/>
              </a:rPr>
              <a:t>The national goal for this year’s campaign is </a:t>
            </a:r>
            <a:r>
              <a:rPr lang="en-US" sz="2400">
                <a:solidFill>
                  <a:srgbClr val="000000"/>
                </a:solidFill>
                <a:latin typeface="Arial"/>
                <a:cs typeface="Arial"/>
              </a:rPr>
              <a:t>$4</a:t>
            </a:r>
            <a:r>
              <a:rPr lang="en-US" sz="2400" b="0" i="0">
                <a:solidFill>
                  <a:srgbClr val="000000"/>
                </a:solidFill>
                <a:effectLst/>
                <a:latin typeface="Arial"/>
                <a:cs typeface="Arial"/>
              </a:rPr>
              <a:t> million plus Walmart will ‘kick-start’ the Campaign this year with a $1M donation.</a:t>
            </a:r>
            <a:r>
              <a:rPr lang="en-US" sz="2400">
                <a:solidFill>
                  <a:srgbClr val="000000"/>
                </a:solidFill>
                <a:latin typeface="Arial"/>
                <a:cs typeface="Arial"/>
              </a:rPr>
              <a:t> </a:t>
            </a:r>
            <a:endParaRPr lang="en-CA"/>
          </a:p>
          <a:p>
            <a:pPr marL="342900" marR="0" lvl="0" indent="-342900" algn="just" defTabSz="4572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lang="en-CA" sz="2200" b="0" i="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02113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This annual 4-week initiative is an “ask at cash” campaign that is executed at the store level by the associates and is supported by the management and Market Leaders at Walmart.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When a customer comes through their till, cashiers will ask customers if they “would you like to support families who need the Red Cross?” If customer says yes, the associate scans the card. Each scan of the icon’s barcode adds $1 to the customer’s bill. If the customer would like to make a larger donation, the cashier will scan the card to equate to the customer’s requested donation amount OR, the cashier can scan the bar code on the info card and input the dollar value of the donation. This is helpful if the customer wishes to donate $5 or $10 dollars or more.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Customers can also donate at the self-checkout kiosks. The customer will be prompted to donate $1, $2, $5, or given the option to decline.  </a:t>
            </a:r>
          </a:p>
          <a:p>
            <a:pPr marL="342900" indent="-342900">
              <a:buFont typeface="Arial" panose="020B0604020202020204" pitchFamily="34" charset="0"/>
              <a:buChar char="•"/>
            </a:pPr>
            <a:r>
              <a:rPr lang="en-US"/>
              <a:t>Most stores also coordinate in-store special activities: popcorn sales, cotton candy, BBQ's – You may be invited to participate, if you are not able to make it, please contact your Red Cross Staff Lead to help coordinate </a:t>
            </a:r>
          </a:p>
          <a:p>
            <a:endParaRPr lang="en-CA"/>
          </a:p>
        </p:txBody>
      </p:sp>
    </p:spTree>
    <p:extLst>
      <p:ext uri="{BB962C8B-B14F-4D97-AF65-F5344CB8AC3E}">
        <p14:creationId xmlns:p14="http://schemas.microsoft.com/office/powerpoint/2010/main" val="4019349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Red Cross Walmart Ambassadors play a crucial role in our annual in-store campaign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Walmart conducts nation-wide fundraisers for other organizations, but Canadian Red Cross is the only organization that has volunteers who support the campaign in every store across the country. This makes Red Cross unique and stand out.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Red Cross ambassadors provide the information, attention and recognition required by Walmart associates, managers and customers that make this campaign as successful as it is each year. </a:t>
            </a:r>
          </a:p>
          <a:p>
            <a:pPr marL="342900" indent="-342900">
              <a:buFont typeface="Arial" panose="020B0604020202020204" pitchFamily="34" charset="0"/>
              <a:buChar char="•"/>
            </a:pPr>
            <a:endParaRPr lang="en-US" b="1" i="1"/>
          </a:p>
          <a:p>
            <a:endParaRPr lang="en-CA"/>
          </a:p>
        </p:txBody>
      </p:sp>
    </p:spTree>
    <p:extLst>
      <p:ext uri="{BB962C8B-B14F-4D97-AF65-F5344CB8AC3E}">
        <p14:creationId xmlns:p14="http://schemas.microsoft.com/office/powerpoint/2010/main" val="140080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lnSpc>
                <a:spcPct val="110000"/>
              </a:lnSpc>
            </a:pPr>
            <a:r>
              <a:rPr lang="en-US"/>
              <a:t>We'd like to mention some of the Key Campaign Participants as these will come up throughout the training and Campaign:</a:t>
            </a:r>
          </a:p>
          <a:p>
            <a:pPr algn="l">
              <a:lnSpc>
                <a:spcPct val="110000"/>
              </a:lnSpc>
            </a:pPr>
            <a:endParaRPr lang="en-US"/>
          </a:p>
          <a:p>
            <a:pPr algn="l">
              <a:lnSpc>
                <a:spcPct val="100000"/>
              </a:lnSpc>
            </a:pPr>
            <a:r>
              <a:rPr lang="en-US" b="1"/>
              <a:t>Red Cross Ambassador</a:t>
            </a:r>
            <a:endParaRPr lang="en-US"/>
          </a:p>
          <a:p>
            <a:pPr algn="l">
              <a:lnSpc>
                <a:spcPct val="100000"/>
              </a:lnSpc>
            </a:pPr>
            <a:r>
              <a:rPr lang="en-US"/>
              <a:t>Is YOU! You are the Main Red Cross contact for your designated store(s) - </a:t>
            </a:r>
            <a:r>
              <a:rPr lang="en-CA"/>
              <a:t>supporting your store(s) in achieving their fundraising goals.</a:t>
            </a:r>
            <a:endParaRPr lang="en-US"/>
          </a:p>
          <a:p>
            <a:pPr algn="l">
              <a:lnSpc>
                <a:spcPct val="100000"/>
              </a:lnSpc>
            </a:pPr>
            <a:r>
              <a:rPr lang="en-US" b="1"/>
              <a:t>Red Cross Staff or Lead Ambassador</a:t>
            </a:r>
            <a:endParaRPr lang="en-US"/>
          </a:p>
          <a:p>
            <a:pPr algn="l">
              <a:lnSpc>
                <a:spcPct val="100000"/>
              </a:lnSpc>
            </a:pPr>
            <a:r>
              <a:rPr lang="en-US"/>
              <a:t>That's us! Your key contact at Red Cross throughout the Campaign.</a:t>
            </a:r>
          </a:p>
          <a:p>
            <a:pPr algn="l">
              <a:lnSpc>
                <a:spcPct val="100000"/>
              </a:lnSpc>
            </a:pPr>
            <a:r>
              <a:rPr lang="en-US" b="1"/>
              <a:t>Walmart Store Manager</a:t>
            </a:r>
            <a:endParaRPr lang="en-US"/>
          </a:p>
          <a:p>
            <a:pPr algn="l">
              <a:lnSpc>
                <a:spcPct val="100000"/>
              </a:lnSpc>
            </a:pPr>
            <a:r>
              <a:rPr lang="en-US"/>
              <a:t>Is Likely your initial contact at your store – and they can let you know who the Store Champion/Charity lead is.</a:t>
            </a:r>
            <a:endParaRPr lang="en-CA"/>
          </a:p>
          <a:p>
            <a:pPr algn="l">
              <a:lnSpc>
                <a:spcPct val="100000"/>
              </a:lnSpc>
            </a:pPr>
            <a:r>
              <a:rPr lang="en-US" b="1"/>
              <a:t>Walmart Store Champion/Charity Lead </a:t>
            </a:r>
            <a:endParaRPr lang="en-US"/>
          </a:p>
          <a:p>
            <a:pPr algn="l">
              <a:lnSpc>
                <a:spcPct val="100000"/>
              </a:lnSpc>
            </a:pPr>
            <a:r>
              <a:rPr lang="en-US"/>
              <a:t>Is the Leader of the Campaign for their store and your main contact at the store throughout the Campaign.</a:t>
            </a:r>
          </a:p>
          <a:p>
            <a:pPr algn="l">
              <a:lnSpc>
                <a:spcPct val="100000"/>
              </a:lnSpc>
            </a:pPr>
            <a:r>
              <a:rPr lang="en-US" b="1"/>
              <a:t>Fundraising Stars</a:t>
            </a:r>
            <a:endParaRPr lang="en-US"/>
          </a:p>
          <a:p>
            <a:pPr algn="l">
              <a:lnSpc>
                <a:spcPct val="100000"/>
              </a:lnSpc>
            </a:pPr>
            <a:r>
              <a:rPr lang="en-US"/>
              <a:t>Are Your most amazing people at your store.</a:t>
            </a:r>
          </a:p>
          <a:p>
            <a:pPr algn="l"/>
            <a:r>
              <a:rPr lang="en-US" b="1"/>
              <a:t>Walmart Associates</a:t>
            </a:r>
            <a:endParaRPr lang="en-US"/>
          </a:p>
          <a:p>
            <a:pPr algn="l"/>
            <a:r>
              <a:rPr lang="en-US"/>
              <a:t>Are the Key members of the Campaign in-store.</a:t>
            </a:r>
          </a:p>
          <a:p>
            <a:pPr algn="l"/>
            <a:r>
              <a:rPr lang="en-US" b="1"/>
              <a:t>Walmart Customers</a:t>
            </a:r>
            <a:endParaRPr lang="en-US"/>
          </a:p>
          <a:p>
            <a:pPr algn="l"/>
            <a:r>
              <a:rPr lang="en-US"/>
              <a:t>Are our Red Cross donors!</a:t>
            </a:r>
          </a:p>
          <a:p>
            <a:pPr algn="l"/>
            <a:r>
              <a:rPr lang="en-US"/>
              <a:t>  </a:t>
            </a:r>
          </a:p>
          <a:p>
            <a:pPr algn="l">
              <a:lnSpc>
                <a:spcPct val="110000"/>
              </a:lnSpc>
            </a:pPr>
            <a:endParaRPr lang="en-US"/>
          </a:p>
          <a:p>
            <a:pPr marL="285750" indent="-285750">
              <a:buFont typeface="Arial" panose="020B0604020202020204" pitchFamily="34" charset="0"/>
              <a:buChar char="•"/>
            </a:pPr>
            <a:endParaRPr lang="en-CA" b="0">
              <a:effectLst/>
              <a:latin typeface="Helvetica Neue"/>
              <a:ea typeface="Helvetica Neue"/>
              <a:cs typeface="Helvetica Neue"/>
              <a:sym typeface="Helvetica Neue"/>
            </a:endParaRPr>
          </a:p>
          <a:p>
            <a:pPr marL="342900" indent="-342900">
              <a:buFont typeface="Arial" panose="020B0604020202020204" pitchFamily="34" charset="0"/>
              <a:buChar char="•"/>
            </a:pPr>
            <a:endParaRPr lang="en-US" sz="1000"/>
          </a:p>
          <a:p>
            <a:endParaRPr lang="en-CA"/>
          </a:p>
        </p:txBody>
      </p:sp>
    </p:spTree>
    <p:extLst>
      <p:ext uri="{BB962C8B-B14F-4D97-AF65-F5344CB8AC3E}">
        <p14:creationId xmlns:p14="http://schemas.microsoft.com/office/powerpoint/2010/main" val="2347026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b="1"/>
              <a:t>So lets talk a little bit more about Ambassadors and the responsibilities you will have in this role. </a:t>
            </a:r>
            <a:endParaRPr lang="en-US"/>
          </a:p>
          <a:p>
            <a:endParaRPr lang="en-CA"/>
          </a:p>
        </p:txBody>
      </p:sp>
    </p:spTree>
    <p:extLst>
      <p:ext uri="{BB962C8B-B14F-4D97-AF65-F5344CB8AC3E}">
        <p14:creationId xmlns:p14="http://schemas.microsoft.com/office/powerpoint/2010/main" val="2543712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a:t>Red Cross Walmart Ambassadors play a crucial role in this annual campaign </a:t>
            </a:r>
          </a:p>
          <a:p>
            <a:pPr algn="just"/>
            <a:endParaRPr lang="en-US"/>
          </a:p>
          <a:p>
            <a:pPr algn="just"/>
            <a:r>
              <a:rPr lang="en-US" b="1"/>
              <a:t>It is the Responsibility of Ambassadors t</a:t>
            </a:r>
            <a:r>
              <a:rPr lang="en-US"/>
              <a:t>o support the overall campaign execution in your designated store(s) by:</a:t>
            </a:r>
            <a:endParaRPr lang="en-CA"/>
          </a:p>
          <a:p>
            <a:pPr algn="l"/>
            <a:endParaRPr lang="en-CA"/>
          </a:p>
          <a:p>
            <a:pPr marL="342900" indent="-342900" algn="just">
              <a:buFont typeface="Symbol,Sans-Serif"/>
              <a:buChar char="•"/>
            </a:pPr>
            <a:r>
              <a:rPr lang="en-US"/>
              <a:t>Identifying the Walmart staff member most responsible for the Red Cross campaign and introducing yourself prior to the commencement of the campaign. </a:t>
            </a:r>
            <a:endParaRPr lang="en-CA"/>
          </a:p>
          <a:p>
            <a:pPr algn="l"/>
            <a:endParaRPr lang="en-CA"/>
          </a:p>
          <a:p>
            <a:pPr marL="342900" indent="-342900" algn="just">
              <a:buFont typeface="Symbol,Sans-Serif"/>
              <a:buChar char="•"/>
            </a:pPr>
            <a:r>
              <a:rPr lang="en-US"/>
              <a:t>As an ambassador, you will contact and speak on behalf of the Red Cross at a Walmart kickoff (in person or virtually) as well as conduct weekly check-ins.</a:t>
            </a:r>
            <a:endParaRPr lang="en-CA"/>
          </a:p>
          <a:p>
            <a:pPr algn="l"/>
            <a:endParaRPr lang="en-CA"/>
          </a:p>
          <a:p>
            <a:pPr marL="342900" indent="-342900" algn="just">
              <a:buFont typeface="Symbol,Sans-Serif"/>
              <a:buChar char="•"/>
            </a:pPr>
            <a:r>
              <a:rPr lang="en-US"/>
              <a:t>You will identify and recognize key Walmart Associate “Fundraising Stars” with the assistance of the store manager or the Campaign lead.</a:t>
            </a:r>
            <a:endParaRPr lang="en-CA"/>
          </a:p>
          <a:p>
            <a:pPr algn="l"/>
            <a:endParaRPr lang="en-CA"/>
          </a:p>
          <a:p>
            <a:pPr marL="342900" indent="-342900" algn="just">
              <a:buFont typeface="Symbol,Sans-Serif"/>
              <a:buChar char="•"/>
            </a:pPr>
            <a:r>
              <a:rPr lang="en-US"/>
              <a:t>You might support additional store fundraising activities if requested. </a:t>
            </a:r>
          </a:p>
          <a:p>
            <a:pPr marL="342900" indent="-342900" algn="just">
              <a:buFont typeface="Symbol,Sans-Serif"/>
              <a:buChar char="•"/>
            </a:pPr>
            <a:endParaRPr lang="en-US"/>
          </a:p>
          <a:p>
            <a:pPr marL="342900" marR="0" lvl="0" indent="-342900" algn="just" defTabSz="457200" eaLnBrk="1" fontAlgn="auto" latinLnBrk="0" hangingPunct="1">
              <a:lnSpc>
                <a:spcPct val="117999"/>
              </a:lnSpc>
              <a:spcBef>
                <a:spcPts val="0"/>
              </a:spcBef>
              <a:spcAft>
                <a:spcPts val="0"/>
              </a:spcAft>
              <a:buClrTx/>
              <a:buSzTx/>
              <a:buFont typeface="Symbol,Sans-Serif"/>
              <a:buChar char="•"/>
              <a:tabLst/>
              <a:defRPr/>
            </a:pPr>
            <a:r>
              <a:rPr lang="en-US"/>
              <a:t>Additionally, we ask that you communicate any media opportunities, Associate stories and special requests to the Red Cross staff member in your region.</a:t>
            </a:r>
            <a:endParaRPr lang="en-CA"/>
          </a:p>
          <a:p>
            <a:pPr algn="l"/>
            <a:endParaRPr lang="en-CA"/>
          </a:p>
          <a:p>
            <a:pPr marL="342900" indent="-342900" algn="just">
              <a:buFont typeface="Symbol,Sans-Serif"/>
              <a:buChar char="•"/>
            </a:pPr>
            <a:r>
              <a:rPr lang="en-US"/>
              <a:t>Essentially, you will build and maintain good relationships with store managers and key Associates</a:t>
            </a:r>
            <a:endParaRPr lang="en-CA"/>
          </a:p>
          <a:p>
            <a:pPr algn="just"/>
            <a:endParaRPr lang="en-US"/>
          </a:p>
          <a:p>
            <a:endParaRPr lang="en-CA"/>
          </a:p>
          <a:p>
            <a:pPr marL="457200"/>
            <a:endParaRPr lang="en-US" sz="2400">
              <a:latin typeface="Arial"/>
              <a:cs typeface="Arial"/>
            </a:endParaRPr>
          </a:p>
          <a:p>
            <a:pPr marL="342900" indent="-342900" algn="just" rtl="0" fontAlgn="base">
              <a:lnSpc>
                <a:spcPct val="150000"/>
              </a:lnSpc>
              <a:buFont typeface="Arial" panose="020B0604020202020204" pitchFamily="34" charset="0"/>
              <a:buChar char="•"/>
              <a:defRPr/>
            </a:pPr>
            <a:endParaRPr lang="en-CA" b="0" i="0">
              <a:effectLst/>
              <a:ea typeface="Helvetica Neue"/>
              <a:cs typeface="Arial"/>
              <a:sym typeface="Helvetica Neue"/>
            </a:endParaRPr>
          </a:p>
        </p:txBody>
      </p:sp>
    </p:spTree>
    <p:extLst>
      <p:ext uri="{BB962C8B-B14F-4D97-AF65-F5344CB8AC3E}">
        <p14:creationId xmlns:p14="http://schemas.microsoft.com/office/powerpoint/2010/main" val="3622987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half" idx="1"/>
          </p:nvPr>
        </p:nvSpPr>
        <p:spPr>
          <a:xfrm>
            <a:off x="1778000" y="7073900"/>
            <a:ext cx="20828000" cy="4760963"/>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23B5-5930-4845-8743-44DBC9655BAE}"/>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CA"/>
          </a:p>
        </p:txBody>
      </p:sp>
      <p:sp>
        <p:nvSpPr>
          <p:cNvPr id="3" name="Subtitle 2">
            <a:extLst>
              <a:ext uri="{FF2B5EF4-FFF2-40B4-BE49-F238E27FC236}">
                <a16:creationId xmlns:a16="http://schemas.microsoft.com/office/drawing/2014/main" id="{22A9F935-88DE-4386-931D-37005824D758}"/>
              </a:ext>
            </a:extLst>
          </p:cNvPr>
          <p:cNvSpPr>
            <a:spLocks noGrp="1"/>
          </p:cNvSpPr>
          <p:nvPr>
            <p:ph type="subTitle" idx="1"/>
          </p:nvPr>
        </p:nvSpPr>
        <p:spPr>
          <a:xfrm>
            <a:off x="3048000" y="7204076"/>
            <a:ext cx="18288000" cy="3311524"/>
          </a:xfrm>
        </p:spPr>
        <p:txBody>
          <a:bodyPr/>
          <a:lstStyle>
            <a:lvl1pPr marL="0" indent="0" algn="ctr">
              <a:buNone/>
              <a:defRPr sz="4800"/>
            </a:lvl1pPr>
            <a:lvl2pPr marL="914377" indent="0" algn="ctr">
              <a:buNone/>
              <a:defRPr sz="4000"/>
            </a:lvl2pPr>
            <a:lvl3pPr marL="1828754" indent="0" algn="ctr">
              <a:buNone/>
              <a:defRPr sz="3600"/>
            </a:lvl3pPr>
            <a:lvl4pPr marL="2743131" indent="0" algn="ctr">
              <a:buNone/>
              <a:defRPr sz="3200"/>
            </a:lvl4pPr>
            <a:lvl5pPr marL="3657509" indent="0" algn="ctr">
              <a:buNone/>
              <a:defRPr sz="3200"/>
            </a:lvl5pPr>
            <a:lvl6pPr marL="4571886" indent="0" algn="ctr">
              <a:buNone/>
              <a:defRPr sz="3200"/>
            </a:lvl6pPr>
            <a:lvl7pPr marL="5486263" indent="0" algn="ctr">
              <a:buNone/>
              <a:defRPr sz="3200"/>
            </a:lvl7pPr>
            <a:lvl8pPr marL="6400640" indent="0" algn="ctr">
              <a:buNone/>
              <a:defRPr sz="3200"/>
            </a:lvl8pPr>
            <a:lvl9pPr marL="7315017" indent="0" algn="ctr">
              <a:buNone/>
              <a:defRPr sz="3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F807F13-F8A8-46D3-AFCD-27E43686E3CD}"/>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5" name="Footer Placeholder 4">
            <a:extLst>
              <a:ext uri="{FF2B5EF4-FFF2-40B4-BE49-F238E27FC236}">
                <a16:creationId xmlns:a16="http://schemas.microsoft.com/office/drawing/2014/main" id="{5F717964-08E2-461E-B200-B044D8C866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B43695-615E-4049-B143-8EF36E1E2722}"/>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374056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2D46-1F04-4D4C-BDC8-055D3BC897A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288893B-4310-4893-9427-630003C602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D16EFB-97CB-484C-8954-2213016966D1}"/>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5" name="Footer Placeholder 4">
            <a:extLst>
              <a:ext uri="{FF2B5EF4-FFF2-40B4-BE49-F238E27FC236}">
                <a16:creationId xmlns:a16="http://schemas.microsoft.com/office/drawing/2014/main" id="{B656CFA7-8BCE-4450-BEE9-C23C7DFBE5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2B22439-03A5-40FE-9A4A-58AC6A1A030B}"/>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3425534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668A-9294-4350-81E4-ADDFB4DB70A8}"/>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50CCA28-D655-459B-86D5-FA75D1DBBDA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377" indent="0">
              <a:buNone/>
              <a:defRPr sz="4000">
                <a:solidFill>
                  <a:schemeClr val="tx1">
                    <a:tint val="75000"/>
                  </a:schemeClr>
                </a:solidFill>
              </a:defRPr>
            </a:lvl2pPr>
            <a:lvl3pPr marL="1828754" indent="0">
              <a:buNone/>
              <a:defRPr sz="3600">
                <a:solidFill>
                  <a:schemeClr val="tx1">
                    <a:tint val="75000"/>
                  </a:schemeClr>
                </a:solidFill>
              </a:defRPr>
            </a:lvl3pPr>
            <a:lvl4pPr marL="2743131" indent="0">
              <a:buNone/>
              <a:defRPr sz="3200">
                <a:solidFill>
                  <a:schemeClr val="tx1">
                    <a:tint val="75000"/>
                  </a:schemeClr>
                </a:solidFill>
              </a:defRPr>
            </a:lvl4pPr>
            <a:lvl5pPr marL="3657509" indent="0">
              <a:buNone/>
              <a:defRPr sz="3200">
                <a:solidFill>
                  <a:schemeClr val="tx1">
                    <a:tint val="75000"/>
                  </a:schemeClr>
                </a:solidFill>
              </a:defRPr>
            </a:lvl5pPr>
            <a:lvl6pPr marL="4571886" indent="0">
              <a:buNone/>
              <a:defRPr sz="3200">
                <a:solidFill>
                  <a:schemeClr val="tx1">
                    <a:tint val="75000"/>
                  </a:schemeClr>
                </a:solidFill>
              </a:defRPr>
            </a:lvl6pPr>
            <a:lvl7pPr marL="5486263" indent="0">
              <a:buNone/>
              <a:defRPr sz="3200">
                <a:solidFill>
                  <a:schemeClr val="tx1">
                    <a:tint val="75000"/>
                  </a:schemeClr>
                </a:solidFill>
              </a:defRPr>
            </a:lvl7pPr>
            <a:lvl8pPr marL="6400640" indent="0">
              <a:buNone/>
              <a:defRPr sz="3200">
                <a:solidFill>
                  <a:schemeClr val="tx1">
                    <a:tint val="75000"/>
                  </a:schemeClr>
                </a:solidFill>
              </a:defRPr>
            </a:lvl8pPr>
            <a:lvl9pPr marL="7315017"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6B630C-B374-4E98-B75A-1A827C5EF9A0}"/>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5" name="Footer Placeholder 4">
            <a:extLst>
              <a:ext uri="{FF2B5EF4-FFF2-40B4-BE49-F238E27FC236}">
                <a16:creationId xmlns:a16="http://schemas.microsoft.com/office/drawing/2014/main" id="{06F516B8-4061-482A-8962-25F6019506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5DD333-5718-48A8-92BF-EAFECCE33D63}"/>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2561205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A1AA1-F9FA-4FAC-87EC-8FE6702B46B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5C44C08-EECF-4E84-988D-1E814142D13F}"/>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A766B20-D9FC-4E7E-8187-12007EBE17CD}"/>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CC77852-11A5-4649-BFB8-2DACD76E33DC}"/>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6" name="Footer Placeholder 5">
            <a:extLst>
              <a:ext uri="{FF2B5EF4-FFF2-40B4-BE49-F238E27FC236}">
                <a16:creationId xmlns:a16="http://schemas.microsoft.com/office/drawing/2014/main" id="{F5007CF7-B6A5-4A24-B6BE-7AE78DD868D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846B343-4A74-426B-A1D2-6E9FC651CE65}"/>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286914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F887-0CE1-427B-9709-AB912456674A}"/>
              </a:ext>
            </a:extLst>
          </p:cNvPr>
          <p:cNvSpPr>
            <a:spLocks noGrp="1"/>
          </p:cNvSpPr>
          <p:nvPr>
            <p:ph type="title"/>
          </p:nvPr>
        </p:nvSpPr>
        <p:spPr>
          <a:xfrm>
            <a:off x="1679576" y="730251"/>
            <a:ext cx="21031200" cy="2651126"/>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7B9BE02-A8F8-45F6-BFE1-6E09792140E7}"/>
              </a:ext>
            </a:extLst>
          </p:cNvPr>
          <p:cNvSpPr>
            <a:spLocks noGrp="1"/>
          </p:cNvSpPr>
          <p:nvPr>
            <p:ph type="body" idx="1"/>
          </p:nvPr>
        </p:nvSpPr>
        <p:spPr>
          <a:xfrm>
            <a:off x="1679578" y="3362326"/>
            <a:ext cx="10315575" cy="1647824"/>
          </a:xfrm>
        </p:spPr>
        <p:txBody>
          <a:bodyPr anchor="b"/>
          <a:lstStyle>
            <a:lvl1pPr marL="0" indent="0">
              <a:buNone/>
              <a:defRPr sz="4800" b="1"/>
            </a:lvl1pPr>
            <a:lvl2pPr marL="914377" indent="0">
              <a:buNone/>
              <a:defRPr sz="4000" b="1"/>
            </a:lvl2pPr>
            <a:lvl3pPr marL="1828754" indent="0">
              <a:buNone/>
              <a:defRPr sz="3600" b="1"/>
            </a:lvl3pPr>
            <a:lvl4pPr marL="2743131" indent="0">
              <a:buNone/>
              <a:defRPr sz="3200" b="1"/>
            </a:lvl4pPr>
            <a:lvl5pPr marL="3657509" indent="0">
              <a:buNone/>
              <a:defRPr sz="3200" b="1"/>
            </a:lvl5pPr>
            <a:lvl6pPr marL="4571886" indent="0">
              <a:buNone/>
              <a:defRPr sz="3200" b="1"/>
            </a:lvl6pPr>
            <a:lvl7pPr marL="5486263"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5C9F52-9F0D-4C81-AB2D-F4530F452E5E}"/>
              </a:ext>
            </a:extLst>
          </p:cNvPr>
          <p:cNvSpPr>
            <a:spLocks noGrp="1"/>
          </p:cNvSpPr>
          <p:nvPr>
            <p:ph sz="half" idx="2"/>
          </p:nvPr>
        </p:nvSpPr>
        <p:spPr>
          <a:xfrm>
            <a:off x="1679578" y="5010150"/>
            <a:ext cx="103155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E87AAD3-7E24-4E2F-B978-B8548C750D89}"/>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377" indent="0">
              <a:buNone/>
              <a:defRPr sz="4000" b="1"/>
            </a:lvl2pPr>
            <a:lvl3pPr marL="1828754" indent="0">
              <a:buNone/>
              <a:defRPr sz="3600" b="1"/>
            </a:lvl3pPr>
            <a:lvl4pPr marL="2743131" indent="0">
              <a:buNone/>
              <a:defRPr sz="3200" b="1"/>
            </a:lvl4pPr>
            <a:lvl5pPr marL="3657509" indent="0">
              <a:buNone/>
              <a:defRPr sz="3200" b="1"/>
            </a:lvl5pPr>
            <a:lvl6pPr marL="4571886" indent="0">
              <a:buNone/>
              <a:defRPr sz="3200" b="1"/>
            </a:lvl6pPr>
            <a:lvl7pPr marL="5486263"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B4285-F645-4071-9C9D-451436BAE1ED}"/>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36245A3-5A40-4378-A9C5-B44DBB671982}"/>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8" name="Footer Placeholder 7">
            <a:extLst>
              <a:ext uri="{FF2B5EF4-FFF2-40B4-BE49-F238E27FC236}">
                <a16:creationId xmlns:a16="http://schemas.microsoft.com/office/drawing/2014/main" id="{BE4D8624-D2A9-48CA-85A4-935E0EF6861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50F79B8-6BD9-45D6-8198-BBA2248D6C39}"/>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1521642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42C8F-94F9-45CA-B116-4CDBF456456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28580AB-C4F7-4874-91D3-9227197F540C}"/>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4" name="Footer Placeholder 3">
            <a:extLst>
              <a:ext uri="{FF2B5EF4-FFF2-40B4-BE49-F238E27FC236}">
                <a16:creationId xmlns:a16="http://schemas.microsoft.com/office/drawing/2014/main" id="{C7311868-04B9-4E40-B87B-8E16997CECC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14ABB64-11BE-42C1-AE8D-CA0290F723BF}"/>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822319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A1E2B-9E9D-440A-95F7-F5555A4F4297}"/>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3" name="Footer Placeholder 2">
            <a:extLst>
              <a:ext uri="{FF2B5EF4-FFF2-40B4-BE49-F238E27FC236}">
                <a16:creationId xmlns:a16="http://schemas.microsoft.com/office/drawing/2014/main" id="{E81D1E21-B0DB-4D08-9E3E-068746360F5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648424D-52B3-4DE2-8FF6-F14048A6802E}"/>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4198527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6B78-BD21-4652-93A7-6A6B5D1825BD}"/>
              </a:ext>
            </a:extLst>
          </p:cNvPr>
          <p:cNvSpPr>
            <a:spLocks noGrp="1"/>
          </p:cNvSpPr>
          <p:nvPr>
            <p:ph type="title"/>
          </p:nvPr>
        </p:nvSpPr>
        <p:spPr>
          <a:xfrm>
            <a:off x="1679577" y="914400"/>
            <a:ext cx="7864475" cy="3200400"/>
          </a:xfrm>
        </p:spPr>
        <p:txBody>
          <a:bodyPr anchor="b"/>
          <a:lstStyle>
            <a:lvl1pPr>
              <a:defRPr sz="6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5359716-0AA1-4B5C-A46A-B12502EAE79A}"/>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CD3E86E-F094-40C2-9710-E083A930E04B}"/>
              </a:ext>
            </a:extLst>
          </p:cNvPr>
          <p:cNvSpPr>
            <a:spLocks noGrp="1"/>
          </p:cNvSpPr>
          <p:nvPr>
            <p:ph type="body" sz="half" idx="2"/>
          </p:nvPr>
        </p:nvSpPr>
        <p:spPr>
          <a:xfrm>
            <a:off x="1679577" y="4114800"/>
            <a:ext cx="7864475" cy="7623176"/>
          </a:xfrm>
        </p:spPr>
        <p:txBody>
          <a:bodyPr/>
          <a:lstStyle>
            <a:lvl1pPr marL="0" indent="0">
              <a:buNone/>
              <a:defRPr sz="3200"/>
            </a:lvl1pPr>
            <a:lvl2pPr marL="914377" indent="0">
              <a:buNone/>
              <a:defRPr sz="2800"/>
            </a:lvl2pPr>
            <a:lvl3pPr marL="1828754" indent="0">
              <a:buNone/>
              <a:defRPr sz="2400"/>
            </a:lvl3pPr>
            <a:lvl4pPr marL="2743131" indent="0">
              <a:buNone/>
              <a:defRPr sz="2000"/>
            </a:lvl4pPr>
            <a:lvl5pPr marL="3657509" indent="0">
              <a:buNone/>
              <a:defRPr sz="2000"/>
            </a:lvl5pPr>
            <a:lvl6pPr marL="4571886" indent="0">
              <a:buNone/>
              <a:defRPr sz="2000"/>
            </a:lvl6pPr>
            <a:lvl7pPr marL="5486263"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0899648-048C-4D1A-837A-2E3574CC6211}"/>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6" name="Footer Placeholder 5">
            <a:extLst>
              <a:ext uri="{FF2B5EF4-FFF2-40B4-BE49-F238E27FC236}">
                <a16:creationId xmlns:a16="http://schemas.microsoft.com/office/drawing/2014/main" id="{79B7BB18-E8A1-483C-9089-FCB468D52ED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EA5D599-0356-475B-B8EC-6CF3FC9002C4}"/>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2993715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98C7-B8EC-47DC-984E-19DCEEAA8E0D}"/>
              </a:ext>
            </a:extLst>
          </p:cNvPr>
          <p:cNvSpPr>
            <a:spLocks noGrp="1"/>
          </p:cNvSpPr>
          <p:nvPr>
            <p:ph type="title"/>
          </p:nvPr>
        </p:nvSpPr>
        <p:spPr>
          <a:xfrm>
            <a:off x="1679577" y="914400"/>
            <a:ext cx="7864475" cy="3200400"/>
          </a:xfrm>
          <a:solidFill>
            <a:srgbClr val="0070C0"/>
          </a:solidFill>
        </p:spPr>
        <p:txBody>
          <a:bodyPr anchor="b"/>
          <a:lstStyle>
            <a:lvl1pPr>
              <a:defRPr sz="6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A9634B6-7798-40E5-ABD2-7BB9E3A34744}"/>
              </a:ext>
            </a:extLst>
          </p:cNvPr>
          <p:cNvSpPr>
            <a:spLocks noGrp="1"/>
          </p:cNvSpPr>
          <p:nvPr>
            <p:ph type="pic" idx="1"/>
          </p:nvPr>
        </p:nvSpPr>
        <p:spPr>
          <a:xfrm>
            <a:off x="10366376" y="1974851"/>
            <a:ext cx="12344400" cy="9747250"/>
          </a:xfrm>
        </p:spPr>
        <p:txBody>
          <a:bodyPr/>
          <a:lstStyle>
            <a:lvl1pPr marL="0" indent="0">
              <a:buNone/>
              <a:defRPr sz="6400"/>
            </a:lvl1pPr>
            <a:lvl2pPr marL="914377" indent="0">
              <a:buNone/>
              <a:defRPr sz="5600"/>
            </a:lvl2pPr>
            <a:lvl3pPr marL="1828754" indent="0">
              <a:buNone/>
              <a:defRPr sz="4800"/>
            </a:lvl3pPr>
            <a:lvl4pPr marL="2743131" indent="0">
              <a:buNone/>
              <a:defRPr sz="4000"/>
            </a:lvl4pPr>
            <a:lvl5pPr marL="3657509" indent="0">
              <a:buNone/>
              <a:defRPr sz="4000"/>
            </a:lvl5pPr>
            <a:lvl6pPr marL="4571886" indent="0">
              <a:buNone/>
              <a:defRPr sz="4000"/>
            </a:lvl6pPr>
            <a:lvl7pPr marL="5486263" indent="0">
              <a:buNone/>
              <a:defRPr sz="4000"/>
            </a:lvl7pPr>
            <a:lvl8pPr marL="6400640" indent="0">
              <a:buNone/>
              <a:defRPr sz="4000"/>
            </a:lvl8pPr>
            <a:lvl9pPr marL="7315017" indent="0">
              <a:buNone/>
              <a:defRPr sz="4000"/>
            </a:lvl9pPr>
          </a:lstStyle>
          <a:p>
            <a:endParaRPr lang="en-CA"/>
          </a:p>
        </p:txBody>
      </p:sp>
      <p:sp>
        <p:nvSpPr>
          <p:cNvPr id="4" name="Text Placeholder 3">
            <a:extLst>
              <a:ext uri="{FF2B5EF4-FFF2-40B4-BE49-F238E27FC236}">
                <a16:creationId xmlns:a16="http://schemas.microsoft.com/office/drawing/2014/main" id="{1D910E43-B5E2-4138-A1CC-0298BEC61AE8}"/>
              </a:ext>
            </a:extLst>
          </p:cNvPr>
          <p:cNvSpPr>
            <a:spLocks noGrp="1"/>
          </p:cNvSpPr>
          <p:nvPr>
            <p:ph type="body" sz="half" idx="2"/>
          </p:nvPr>
        </p:nvSpPr>
        <p:spPr>
          <a:xfrm>
            <a:off x="1679577" y="4114800"/>
            <a:ext cx="7864475" cy="7623176"/>
          </a:xfrm>
        </p:spPr>
        <p:txBody>
          <a:bodyPr/>
          <a:lstStyle>
            <a:lvl1pPr marL="0" indent="0">
              <a:buNone/>
              <a:defRPr sz="3200"/>
            </a:lvl1pPr>
            <a:lvl2pPr marL="914377" indent="0">
              <a:buNone/>
              <a:defRPr sz="2800"/>
            </a:lvl2pPr>
            <a:lvl3pPr marL="1828754" indent="0">
              <a:buNone/>
              <a:defRPr sz="2400"/>
            </a:lvl3pPr>
            <a:lvl4pPr marL="2743131" indent="0">
              <a:buNone/>
              <a:defRPr sz="2000"/>
            </a:lvl4pPr>
            <a:lvl5pPr marL="3657509" indent="0">
              <a:buNone/>
              <a:defRPr sz="2000"/>
            </a:lvl5pPr>
            <a:lvl6pPr marL="4571886" indent="0">
              <a:buNone/>
              <a:defRPr sz="2000"/>
            </a:lvl6pPr>
            <a:lvl7pPr marL="5486263"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320167B-20D4-4D8A-82A4-BE72FA57612B}"/>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6" name="Footer Placeholder 5">
            <a:extLst>
              <a:ext uri="{FF2B5EF4-FFF2-40B4-BE49-F238E27FC236}">
                <a16:creationId xmlns:a16="http://schemas.microsoft.com/office/drawing/2014/main" id="{26F4751C-E8D8-4D36-A573-AD4EBBD6C9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67D37C7-5857-439A-8C36-A753F5BB493E}"/>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3311307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5315-E829-45C7-A972-3F0C4D53898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12E2465-AA05-489A-A43F-9D61D96FB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9B74E6-385A-431A-8618-1D67AA0FDE54}"/>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5" name="Footer Placeholder 4">
            <a:extLst>
              <a:ext uri="{FF2B5EF4-FFF2-40B4-BE49-F238E27FC236}">
                <a16:creationId xmlns:a16="http://schemas.microsoft.com/office/drawing/2014/main" id="{2596ADD9-E368-4FA8-88BD-23C491FFCD6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7B797B7-593F-44C9-99C9-2A67C2F02D8A}"/>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131055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5A4AE6-C80D-4E7F-BB86-D8A892CB4047}"/>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AEAA88D-A70E-44B9-9EAE-A05439BEBA0C}"/>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0C1E09-E3CC-4136-9F73-8E6DE734A09A}"/>
              </a:ext>
            </a:extLst>
          </p:cNvPr>
          <p:cNvSpPr>
            <a:spLocks noGrp="1"/>
          </p:cNvSpPr>
          <p:nvPr>
            <p:ph type="dt" sz="half" idx="10"/>
          </p:nvPr>
        </p:nvSpPr>
        <p:spPr/>
        <p:txBody>
          <a:bodyPr/>
          <a:lstStyle/>
          <a:p>
            <a:fld id="{9F83C5F0-762E-4766-BF51-B42BB28AE222}" type="datetimeFigureOut">
              <a:rPr lang="en-CA" smtClean="0"/>
              <a:t>2022-06-29</a:t>
            </a:fld>
            <a:endParaRPr lang="en-CA"/>
          </a:p>
        </p:txBody>
      </p:sp>
      <p:sp>
        <p:nvSpPr>
          <p:cNvPr id="5" name="Footer Placeholder 4">
            <a:extLst>
              <a:ext uri="{FF2B5EF4-FFF2-40B4-BE49-F238E27FC236}">
                <a16:creationId xmlns:a16="http://schemas.microsoft.com/office/drawing/2014/main" id="{8EE7F7DF-2635-456E-AE24-9BBF7B53F0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A624049-A30D-45F8-91A5-0D48238CDE08}"/>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3595504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half" idx="1"/>
          </p:nvPr>
        </p:nvSpPr>
        <p:spPr>
          <a:xfrm>
            <a:off x="1778000" y="7073902"/>
            <a:ext cx="20828000" cy="4760963"/>
          </a:xfrm>
          <a:prstGeom prst="rect">
            <a:avLst/>
          </a:prstGeom>
        </p:spPr>
        <p:txBody>
          <a:bodyPr anchor="t">
            <a:noAutofit/>
          </a:bodyPr>
          <a:lstStyle>
            <a:lvl1pPr marL="0" indent="0" algn="ctr">
              <a:spcBef>
                <a:spcPts val="0"/>
              </a:spcBef>
              <a:buSzTx/>
              <a:buNone/>
              <a:defRPr sz="5400"/>
            </a:lvl1pPr>
            <a:lvl2pPr marL="0" indent="228594" algn="ctr">
              <a:spcBef>
                <a:spcPts val="0"/>
              </a:spcBef>
              <a:buSzTx/>
              <a:buNone/>
              <a:defRPr sz="5400"/>
            </a:lvl2pPr>
            <a:lvl3pPr marL="0" indent="457189" algn="ctr">
              <a:spcBef>
                <a:spcPts val="0"/>
              </a:spcBef>
              <a:buSzTx/>
              <a:buNone/>
              <a:defRPr sz="5400"/>
            </a:lvl3pPr>
            <a:lvl4pPr marL="0" indent="685783" algn="ctr">
              <a:spcBef>
                <a:spcPts val="0"/>
              </a:spcBef>
              <a:buSzTx/>
              <a:buNone/>
              <a:defRPr sz="5400"/>
            </a:lvl4pPr>
            <a:lvl5pPr marL="0" indent="914377"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1" y="1104902"/>
            <a:ext cx="17259303"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1" y="952500"/>
            <a:ext cx="10223500" cy="5549900"/>
          </a:xfrm>
          <a:prstGeom prst="rect">
            <a:avLst/>
          </a:prstGeom>
        </p:spPr>
        <p:txBody>
          <a:bodyPr anchor="b"/>
          <a:lstStyle>
            <a:lvl1pPr>
              <a:defRPr sz="84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1651001" y="6527800"/>
            <a:ext cx="10223500" cy="5727700"/>
          </a:xfrm>
          <a:prstGeom prst="rect">
            <a:avLst/>
          </a:prstGeom>
        </p:spPr>
        <p:txBody>
          <a:bodyPr anchor="t">
            <a:noAutofit/>
          </a:bodyPr>
          <a:lstStyle>
            <a:lvl1pPr marL="0" indent="0" algn="ctr">
              <a:spcBef>
                <a:spcPts val="0"/>
              </a:spcBef>
              <a:buSzTx/>
              <a:buNone/>
              <a:defRPr sz="5400"/>
            </a:lvl1pPr>
            <a:lvl2pPr marL="0" indent="228594" algn="ctr">
              <a:spcBef>
                <a:spcPts val="0"/>
              </a:spcBef>
              <a:buSzTx/>
              <a:buNone/>
              <a:defRPr sz="5400"/>
            </a:lvl2pPr>
            <a:lvl3pPr marL="0" indent="457189" algn="ctr">
              <a:spcBef>
                <a:spcPts val="0"/>
              </a:spcBef>
              <a:buSzTx/>
              <a:buNone/>
              <a:defRPr sz="5400"/>
            </a:lvl3pPr>
            <a:lvl4pPr marL="0" indent="685783" algn="ctr">
              <a:spcBef>
                <a:spcPts val="0"/>
              </a:spcBef>
              <a:buSzTx/>
              <a:buNone/>
              <a:defRPr sz="5400"/>
            </a:lvl4pPr>
            <a:lvl5pPr marL="0" indent="914377"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noAutofit/>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normAutofit/>
          </a:bodyPr>
          <a:lstStyle/>
          <a:p>
            <a:r>
              <a:t>Title Text</a:t>
            </a:r>
          </a:p>
        </p:txBody>
      </p:sp>
      <p:sp>
        <p:nvSpPr>
          <p:cNvPr id="67" name="Body Level One…"/>
          <p:cNvSpPr txBox="1">
            <a:spLocks noGrp="1"/>
          </p:cNvSpPr>
          <p:nvPr>
            <p:ph type="body" sz="half" idx="1"/>
          </p:nvPr>
        </p:nvSpPr>
        <p:spPr>
          <a:xfrm>
            <a:off x="1689101" y="3149600"/>
            <a:ext cx="10223500" cy="9296400"/>
          </a:xfrm>
          <a:prstGeom prst="rect">
            <a:avLst/>
          </a:prstGeom>
        </p:spPr>
        <p:txBody>
          <a:bodyPr/>
          <a:lstStyle>
            <a:lvl1pPr marL="558786" indent="-558786">
              <a:spcBef>
                <a:spcPts val="4500"/>
              </a:spcBef>
              <a:defRPr sz="3800"/>
            </a:lvl1pPr>
            <a:lvl2pPr marL="1117572" indent="-558786">
              <a:spcBef>
                <a:spcPts val="4500"/>
              </a:spcBef>
              <a:defRPr sz="3800"/>
            </a:lvl2pPr>
            <a:lvl3pPr marL="1676358" indent="-558786">
              <a:spcBef>
                <a:spcPts val="4500"/>
              </a:spcBef>
              <a:defRPr sz="3800"/>
            </a:lvl3pPr>
            <a:lvl4pPr marL="2235144" indent="-558786">
              <a:spcBef>
                <a:spcPts val="4500"/>
              </a:spcBef>
              <a:defRPr sz="3800"/>
            </a:lvl4pPr>
            <a:lvl5pPr marL="2793930" indent="-558786">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1" y="8953500"/>
            <a:ext cx="19621500" cy="595035"/>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1" y="6069072"/>
            <a:ext cx="19621500" cy="841256"/>
          </a:xfrm>
          <a:prstGeom prst="rect">
            <a:avLst/>
          </a:prstGeom>
        </p:spPr>
        <p:txBody>
          <a:bodyPr>
            <a:spAutoFit/>
          </a:bodyPr>
          <a:lstStyle>
            <a:lvl1pPr marL="0" indent="0" algn="ctr">
              <a:spcBef>
                <a:spcPts val="0"/>
              </a:spcBef>
              <a:buSzTx/>
              <a:buNone/>
              <a:defRPr sz="4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1" y="7035800"/>
            <a:ext cx="8396679"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1"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39953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noAutofit/>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normAutofit/>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1B6E4C-027E-4C4F-BCCE-045AE3708F4A}"/>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DF023E-E447-4CB9-822C-6DEC90CAD16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16570FA-8F21-4E69-B92E-F2B08261D1B0}"/>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F83C5F0-762E-4766-BF51-B42BB28AE222}" type="datetimeFigureOut">
              <a:rPr lang="en-CA" smtClean="0"/>
              <a:t>2022-06-29</a:t>
            </a:fld>
            <a:endParaRPr lang="en-CA"/>
          </a:p>
        </p:txBody>
      </p:sp>
      <p:sp>
        <p:nvSpPr>
          <p:cNvPr id="5" name="Footer Placeholder 4">
            <a:extLst>
              <a:ext uri="{FF2B5EF4-FFF2-40B4-BE49-F238E27FC236}">
                <a16:creationId xmlns:a16="http://schemas.microsoft.com/office/drawing/2014/main" id="{8A0C3AFF-2C37-4E39-9E20-C2E2F5BA80E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8B97FEA-93EE-428A-A7CB-88BC054F896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80E309A-65A7-4451-9C80-97FB30CD61D3}" type="slidenum">
              <a:rPr lang="en-CA" smtClean="0"/>
              <a:t>‹#›</a:t>
            </a:fld>
            <a:endParaRPr lang="en-CA"/>
          </a:p>
        </p:txBody>
      </p:sp>
    </p:spTree>
    <p:extLst>
      <p:ext uri="{BB962C8B-B14F-4D97-AF65-F5344CB8AC3E}">
        <p14:creationId xmlns:p14="http://schemas.microsoft.com/office/powerpoint/2010/main" val="158563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9" indent="-457189"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9"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3" indent="-457189"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7"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1"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9"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4" rtl="0" eaLnBrk="1" latinLnBrk="0" hangingPunct="1">
        <a:defRPr sz="3600" kern="1200">
          <a:solidFill>
            <a:schemeClr val="tx1"/>
          </a:solidFill>
          <a:latin typeface="+mn-lt"/>
          <a:ea typeface="+mn-ea"/>
          <a:cs typeface="+mn-cs"/>
        </a:defRPr>
      </a:lvl1pPr>
      <a:lvl2pPr marL="914377"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1" algn="l" defTabSz="1828754" rtl="0" eaLnBrk="1" latinLnBrk="0" hangingPunct="1">
        <a:defRPr sz="3600" kern="1200">
          <a:solidFill>
            <a:schemeClr val="tx1"/>
          </a:solidFill>
          <a:latin typeface="+mn-lt"/>
          <a:ea typeface="+mn-ea"/>
          <a:cs typeface="+mn-cs"/>
        </a:defRPr>
      </a:lvl4pPr>
      <a:lvl5pPr marL="3657509"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3"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7" algn="l" defTabSz="1828754"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41193" y="13081002"/>
            <a:ext cx="488915"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61" r:id="rId10"/>
  </p:sldLayoutIdLst>
  <p:transition spd="med"/>
  <p:txStyles>
    <p:titleStyle>
      <a:lvl1pPr marL="0" marR="0" indent="0"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1pPr>
      <a:lvl2pPr marL="0" marR="0" indent="228594"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2pPr>
      <a:lvl3pPr marL="0" marR="0" indent="457189"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3pPr>
      <a:lvl4pPr marL="0" marR="0" indent="685783"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4pPr>
      <a:lvl5pPr marL="0" marR="0" indent="914377"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5pPr>
      <a:lvl6pPr marL="0" marR="0" indent="1142971"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6pPr>
      <a:lvl7pPr marL="0" marR="0" indent="1371566"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7pPr>
      <a:lvl8pPr marL="0" marR="0" indent="1600160"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8pPr>
      <a:lvl9pPr marL="0" marR="0" indent="1828754"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9pPr>
    </p:titleStyle>
    <p:bodyStyle>
      <a:lvl1pPr marL="634984"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1pPr>
      <a:lvl2pPr marL="1269968"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2pPr>
      <a:lvl3pPr marL="1904952"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3pPr>
      <a:lvl4pPr marL="2539937"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4pPr>
      <a:lvl5pPr marL="3174921"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5pPr>
      <a:lvl6pPr marL="3809905"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4889"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79873"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4857"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p:bodyStyle>
    <p:otherStyle>
      <a:lvl1pPr marL="0" marR="0" indent="0"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594"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189"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783"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377"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2971"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566"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160"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754"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www.redcross.ca/Walmart2022"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app.smartsheet.com/b/form/31ab8227312b46688c7e4d09b93a7171"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CDbdPtwhlF8&amp;t=5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1">
            <a:extLst>
              <a:ext uri="{FF2B5EF4-FFF2-40B4-BE49-F238E27FC236}">
                <a16:creationId xmlns:a16="http://schemas.microsoft.com/office/drawing/2014/main" id="{594D6AA1-A0E1-45F9-8E25-BAB809229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67BB2F-D223-4A5F-80A0-EA6F8E2E213D}"/>
              </a:ext>
            </a:extLst>
          </p:cNvPr>
          <p:cNvSpPr txBox="1"/>
          <p:nvPr/>
        </p:nvSpPr>
        <p:spPr>
          <a:xfrm>
            <a:off x="1997365" y="1285561"/>
            <a:ext cx="21031198" cy="2592574"/>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defTabSz="914400" hangingPunct="1">
              <a:lnSpc>
                <a:spcPct val="90000"/>
              </a:lnSpc>
              <a:spcBef>
                <a:spcPct val="0"/>
              </a:spcBef>
              <a:spcAft>
                <a:spcPts val="600"/>
              </a:spcAft>
            </a:pPr>
            <a:r>
              <a:rPr kumimoji="0" lang="en-US" sz="8100" b="1" i="0" u="none" strike="noStrike" kern="1200" cap="none" spc="0" normalizeH="0" baseline="0">
                <a:ln>
                  <a:noFill/>
                </a:ln>
                <a:solidFill>
                  <a:schemeClr val="tx1"/>
                </a:solidFill>
                <a:effectLst/>
                <a:uFillTx/>
                <a:latin typeface="+mj-lt"/>
                <a:ea typeface="+mj-ea"/>
                <a:cs typeface="+mj-cs"/>
                <a:sym typeface="Helvetica Neue"/>
              </a:rPr>
              <a:t>2022 Walmart – Red Cross Campaign</a:t>
            </a:r>
            <a:endParaRPr lang="en-US">
              <a:solidFill>
                <a:schemeClr val="tx1"/>
              </a:solidFill>
            </a:endParaRPr>
          </a:p>
          <a:p>
            <a:pPr defTabSz="914400">
              <a:lnSpc>
                <a:spcPct val="90000"/>
              </a:lnSpc>
              <a:spcBef>
                <a:spcPct val="0"/>
              </a:spcBef>
              <a:spcAft>
                <a:spcPts val="600"/>
              </a:spcAft>
            </a:pPr>
            <a:r>
              <a:rPr lang="en-US" sz="8100" kern="1200">
                <a:solidFill>
                  <a:schemeClr val="tx1"/>
                </a:solidFill>
                <a:latin typeface="+mj-lt"/>
                <a:ea typeface="+mj-ea"/>
                <a:cs typeface="+mj-cs"/>
              </a:rPr>
              <a:t>Ambassador Training </a:t>
            </a:r>
            <a:endParaRPr lang="en-US">
              <a:solidFill>
                <a:schemeClr val="tx1"/>
              </a:solidFill>
            </a:endParaRPr>
          </a:p>
        </p:txBody>
      </p:sp>
      <p:pic>
        <p:nvPicPr>
          <p:cNvPr id="9" name="walmartlockup-FA_WM CRC BI.png" descr="walmartlockup-FA_WM CRC BI.png">
            <a:extLst>
              <a:ext uri="{FF2B5EF4-FFF2-40B4-BE49-F238E27FC236}">
                <a16:creationId xmlns:a16="http://schemas.microsoft.com/office/drawing/2014/main" id="{9928663B-BB52-4766-9D33-9D76AB75A18B}"/>
              </a:ext>
            </a:extLst>
          </p:cNvPr>
          <p:cNvPicPr>
            <a:picLocks noChangeAspect="1"/>
          </p:cNvPicPr>
          <p:nvPr/>
        </p:nvPicPr>
        <p:blipFill>
          <a:blip r:embed="rId3"/>
          <a:stretch>
            <a:fillRect/>
          </a:stretch>
        </p:blipFill>
        <p:spPr>
          <a:xfrm>
            <a:off x="1676400" y="7045570"/>
            <a:ext cx="21031198" cy="4469139"/>
          </a:xfrm>
          <a:prstGeom prst="rect">
            <a:avLst/>
          </a:prstGeom>
        </p:spPr>
      </p:pic>
    </p:spTree>
    <p:extLst>
      <p:ext uri="{BB962C8B-B14F-4D97-AF65-F5344CB8AC3E}">
        <p14:creationId xmlns:p14="http://schemas.microsoft.com/office/powerpoint/2010/main" val="387922113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a:cs typeface="Arial"/>
              </a:rPr>
              <a:t>Support for Ambassadors</a:t>
            </a: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329029"/>
            <a:ext cx="20828000" cy="10492961"/>
          </a:xfrm>
          <a:prstGeom prst="rect">
            <a:avLst/>
          </a:prstGeom>
        </p:spPr>
        <p:txBody>
          <a:bodyPr/>
          <a:lstStyle>
            <a:lvl1pPr algn="l" defTabSz="457200">
              <a:lnSpc>
                <a:spcPct val="110000"/>
              </a:lnSpc>
              <a:defRPr sz="3600"/>
            </a:lvl1pPr>
          </a:lstStyle>
          <a:p>
            <a:pPr marL="857250" lvl="1" indent="-857250" algn="l">
              <a:buFont typeface="Arial"/>
              <a:buChar char="•"/>
            </a:pPr>
            <a:r>
              <a:rPr lang="en-US" sz="6000"/>
              <a:t>Ambassador Website </a:t>
            </a:r>
            <a:r>
              <a:rPr lang="en-US" sz="6000">
                <a:hlinkClick r:id="rId3"/>
              </a:rPr>
              <a:t>www.redcross.</a:t>
            </a:r>
            <a:r>
              <a:rPr lang="en-US" sz="6000">
                <a:ea typeface="+mj-lt"/>
                <a:cs typeface="+mj-lt"/>
                <a:hlinkClick r:id="rId3"/>
              </a:rPr>
              <a:t>ca/Walmart2022</a:t>
            </a:r>
            <a:r>
              <a:rPr lang="en-US" sz="6000">
                <a:ea typeface="+mj-lt"/>
                <a:cs typeface="+mj-lt"/>
              </a:rPr>
              <a:t> </a:t>
            </a:r>
            <a:endParaRPr lang="en-US" sz="5800"/>
          </a:p>
          <a:p>
            <a:pPr lvl="1" indent="0" algn="l"/>
            <a:r>
              <a:rPr lang="en-US" sz="6000"/>
              <a:t>			</a:t>
            </a:r>
            <a:r>
              <a:rPr lang="en-US" sz="4800"/>
              <a:t>Easy access to all the campaign resources</a:t>
            </a:r>
          </a:p>
          <a:p>
            <a:pPr lvl="1" indent="0" algn="l"/>
            <a:endParaRPr lang="en-US" sz="6000"/>
          </a:p>
          <a:p>
            <a:pPr marL="857250" lvl="1" indent="-857250" algn="l">
              <a:buFont typeface="Arial" panose="020B0604020202020204" pitchFamily="34" charset="0"/>
              <a:buChar char="•"/>
            </a:pPr>
            <a:r>
              <a:rPr lang="en-US" sz="6000"/>
              <a:t>Red Cross staff lead/Lead Ambassador</a:t>
            </a:r>
          </a:p>
          <a:p>
            <a:pPr lvl="3" indent="0" algn="l"/>
            <a:r>
              <a:rPr lang="en-US" sz="6000"/>
              <a:t>	</a:t>
            </a:r>
            <a:r>
              <a:rPr lang="en-US" sz="4800"/>
              <a:t>		Weekly email updates</a:t>
            </a:r>
          </a:p>
          <a:p>
            <a:pPr lvl="3" indent="0" algn="l"/>
            <a:r>
              <a:rPr lang="en-US" sz="4800"/>
              <a:t>			Available to answer questions</a:t>
            </a:r>
          </a:p>
          <a:p>
            <a:pPr lvl="3" indent="0" algn="l"/>
            <a:endParaRPr lang="en-US" sz="6000"/>
          </a:p>
          <a:p>
            <a:pPr marL="857250" lvl="4" indent="-857250" algn="l">
              <a:buFont typeface="Arial" panose="020B0604020202020204" pitchFamily="34" charset="0"/>
              <a:buChar char="•"/>
            </a:pPr>
            <a:r>
              <a:rPr lang="en-US" sz="6000"/>
              <a:t>Q&amp;A zoom sessions (June 23 and 28)</a:t>
            </a:r>
          </a:p>
          <a:p>
            <a:pPr marL="857250" lvl="4" indent="-857250" algn="l">
              <a:buFont typeface="Arial" panose="020B0604020202020204" pitchFamily="34" charset="0"/>
              <a:buChar char="•"/>
            </a:pPr>
            <a:endParaRPr lang="en-US" sz="6000"/>
          </a:p>
          <a:p>
            <a:pPr marL="857250" lvl="1" indent="-857250" algn="l">
              <a:buFont typeface="Arial" panose="020B0604020202020204" pitchFamily="34" charset="0"/>
              <a:buChar char="•"/>
            </a:pPr>
            <a:r>
              <a:rPr lang="en-US" sz="6000"/>
              <a:t>WhatsApp</a:t>
            </a:r>
          </a:p>
          <a:p>
            <a:pPr lvl="1" indent="0" algn="l"/>
            <a:r>
              <a:rPr lang="en-US" sz="6000"/>
              <a:t>	</a:t>
            </a:r>
            <a:r>
              <a:rPr lang="en-US" sz="4800"/>
              <a:t>		Ambassadors helping Ambassadors</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Picture 2" descr="Whatsapp Logo and their History | LogoMyWay">
            <a:extLst>
              <a:ext uri="{FF2B5EF4-FFF2-40B4-BE49-F238E27FC236}">
                <a16:creationId xmlns:a16="http://schemas.microsoft.com/office/drawing/2014/main" id="{CA4A2058-C940-A118-BE0C-45A839BAA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1822" y="6209484"/>
            <a:ext cx="7408578" cy="670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8519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Key Campaign Timelines </a:t>
            </a: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2" name="Table 2">
            <a:extLst>
              <a:ext uri="{FF2B5EF4-FFF2-40B4-BE49-F238E27FC236}">
                <a16:creationId xmlns:a16="http://schemas.microsoft.com/office/drawing/2014/main" id="{AC15E80D-6A89-4D2C-8769-E6308993AA6B}"/>
              </a:ext>
            </a:extLst>
          </p:cNvPr>
          <p:cNvGraphicFramePr>
            <a:graphicFrameLocks noGrp="1"/>
          </p:cNvGraphicFramePr>
          <p:nvPr>
            <p:extLst>
              <p:ext uri="{D42A27DB-BD31-4B8C-83A1-F6EECF244321}">
                <p14:modId xmlns:p14="http://schemas.microsoft.com/office/powerpoint/2010/main" val="662395672"/>
              </p:ext>
            </p:extLst>
          </p:nvPr>
        </p:nvGraphicFramePr>
        <p:xfrm>
          <a:off x="863600" y="2515649"/>
          <a:ext cx="22695708" cy="9427674"/>
        </p:xfrm>
        <a:graphic>
          <a:graphicData uri="http://schemas.openxmlformats.org/drawingml/2006/table">
            <a:tbl>
              <a:tblPr firstRow="1" bandRow="1">
                <a:tableStyleId>{5940675A-B579-460E-94D1-54222C63F5DA}</a:tableStyleId>
              </a:tblPr>
              <a:tblGrid>
                <a:gridCol w="8776676">
                  <a:extLst>
                    <a:ext uri="{9D8B030D-6E8A-4147-A177-3AD203B41FA5}">
                      <a16:colId xmlns:a16="http://schemas.microsoft.com/office/drawing/2014/main" val="2334364084"/>
                    </a:ext>
                  </a:extLst>
                </a:gridCol>
                <a:gridCol w="13919032">
                  <a:extLst>
                    <a:ext uri="{9D8B030D-6E8A-4147-A177-3AD203B41FA5}">
                      <a16:colId xmlns:a16="http://schemas.microsoft.com/office/drawing/2014/main" val="4115630778"/>
                    </a:ext>
                  </a:extLst>
                </a:gridCol>
              </a:tblGrid>
              <a:tr h="1026808">
                <a:tc>
                  <a:txBody>
                    <a:bodyPr/>
                    <a:lstStyle/>
                    <a:p>
                      <a:pPr algn="l"/>
                      <a:r>
                        <a:rPr lang="en-US" sz="3600" b="1">
                          <a:latin typeface="+mj-lt"/>
                        </a:rPr>
                        <a:t>Timeline</a:t>
                      </a:r>
                      <a:endParaRPr lang="en-CA" sz="3600" b="1">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l"/>
                      <a:r>
                        <a:rPr lang="en-US" sz="3600" b="1">
                          <a:latin typeface="+mj-lt"/>
                        </a:rPr>
                        <a:t>Action</a:t>
                      </a:r>
                      <a:endParaRPr lang="en-CA" sz="3600" b="1">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01187075"/>
                  </a:ext>
                </a:extLst>
              </a:tr>
              <a:tr h="1026808">
                <a:tc>
                  <a:txBody>
                    <a:bodyPr/>
                    <a:lstStyle/>
                    <a:p>
                      <a:pPr marL="0" marR="0" indent="0" algn="l" rtl="0"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sym typeface="Helvetica Neue Light"/>
                        </a:rPr>
                        <a:t>June</a:t>
                      </a:r>
                      <a:r>
                        <a:rPr lang="en-US" sz="3200" b="0" i="0" u="none" strike="noStrike" cap="none" spc="0" baseline="0">
                          <a:solidFill>
                            <a:schemeClr val="tx1"/>
                          </a:solidFill>
                          <a:uFillTx/>
                          <a:latin typeface="+mj-lt"/>
                          <a:ea typeface="+mn-ea"/>
                          <a:cs typeface="+mn-cs"/>
                        </a:rPr>
                        <a:t> 8th </a:t>
                      </a:r>
                      <a:r>
                        <a:rPr lang="en-US" sz="3200" b="0" i="0" u="none" strike="noStrike" cap="none" spc="0" baseline="0">
                          <a:solidFill>
                            <a:schemeClr val="tx1"/>
                          </a:solidFill>
                          <a:uFillTx/>
                          <a:latin typeface="+mj-lt"/>
                          <a:ea typeface="+mn-ea"/>
                          <a:cs typeface="+mn-cs"/>
                          <a:sym typeface="Helvetica Neue Light"/>
                        </a:rPr>
                        <a:t>– </a:t>
                      </a:r>
                      <a:r>
                        <a:rPr lang="en-US" sz="3200" b="0" i="0" u="none" strike="noStrike" cap="none" spc="0" baseline="0">
                          <a:solidFill>
                            <a:schemeClr val="tx1"/>
                          </a:solidFill>
                          <a:uFillTx/>
                          <a:latin typeface="+mj-lt"/>
                          <a:ea typeface="+mn-ea"/>
                          <a:cs typeface="+mn-cs"/>
                        </a:rPr>
                        <a:t>22nd </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defTabSz="825500" rtl="0"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j-lt"/>
                          <a:ea typeface="+mn-ea"/>
                          <a:cs typeface="+mn-cs"/>
                          <a:sym typeface="Helvetica Neue Light"/>
                        </a:rPr>
                        <a:t>Ambassador Training via zoom/</a:t>
                      </a:r>
                      <a:r>
                        <a:rPr lang="en-US" sz="3200" b="0" i="0" u="none" strike="noStrike" cap="none" spc="0" baseline="0">
                          <a:solidFill>
                            <a:schemeClr val="tx1"/>
                          </a:solidFill>
                          <a:uFillTx/>
                          <a:latin typeface="+mj-lt"/>
                          <a:ea typeface="+mn-ea"/>
                          <a:cs typeface="+mn-cs"/>
                        </a:rPr>
                        <a:t>webinar</a:t>
                      </a:r>
                      <a:r>
                        <a:rPr lang="en-US" sz="3200" b="0" i="0" u="none" strike="noStrike" cap="none" spc="0" baseline="0">
                          <a:solidFill>
                            <a:schemeClr val="tx1"/>
                          </a:solidFill>
                          <a:uFillTx/>
                          <a:latin typeface="+mj-lt"/>
                          <a:ea typeface="+mn-ea"/>
                          <a:cs typeface="+mn-cs"/>
                          <a:sym typeface="Helvetica Neue Light"/>
                        </a:rPr>
                        <a:t> </a:t>
                      </a:r>
                      <a:endParaRPr lang="en-CA"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55154931"/>
                  </a:ext>
                </a:extLst>
              </a:tr>
              <a:tr h="1053243">
                <a:tc>
                  <a:txBody>
                    <a:bodyPr/>
                    <a:lstStyle/>
                    <a:p>
                      <a:pPr marL="0" marR="0" indent="0" algn="l" rtl="0" fontAlgn="base"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sym typeface="Helvetica Neue Light"/>
                        </a:rPr>
                        <a:t>By June </a:t>
                      </a:r>
                      <a:r>
                        <a:rPr lang="en-US" sz="3200" b="0" i="0" u="none" strike="noStrike" cap="none" spc="0" baseline="0">
                          <a:solidFill>
                            <a:schemeClr val="tx1"/>
                          </a:solidFill>
                          <a:uFillTx/>
                          <a:latin typeface="+mj-lt"/>
                          <a:ea typeface="+mn-ea"/>
                          <a:cs typeface="+mn-cs"/>
                        </a:rPr>
                        <a:t>24th</a:t>
                      </a:r>
                      <a:endParaRPr lang="en-US" sz="3200" b="0" i="0" u="none" strike="noStrike" cap="none" spc="0" baseline="0">
                        <a:solidFill>
                          <a:schemeClr val="tx1"/>
                        </a:solidFill>
                        <a:uFillTx/>
                        <a:latin typeface="+mj-lt"/>
                        <a:ea typeface="+mn-ea"/>
                        <a:cs typeface="+mn-cs"/>
                        <a:sym typeface="Helvetica Neue Light"/>
                      </a:endParaRPr>
                    </a:p>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j-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j-lt"/>
                          <a:ea typeface="+mn-ea"/>
                          <a:cs typeface="+mn-cs"/>
                          <a:sym typeface="Helvetica Neue Light"/>
                        </a:rPr>
                        <a:t>Campaign Support Package received by store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89050143"/>
                  </a:ext>
                </a:extLst>
              </a:tr>
              <a:tr h="1053242">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June 21st – 25th</a:t>
                      </a:r>
                      <a:endParaRPr lang="en-US" sz="3200" b="0" i="0" u="none" strike="noStrike" cap="none" spc="0" baseline="30000">
                        <a:solidFill>
                          <a:schemeClr val="tx1"/>
                        </a:solidFill>
                        <a:uFillTx/>
                        <a:latin typeface="+mj-lt"/>
                        <a:ea typeface="+mn-ea"/>
                        <a:cs typeface="+mn-cs"/>
                        <a:sym typeface="Helvetica Neue Light"/>
                      </a:endParaRPr>
                    </a:p>
                  </a:txBody>
                  <a:tcP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Initial Contact with Store Manager </a:t>
                      </a:r>
                      <a:endParaRPr lang="en-CA" sz="3200" b="0" i="0" u="none" strike="noStrike" cap="none" spc="0" baseline="0">
                        <a:solidFill>
                          <a:schemeClr val="tx1"/>
                        </a:solidFill>
                        <a:uFillTx/>
                        <a:latin typeface="+mj-lt"/>
                        <a:ea typeface="+mn-ea"/>
                        <a:cs typeface="+mn-cs"/>
                        <a:sym typeface="Helvetica Neue Light"/>
                      </a:endParaRPr>
                    </a:p>
                  </a:txBody>
                  <a:tcP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extLst>
                  <a:ext uri="{0D108BD9-81ED-4DB2-BD59-A6C34878D82A}">
                    <a16:rowId xmlns:a16="http://schemas.microsoft.com/office/drawing/2014/main" val="2212207697"/>
                  </a:ext>
                </a:extLst>
              </a:tr>
              <a:tr h="1053243">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sym typeface="Helvetica Neue Light"/>
                        </a:rPr>
                        <a:t>June </a:t>
                      </a:r>
                      <a:r>
                        <a:rPr lang="en-US" sz="3200" b="0" i="0" u="none" strike="noStrike" cap="none" spc="0" baseline="0">
                          <a:solidFill>
                            <a:schemeClr val="tx1"/>
                          </a:solidFill>
                          <a:uFillTx/>
                          <a:latin typeface="+mj-lt"/>
                          <a:ea typeface="+mn-ea"/>
                          <a:cs typeface="+mn-cs"/>
                        </a:rPr>
                        <a:t>27th </a:t>
                      </a:r>
                      <a:endParaRPr lang="en-US" sz="3200" b="0" i="0" u="none" strike="noStrike" cap="none" spc="0" baseline="30000">
                        <a:solidFill>
                          <a:schemeClr val="tx1"/>
                        </a:solidFill>
                        <a:uFillTx/>
                        <a:latin typeface="+mj-lt"/>
                        <a:ea typeface="+mn-ea"/>
                        <a:cs typeface="+mn-cs"/>
                      </a:endParaRPr>
                    </a:p>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  </a:t>
                      </a:r>
                      <a:endParaRPr lang="en-U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Campaign Kickoffs commence</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37922636"/>
                  </a:ext>
                </a:extLst>
              </a:tr>
              <a:tr h="1026808">
                <a:tc>
                  <a:txBody>
                    <a:bodyPr/>
                    <a:lstStyle/>
                    <a:p>
                      <a:pPr marL="0" marR="0" indent="0" algn="l" rtl="0" fontAlgn="base"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sym typeface="Helvetica Neue Light"/>
                        </a:rPr>
                        <a:t>June </a:t>
                      </a:r>
                      <a:r>
                        <a:rPr lang="en-US" sz="3200" b="0" i="0" u="none" strike="noStrike" cap="none" spc="0" baseline="0">
                          <a:solidFill>
                            <a:schemeClr val="tx1"/>
                          </a:solidFill>
                          <a:uFillTx/>
                          <a:latin typeface="+mj-lt"/>
                          <a:ea typeface="+mn-ea"/>
                          <a:cs typeface="+mn-cs"/>
                        </a:rPr>
                        <a:t>30th</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Campaign Begins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810521136"/>
                  </a:ext>
                </a:extLst>
              </a:tr>
              <a:tr h="1053243">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Weekly throughout the Campaign </a:t>
                      </a:r>
                      <a:endParaRPr lang="en-U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Store </a:t>
                      </a:r>
                      <a:r>
                        <a:rPr lang="en-US" sz="3200" b="0" i="0" u="none" strike="noStrike" cap="none" spc="0" baseline="0">
                          <a:solidFill>
                            <a:schemeClr val="tx1"/>
                          </a:solidFill>
                          <a:uFillTx/>
                          <a:latin typeface="+mj-lt"/>
                          <a:ea typeface="+mn-ea"/>
                          <a:cs typeface="+mn-cs"/>
                        </a:rPr>
                        <a:t>Check-Ins </a:t>
                      </a:r>
                      <a:r>
                        <a:rPr lang="en-US" sz="3200" b="0" i="0" u="none" strike="noStrike" cap="none" spc="0" baseline="0">
                          <a:solidFill>
                            <a:schemeClr val="tx1"/>
                          </a:solidFill>
                          <a:uFillTx/>
                          <a:latin typeface="+mj-lt"/>
                          <a:ea typeface="+mn-ea"/>
                          <a:cs typeface="+mn-cs"/>
                          <a:sym typeface="Helvetica Neue Light"/>
                        </a:rPr>
                        <a:t>(Campaign Leads/Store Manager – and Associates if possible)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07698041"/>
                  </a:ext>
                </a:extLst>
              </a:tr>
              <a:tr h="1053243">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July </a:t>
                      </a:r>
                      <a:r>
                        <a:rPr lang="en-US" sz="3200" b="0" i="0" u="none" strike="noStrike" cap="none" spc="0" baseline="0">
                          <a:solidFill>
                            <a:schemeClr val="tx1"/>
                          </a:solidFill>
                          <a:uFillTx/>
                          <a:latin typeface="+mj-lt"/>
                          <a:ea typeface="+mn-ea"/>
                          <a:cs typeface="+mn-cs"/>
                        </a:rPr>
                        <a:t>29th </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Campaign Ends </a:t>
                      </a:r>
                    </a:p>
                    <a:p>
                      <a:pPr algn="l" rtl="0" fontAlgn="base"/>
                      <a:r>
                        <a:rPr lang="en-US" sz="3200" b="0" i="0" u="none" strike="noStrike" cap="none" spc="0" baseline="0">
                          <a:solidFill>
                            <a:schemeClr val="tx1"/>
                          </a:solidFill>
                          <a:uFillTx/>
                          <a:latin typeface="+mj-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06250680"/>
                  </a:ext>
                </a:extLst>
              </a:tr>
              <a:tr h="1026808">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August </a:t>
                      </a:r>
                      <a:r>
                        <a:rPr lang="en-US" sz="3200" b="0" i="0" u="none" strike="noStrike" cap="none" spc="0" baseline="0">
                          <a:solidFill>
                            <a:schemeClr val="tx1"/>
                          </a:solidFill>
                          <a:uFillTx/>
                          <a:latin typeface="+mj-lt"/>
                          <a:ea typeface="+mn-ea"/>
                          <a:cs typeface="+mn-cs"/>
                        </a:rPr>
                        <a:t>2nd</a:t>
                      </a:r>
                      <a:r>
                        <a:rPr lang="en-US" sz="3200" b="0" i="0" u="none" strike="noStrike" cap="none" spc="0" baseline="0">
                          <a:solidFill>
                            <a:schemeClr val="tx1"/>
                          </a:solidFill>
                          <a:uFillTx/>
                          <a:latin typeface="+mj-lt"/>
                          <a:ea typeface="+mn-ea"/>
                          <a:cs typeface="+mn-cs"/>
                          <a:sym typeface="Helvetica Neue Light"/>
                        </a:rPr>
                        <a:t> – </a:t>
                      </a:r>
                      <a:r>
                        <a:rPr lang="en-US" sz="3200" b="0" i="0" u="none" strike="noStrike" cap="none" spc="0" baseline="0">
                          <a:solidFill>
                            <a:schemeClr val="tx1"/>
                          </a:solidFill>
                          <a:uFillTx/>
                          <a:latin typeface="+mj-lt"/>
                          <a:ea typeface="+mn-ea"/>
                          <a:cs typeface="+mn-cs"/>
                        </a:rPr>
                        <a:t>7th  </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Thank You</a:t>
                      </a:r>
                      <a:r>
                        <a:rPr lang="en-US" sz="3200" b="0" i="0" u="none" strike="noStrike" cap="none" spc="0" baseline="0">
                          <a:solidFill>
                            <a:schemeClr val="tx1"/>
                          </a:solidFill>
                          <a:uFillTx/>
                          <a:latin typeface="+mj-lt"/>
                          <a:ea typeface="+mn-ea"/>
                          <a:cs typeface="+mn-cs"/>
                        </a:rPr>
                        <a:t> </a:t>
                      </a:r>
                      <a:r>
                        <a:rPr lang="en-US" sz="3200" b="0" i="0" u="none" strike="noStrike" cap="none" spc="0" baseline="0">
                          <a:solidFill>
                            <a:schemeClr val="tx1"/>
                          </a:solidFill>
                          <a:uFillTx/>
                          <a:latin typeface="+mj-lt"/>
                          <a:ea typeface="+mn-ea"/>
                          <a:cs typeface="+mn-cs"/>
                          <a:sym typeface="Helvetica Neue Light"/>
                        </a:rPr>
                        <a:t>to store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44592252"/>
                  </a:ext>
                </a:extLst>
              </a:tr>
            </a:tbl>
          </a:graphicData>
        </a:graphic>
      </p:graphicFrame>
      <p:graphicFrame>
        <p:nvGraphicFramePr>
          <p:cNvPr id="5" name="Table 4">
            <a:extLst>
              <a:ext uri="{FF2B5EF4-FFF2-40B4-BE49-F238E27FC236}">
                <a16:creationId xmlns:a16="http://schemas.microsoft.com/office/drawing/2014/main" id="{CFC39118-1E43-4D5C-8C5C-5C0E85D1F1B0}"/>
              </a:ext>
            </a:extLst>
          </p:cNvPr>
          <p:cNvGraphicFramePr>
            <a:graphicFrameLocks noGrp="1"/>
          </p:cNvGraphicFramePr>
          <p:nvPr>
            <p:extLst>
              <p:ext uri="{D42A27DB-BD31-4B8C-83A1-F6EECF244321}">
                <p14:modId xmlns:p14="http://schemas.microsoft.com/office/powerpoint/2010/main" val="2197870900"/>
              </p:ext>
            </p:extLst>
          </p:nvPr>
        </p:nvGraphicFramePr>
        <p:xfrm>
          <a:off x="-4754906" y="6610110"/>
          <a:ext cx="1550370" cy="457200"/>
        </p:xfrm>
        <a:graphic>
          <a:graphicData uri="http://schemas.openxmlformats.org/drawingml/2006/table">
            <a:tbl>
              <a:tblPr/>
              <a:tblGrid>
                <a:gridCol w="1550370">
                  <a:extLst>
                    <a:ext uri="{9D8B030D-6E8A-4147-A177-3AD203B41FA5}">
                      <a16:colId xmlns:a16="http://schemas.microsoft.com/office/drawing/2014/main" val="1211104376"/>
                    </a:ext>
                  </a:extLst>
                </a:gridCol>
              </a:tblGrid>
              <a:tr h="0">
                <a:tc>
                  <a:txBody>
                    <a:bodyPr/>
                    <a:lstStyle/>
                    <a:p>
                      <a:endParaRPr lang="en-CA"/>
                    </a:p>
                  </a:txBody>
                  <a:tcPr>
                    <a:lnL w="3175" cmpd="sng">
                      <a:solidFill>
                        <a:schemeClr val="bg1">
                          <a:lumMod val="65000"/>
                        </a:schemeClr>
                      </a:solidFill>
                      <a:prstDash val="solid"/>
                    </a:lnL>
                    <a:lnR w="3175" cmpd="sng">
                      <a:solidFill>
                        <a:schemeClr val="bg1">
                          <a:lumMod val="65000"/>
                        </a:schemeClr>
                      </a:solidFill>
                      <a:prstDash val="solid"/>
                    </a:lnR>
                    <a:lnT w="3175" cmpd="sng">
                      <a:solidFill>
                        <a:schemeClr val="bg1">
                          <a:lumMod val="65000"/>
                        </a:schemeClr>
                      </a:solidFill>
                      <a:prstDash val="solid"/>
                    </a:lnT>
                    <a:lnB w="3175" cmpd="sng">
                      <a:solidFill>
                        <a:schemeClr val="bg1">
                          <a:lumMod val="65000"/>
                        </a:schemeClr>
                      </a:solidFill>
                      <a:prstDash val="solid"/>
                    </a:lnB>
                  </a:tcPr>
                </a:tc>
                <a:extLst>
                  <a:ext uri="{0D108BD9-81ED-4DB2-BD59-A6C34878D82A}">
                    <a16:rowId xmlns:a16="http://schemas.microsoft.com/office/drawing/2014/main" val="858114608"/>
                  </a:ext>
                </a:extLst>
              </a:tr>
            </a:tbl>
          </a:graphicData>
        </a:graphic>
      </p:graphicFrame>
    </p:spTree>
    <p:extLst>
      <p:ext uri="{BB962C8B-B14F-4D97-AF65-F5344CB8AC3E}">
        <p14:creationId xmlns:p14="http://schemas.microsoft.com/office/powerpoint/2010/main" val="24146350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a:cs typeface="Arial"/>
              </a:rPr>
              <a:t>Key Campaign Activity</a:t>
            </a: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r>
              <a:rPr lang="en-US"/>
              <a:t> 				</a:t>
            </a:r>
          </a:p>
          <a:p>
            <a:r>
              <a:rPr lang="en-US" sz="6000"/>
              <a:t>	</a:t>
            </a:r>
            <a:endParaRPr lang="en-US"/>
          </a:p>
          <a:p>
            <a:endParaRPr lang="en-US"/>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extBox 1">
            <a:extLst>
              <a:ext uri="{FF2B5EF4-FFF2-40B4-BE49-F238E27FC236}">
                <a16:creationId xmlns:a16="http://schemas.microsoft.com/office/drawing/2014/main" id="{4A65DCE2-4497-C6C5-9C9E-7F5A88EE94F8}"/>
              </a:ext>
            </a:extLst>
          </p:cNvPr>
          <p:cNvSpPr txBox="1"/>
          <p:nvPr/>
        </p:nvSpPr>
        <p:spPr>
          <a:xfrm>
            <a:off x="10820399" y="39436149"/>
            <a:ext cx="2743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kumimoji="0" lang="en-US" sz="3000" b="1" i="0" u="none" strike="noStrike" cap="none" spc="0" normalizeH="0" baseline="0">
                <a:ln>
                  <a:noFill/>
                </a:ln>
                <a:solidFill>
                  <a:srgbClr val="000000"/>
                </a:solidFill>
                <a:effectLst/>
                <a:uFillTx/>
                <a:latin typeface="Helvetica Neue"/>
                <a:ea typeface="Helvetica Neue"/>
                <a:cs typeface="Helvetica Neue"/>
                <a:sym typeface="Helvetica Neue"/>
              </a:rPr>
              <a:t>Click to add </a:t>
            </a:r>
            <a:r>
              <a:rPr lang="en-US"/>
              <a:t>text</a:t>
            </a:r>
          </a:p>
        </p:txBody>
      </p:sp>
      <p:graphicFrame>
        <p:nvGraphicFramePr>
          <p:cNvPr id="7" name="Diagram 6">
            <a:extLst>
              <a:ext uri="{FF2B5EF4-FFF2-40B4-BE49-F238E27FC236}">
                <a16:creationId xmlns:a16="http://schemas.microsoft.com/office/drawing/2014/main" id="{B4D7A890-62AD-BAA0-0337-F83F7FE9D533}"/>
              </a:ext>
            </a:extLst>
          </p:cNvPr>
          <p:cNvGraphicFramePr/>
          <p:nvPr/>
        </p:nvGraphicFramePr>
        <p:xfrm>
          <a:off x="1138379" y="4338297"/>
          <a:ext cx="22107237" cy="8271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7" name="TextBox 1">
            <a:extLst>
              <a:ext uri="{FF2B5EF4-FFF2-40B4-BE49-F238E27FC236}">
                <a16:creationId xmlns:a16="http://schemas.microsoft.com/office/drawing/2014/main" id="{12F30063-637C-7825-0ABE-D22FA26903E6}"/>
              </a:ext>
            </a:extLst>
          </p:cNvPr>
          <p:cNvSpPr txBox="1"/>
          <p:nvPr/>
        </p:nvSpPr>
        <p:spPr>
          <a:xfrm>
            <a:off x="1791417" y="5178028"/>
            <a:ext cx="208011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sz="6000" b="0">
                <a:latin typeface="Arial"/>
              </a:rPr>
              <a:t>Key Store Touchpoints </a:t>
            </a:r>
            <a:r>
              <a:rPr lang="en-US" sz="4400" b="0">
                <a:latin typeface="Arial"/>
              </a:rPr>
              <a:t>  </a:t>
            </a:r>
            <a:endParaRPr lang="en-US" sz="4400">
              <a:latin typeface="Arial"/>
            </a:endParaRPr>
          </a:p>
        </p:txBody>
      </p:sp>
    </p:spTree>
    <p:extLst>
      <p:ext uri="{BB962C8B-B14F-4D97-AF65-F5344CB8AC3E}">
        <p14:creationId xmlns:p14="http://schemas.microsoft.com/office/powerpoint/2010/main" val="147803736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Walmart Stores &amp; Associates: Campaign Perspectives</a:t>
            </a:r>
            <a:r>
              <a:rPr lang="en-CA" b="0"/>
              <a:t> </a:t>
            </a:r>
            <a:br>
              <a:rPr lang="en-CA" b="0"/>
            </a:b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pPr marL="571500" lvl="1" indent="-571500" algn="l">
              <a:buFont typeface="Arial"/>
              <a:buChar char="•"/>
            </a:pPr>
            <a:r>
              <a:rPr lang="en-CA" sz="4400"/>
              <a:t>Stick to key messages and re-iterate the impact of this campaign</a:t>
            </a:r>
            <a:endParaRPr lang="en-US" sz="4400">
              <a:ea typeface="+mj-lt"/>
              <a:cs typeface="+mj-lt"/>
            </a:endParaRPr>
          </a:p>
          <a:p>
            <a:pPr marL="571500" lvl="2" indent="-571500" algn="l">
              <a:lnSpc>
                <a:spcPct val="200000"/>
              </a:lnSpc>
              <a:buFont typeface="Arial,Sans-Serif" panose="020B0604020202020204" pitchFamily="34" charset="0"/>
              <a:buChar char="•"/>
            </a:pPr>
            <a:r>
              <a:rPr lang="en-CA" sz="4400"/>
              <a:t>Be concise in conveying your messages</a:t>
            </a:r>
            <a:endParaRPr lang="en-US" sz="4400">
              <a:ea typeface="+mj-lt"/>
              <a:cs typeface="+mj-lt"/>
            </a:endParaRPr>
          </a:p>
          <a:p>
            <a:pPr marL="571500" lvl="2" indent="-571500" algn="l">
              <a:lnSpc>
                <a:spcPct val="200000"/>
              </a:lnSpc>
              <a:buFont typeface="Arial,Sans-Serif" panose="020B0604020202020204" pitchFamily="34" charset="0"/>
              <a:buChar char="•"/>
            </a:pPr>
            <a:r>
              <a:rPr lang="en-CA" sz="4400"/>
              <a:t>Try to call outside of peak hours when staff are available</a:t>
            </a:r>
            <a:endParaRPr lang="en-US" sz="4400">
              <a:ea typeface="+mj-lt"/>
              <a:cs typeface="+mj-lt"/>
            </a:endParaRPr>
          </a:p>
          <a:p>
            <a:pPr marL="571500" lvl="2" indent="-571500" algn="l">
              <a:lnSpc>
                <a:spcPct val="200000"/>
              </a:lnSpc>
              <a:buFont typeface="Arial,Sans-Serif" panose="020B0604020202020204" pitchFamily="34" charset="0"/>
              <a:buChar char="•"/>
            </a:pPr>
            <a:r>
              <a:rPr lang="en-CA" sz="4400"/>
              <a:t>Practice courteous and respectful persistence when attempting to make contact</a:t>
            </a:r>
            <a:endParaRPr lang="en-US" sz="4400">
              <a:ea typeface="+mj-lt"/>
              <a:cs typeface="+mj-lt"/>
            </a:endParaRPr>
          </a:p>
          <a:p>
            <a:pPr marL="571500" lvl="2" indent="-571500" algn="l">
              <a:lnSpc>
                <a:spcPct val="200000"/>
              </a:lnSpc>
              <a:buFont typeface="Arial,Sans-Serif" panose="020B0604020202020204" pitchFamily="34" charset="0"/>
              <a:buChar char="•"/>
            </a:pPr>
            <a:r>
              <a:rPr lang="en-CA" sz="4400"/>
              <a:t>Reassure staff that your role is to support them in reaching the fundraising goal</a:t>
            </a:r>
            <a:endParaRPr lang="en-US" sz="4400">
              <a:ea typeface="+mj-lt"/>
              <a:cs typeface="+mj-lt"/>
            </a:endParaRPr>
          </a:p>
          <a:p>
            <a:pPr marL="571500" lvl="2" indent="-571500" algn="l">
              <a:lnSpc>
                <a:spcPct val="200000"/>
              </a:lnSpc>
              <a:buFont typeface="Arial,Sans-Serif" panose="020B0604020202020204" pitchFamily="34" charset="0"/>
              <a:buChar char="•"/>
            </a:pPr>
            <a:r>
              <a:rPr lang="en-CA" sz="4400"/>
              <a:t>Reiterate you appreciation for what Walmart does and express willingness to support, relay feedback or resolve any campaign related issues</a:t>
            </a:r>
            <a:endParaRPr lang="en-US" sz="4400"/>
          </a:p>
          <a:p>
            <a:pPr lvl="5" indent="0" rtl="0" fontAlgn="base">
              <a:buNone/>
            </a:pPr>
            <a:endParaRPr lang="en-CA" sz="4400"/>
          </a:p>
          <a:p>
            <a:pPr lvl="1" indent="0" algn="l"/>
            <a:r>
              <a:rPr lang="en-US"/>
              <a:t>	</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70204800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a:cs typeface="Arial"/>
              </a:rPr>
              <a:t>In-person support of Walmart stores is back! </a:t>
            </a:r>
            <a:endParaRPr lang="en-US"/>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2323245" cy="10015290"/>
          </a:xfrm>
          <a:prstGeom prst="rect">
            <a:avLst/>
          </a:prstGeom>
        </p:spPr>
        <p:txBody>
          <a:bodyPr/>
          <a:lstStyle>
            <a:lvl1pPr algn="l" defTabSz="457200">
              <a:lnSpc>
                <a:spcPct val="110000"/>
              </a:lnSpc>
              <a:defRPr sz="3600"/>
            </a:lvl1pPr>
          </a:lstStyle>
          <a:p>
            <a:pPr lvl="1" indent="0" algn="l"/>
            <a:r>
              <a:rPr lang="en-US" sz="4800">
                <a:ea typeface="+mj-lt"/>
                <a:cs typeface="+mj-lt"/>
              </a:rPr>
              <a:t>We are continuing to follow all Red Cross guidelines as we resume in-person store visits responsibly:</a:t>
            </a:r>
          </a:p>
          <a:p>
            <a:pPr lvl="1" indent="0" algn="l"/>
            <a:endParaRPr lang="en-US" sz="4800">
              <a:ea typeface="+mj-lt"/>
              <a:cs typeface="+mj-lt"/>
            </a:endParaRPr>
          </a:p>
          <a:p>
            <a:pPr marL="685800" lvl="1" indent="-685800" algn="l">
              <a:buFont typeface="Arial,Sans-Serif"/>
              <a:buChar char="•"/>
            </a:pPr>
            <a:r>
              <a:rPr lang="en-US" sz="4800">
                <a:ea typeface="+mj-lt"/>
                <a:cs typeface="+mj-lt"/>
              </a:rPr>
              <a:t>The safety of Ambassadors, CRC and Walmart staff is the priority</a:t>
            </a:r>
          </a:p>
          <a:p>
            <a:pPr marL="685800" lvl="1" indent="-685800" algn="l">
              <a:buFont typeface="Arial,Sans-Serif"/>
              <a:buChar char="•"/>
            </a:pPr>
            <a:endParaRPr lang="en-US" sz="4800">
              <a:ea typeface="+mj-lt"/>
              <a:cs typeface="+mj-lt"/>
            </a:endParaRPr>
          </a:p>
          <a:p>
            <a:pPr marL="685800" lvl="1" indent="-685800" algn="l">
              <a:buFont typeface="Arial,Sans-Serif"/>
              <a:buChar char="•"/>
            </a:pPr>
            <a:r>
              <a:rPr lang="en-US" sz="4800">
                <a:ea typeface="+mj-lt"/>
                <a:cs typeface="+mj-lt"/>
              </a:rPr>
              <a:t>Utilizing Red, Yellow, Green protocol to determine what safety measures must be followed</a:t>
            </a:r>
          </a:p>
          <a:p>
            <a:pPr marL="685800" lvl="1" indent="-685800" algn="l">
              <a:buFont typeface="Arial,Sans-Serif"/>
              <a:buChar char="•"/>
            </a:pPr>
            <a:endParaRPr lang="en-US" sz="4800">
              <a:ea typeface="+mj-lt"/>
              <a:cs typeface="+mj-lt"/>
            </a:endParaRPr>
          </a:p>
          <a:p>
            <a:pPr marL="685800" lvl="1" indent="-685800" algn="l">
              <a:buFont typeface="Arial,Sans-Serif"/>
              <a:buChar char="•"/>
            </a:pPr>
            <a:r>
              <a:rPr lang="en-US" sz="4800">
                <a:ea typeface="+mj-lt"/>
                <a:cs typeface="+mj-lt"/>
              </a:rPr>
              <a:t>Each Province's status is updated bi-weekly and any changes in status and safety measures will be communicated to Ambassadors by CRC staff</a:t>
            </a:r>
          </a:p>
          <a:p>
            <a:pPr marL="685800" lvl="1" indent="-685800" algn="l">
              <a:buFont typeface="Arial,Sans-Serif"/>
              <a:buChar char="•"/>
            </a:pPr>
            <a:endParaRPr lang="en-US" sz="4800">
              <a:ea typeface="+mj-lt"/>
              <a:cs typeface="+mj-lt"/>
            </a:endParaRPr>
          </a:p>
          <a:p>
            <a:pPr marL="685800" lvl="1" indent="-685800" algn="l">
              <a:buFont typeface="Arial,Sans-Serif"/>
              <a:buChar char="•"/>
            </a:pPr>
            <a:r>
              <a:rPr lang="en-US" sz="4800">
                <a:ea typeface="+mj-lt"/>
                <a:cs typeface="+mj-lt"/>
              </a:rPr>
              <a:t>In-person is the default, but virtual remains an option for Ambassadors who do not meet in-person requirements or prefer to remain virtual</a:t>
            </a:r>
          </a:p>
          <a:p>
            <a:pPr lvl="1" indent="0" algn="l"/>
            <a:endParaRPr lang="en-US" sz="4800"/>
          </a:p>
          <a:p>
            <a:pPr lvl="3" indent="0" algn="l"/>
            <a:endParaRPr lang="en-US"/>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41417172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t>Contacting stores </a:t>
            </a:r>
            <a:endParaRPr lang="en-CA" b="0"/>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7" name="Diagram 6">
            <a:extLst>
              <a:ext uri="{FF2B5EF4-FFF2-40B4-BE49-F238E27FC236}">
                <a16:creationId xmlns:a16="http://schemas.microsoft.com/office/drawing/2014/main" id="{8DAD082F-3D2C-4D38-40EA-12E6055031A0}"/>
              </a:ext>
            </a:extLst>
          </p:cNvPr>
          <p:cNvGraphicFramePr/>
          <p:nvPr/>
        </p:nvGraphicFramePr>
        <p:xfrm>
          <a:off x="1458911" y="2660073"/>
          <a:ext cx="20320000" cy="10313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6657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panose="020B0604020202020204" pitchFamily="34" charset="0"/>
                <a:cs typeface="Arial" panose="020B0604020202020204" pitchFamily="34" charset="0"/>
              </a:rPr>
              <a:t>Campaign Logistics and Reporting</a:t>
            </a: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9306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Reporting &amp; Feedback</a:t>
            </a:r>
            <a:r>
              <a:rPr lang="en-CA" b="0"/>
              <a:t> </a:t>
            </a:r>
            <a:br>
              <a:rPr lang="en-CA" b="0"/>
            </a:b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 name="TextBox 1">
            <a:extLst>
              <a:ext uri="{FF2B5EF4-FFF2-40B4-BE49-F238E27FC236}">
                <a16:creationId xmlns:a16="http://schemas.microsoft.com/office/drawing/2014/main" id="{2FECCEAC-8ACA-EF03-A8B2-5084A82F3068}"/>
              </a:ext>
            </a:extLst>
          </p:cNvPr>
          <p:cNvSpPr txBox="1"/>
          <p:nvPr/>
        </p:nvSpPr>
        <p:spPr>
          <a:xfrm>
            <a:off x="863599" y="2115433"/>
            <a:ext cx="22081705" cy="10878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0" marR="0" indent="0" algn="l" defTabSz="825500" rtl="0" fontAlgn="auto" latinLnBrk="0" hangingPunct="0">
              <a:lnSpc>
                <a:spcPct val="200000"/>
              </a:lnSpc>
              <a:spcBef>
                <a:spcPts val="0"/>
              </a:spcBef>
              <a:spcAft>
                <a:spcPts val="0"/>
              </a:spcAft>
              <a:buClrTx/>
              <a:buSzTx/>
              <a:buFontTx/>
              <a:buNone/>
              <a:tabLst/>
            </a:pPr>
            <a:r>
              <a:rPr kumimoji="0" lang="en-US" sz="4400" i="0" u="none" strike="noStrike" cap="none" spc="0" normalizeH="0" baseline="0">
                <a:ln>
                  <a:noFill/>
                </a:ln>
                <a:solidFill>
                  <a:srgbClr val="000000"/>
                </a:solidFill>
                <a:effectLst/>
                <a:uFillTx/>
                <a:latin typeface="Arial"/>
                <a:cs typeface="Arial"/>
                <a:sym typeface="Helvetica Neue"/>
                <a:hlinkClick r:id="rId3"/>
              </a:rPr>
              <a:t>Store Contact Information Form</a:t>
            </a:r>
            <a:endParaRPr kumimoji="0" lang="en-US" sz="4400" i="0" u="none" strike="noStrike" cap="none" spc="0" normalizeH="0" baseline="0">
              <a:ln>
                <a:noFill/>
              </a:ln>
              <a:solidFill>
                <a:srgbClr val="000000"/>
              </a:solidFill>
              <a:effectLst/>
              <a:uFillTx/>
              <a:latin typeface="Arial"/>
              <a:cs typeface="Arial"/>
              <a:sym typeface="Helvetica Neue"/>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Relay store feedback</a:t>
            </a:r>
            <a:endParaRPr lang="en-US" sz="4400" b="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Flag issues</a:t>
            </a:r>
            <a:endParaRPr lang="en-US" sz="4400" b="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Track use of campaign tools</a:t>
            </a:r>
            <a:endParaRPr lang="en-US" sz="4400" b="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Submit Fundraising Stars</a:t>
            </a:r>
            <a:endParaRPr lang="en-US" sz="4400" b="0" i="0" u="none" strike="noStrike" cap="none" spc="0" normalizeH="0" baseline="0">
              <a:ln>
                <a:noFill/>
              </a:ln>
              <a:solidFill>
                <a:srgbClr val="000000"/>
              </a:solidFill>
              <a:effectLst/>
              <a:uFillTx/>
              <a:latin typeface="Arial"/>
              <a:cs typeface="Arial"/>
            </a:endParaRPr>
          </a:p>
          <a:p>
            <a:pPr marL="0" marR="0" indent="0" algn="l" defTabSz="825500" rtl="0" fontAlgn="auto" latinLnBrk="0" hangingPunct="0">
              <a:lnSpc>
                <a:spcPct val="200000"/>
              </a:lnSpc>
              <a:spcBef>
                <a:spcPts val="0"/>
              </a:spcBef>
              <a:spcAft>
                <a:spcPts val="0"/>
              </a:spcAft>
              <a:buClrTx/>
              <a:buSzTx/>
              <a:buFontTx/>
              <a:buNone/>
              <a:tabLst/>
            </a:pPr>
            <a:r>
              <a:rPr kumimoji="0" lang="en-US" sz="4400" i="0" u="none" strike="noStrike" cap="none" spc="0" normalizeH="0" baseline="0">
                <a:ln>
                  <a:noFill/>
                </a:ln>
                <a:solidFill>
                  <a:srgbClr val="000000"/>
                </a:solidFill>
                <a:effectLst/>
                <a:uFillTx/>
                <a:latin typeface="Arial"/>
                <a:cs typeface="Arial"/>
                <a:sym typeface="Helvetica Neue"/>
              </a:rPr>
              <a:t>Expenses</a:t>
            </a:r>
            <a:endParaRPr lang="en-US" sz="440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Must be pre-approved</a:t>
            </a:r>
            <a:endParaRPr lang="en-US" sz="4400" b="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Due September 9 at the latest	</a:t>
            </a:r>
            <a:endParaRPr lang="en-US" sz="4400" b="0" i="0" u="none" strike="noStrike" cap="none" spc="0" normalizeH="0" baseline="0">
              <a:ln>
                <a:noFill/>
              </a:ln>
              <a:solidFill>
                <a:srgbClr val="000000"/>
              </a:solidFill>
              <a:effectLst/>
              <a:uFillTx/>
              <a:latin typeface="Arial"/>
              <a:cs typeface="Arial"/>
            </a:endParaRPr>
          </a:p>
        </p:txBody>
      </p:sp>
      <p:pic>
        <p:nvPicPr>
          <p:cNvPr id="8" name="Graphic 1" descr="Document outline">
            <a:extLst>
              <a:ext uri="{FF2B5EF4-FFF2-40B4-BE49-F238E27FC236}">
                <a16:creationId xmlns:a16="http://schemas.microsoft.com/office/drawing/2014/main" id="{2A33EFB7-D74B-F3D5-BC72-B93199207E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55471" y="3905443"/>
            <a:ext cx="7924800" cy="7838536"/>
          </a:xfrm>
          <a:prstGeom prst="rect">
            <a:avLst/>
          </a:prstGeom>
        </p:spPr>
      </p:pic>
    </p:spTree>
    <p:extLst>
      <p:ext uri="{BB962C8B-B14F-4D97-AF65-F5344CB8AC3E}">
        <p14:creationId xmlns:p14="http://schemas.microsoft.com/office/powerpoint/2010/main" val="34264682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a:cs typeface="Arial"/>
              </a:rPr>
              <a:t>Fundraising Stars</a:t>
            </a:r>
            <a:endParaRPr>
              <a:latin typeface="Arial"/>
              <a:cs typeface="Arial"/>
            </a:endParaRPr>
          </a:p>
        </p:txBody>
      </p:sp>
      <p:sp>
        <p:nvSpPr>
          <p:cNvPr id="137" name="1 image right with text…"/>
          <p:cNvSpPr txBox="1">
            <a:spLocks noGrp="1"/>
          </p:cNvSpPr>
          <p:nvPr>
            <p:ph type="body" sz="half" idx="1"/>
          </p:nvPr>
        </p:nvSpPr>
        <p:spPr>
          <a:xfrm>
            <a:off x="863600" y="2806700"/>
            <a:ext cx="9852479" cy="9620127"/>
          </a:xfrm>
          <a:prstGeom prst="rect">
            <a:avLst/>
          </a:prstGeom>
        </p:spPr>
        <p:txBody>
          <a:bodyPr anchor="t">
            <a:noAutofit/>
          </a:bodyPr>
          <a:lstStyle/>
          <a:p>
            <a:pPr lvl="1" rtl="0" fontAlgn="base"/>
            <a:endParaRPr lang="en-CA"/>
          </a:p>
          <a:p>
            <a:pPr lvl="1" rtl="0" fontAlgn="base"/>
            <a:r>
              <a:rPr lang="en-CA" sz="4400"/>
              <a:t>Recognizing Associates Raising $500+</a:t>
            </a:r>
            <a:r>
              <a:rPr lang="en-US" sz="4400"/>
              <a:t> </a:t>
            </a:r>
          </a:p>
          <a:p>
            <a:pPr lvl="1"/>
            <a:r>
              <a:rPr lang="en-US" sz="4400"/>
              <a:t>Sending the information</a:t>
            </a:r>
          </a:p>
          <a:p>
            <a:pPr lvl="1"/>
            <a:r>
              <a:rPr lang="en-US" sz="4400"/>
              <a:t>Why it's important </a:t>
            </a:r>
          </a:p>
          <a:p>
            <a:pPr lvl="1"/>
            <a:endParaRPr lang="en-US" sz="4400"/>
          </a:p>
        </p:txBody>
      </p:sp>
      <p:sp>
        <p:nvSpPr>
          <p:cNvPr id="138" name="Line"/>
          <p:cNvSpPr/>
          <p:nvPr/>
        </p:nvSpPr>
        <p:spPr>
          <a:xfrm flipV="1">
            <a:off x="863600" y="2037308"/>
            <a:ext cx="23181792" cy="45492"/>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Picture 3" descr="Graphical user interface, website&#10;&#10;Description automatically generated">
            <a:extLst>
              <a:ext uri="{FF2B5EF4-FFF2-40B4-BE49-F238E27FC236}">
                <a16:creationId xmlns:a16="http://schemas.microsoft.com/office/drawing/2014/main" id="{BEDECA22-5E9A-8020-5F92-059B2DC28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6475" y="2835275"/>
            <a:ext cx="13378917" cy="10255095"/>
          </a:xfrm>
          <a:prstGeom prst="rect">
            <a:avLst/>
          </a:prstGeom>
        </p:spPr>
      </p:pic>
    </p:spTree>
    <p:extLst>
      <p:ext uri="{BB962C8B-B14F-4D97-AF65-F5344CB8AC3E}">
        <p14:creationId xmlns:p14="http://schemas.microsoft.com/office/powerpoint/2010/main" val="164613334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panose="020B0604020202020204" pitchFamily="34" charset="0"/>
                <a:cs typeface="Arial" panose="020B0604020202020204" pitchFamily="34" charset="0"/>
              </a:rPr>
              <a:t>Campaign Materials</a:t>
            </a:r>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WELCOME!</a:t>
            </a: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 name="TextBox 1">
            <a:extLst>
              <a:ext uri="{FF2B5EF4-FFF2-40B4-BE49-F238E27FC236}">
                <a16:creationId xmlns:a16="http://schemas.microsoft.com/office/drawing/2014/main" id="{07E4480E-2B2F-DC54-60F6-EC38C9DC20D4}"/>
              </a:ext>
            </a:extLst>
          </p:cNvPr>
          <p:cNvSpPr txBox="1"/>
          <p:nvPr/>
        </p:nvSpPr>
        <p:spPr>
          <a:xfrm>
            <a:off x="14374537" y="2456371"/>
            <a:ext cx="9145862" cy="6653296"/>
          </a:xfrm>
          <a:prstGeom prst="rect">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lnSpc>
                <a:spcPct val="200000"/>
              </a:lnSpc>
            </a:pPr>
            <a:r>
              <a:rPr lang="en-US" sz="4400"/>
              <a:t>Introduce yourself in the chat: </a:t>
            </a:r>
          </a:p>
          <a:p>
            <a:pPr marL="571500" indent="-571500" algn="l" rtl="0" fontAlgn="base">
              <a:lnSpc>
                <a:spcPct val="200000"/>
              </a:lnSpc>
              <a:buFont typeface="Arial" panose="020B0604020202020204" pitchFamily="34" charset="0"/>
              <a:buChar char="•"/>
            </a:pPr>
            <a:r>
              <a:rPr lang="en-US" sz="4400" b="0"/>
              <a:t>Name</a:t>
            </a:r>
          </a:p>
          <a:p>
            <a:pPr marL="571500" indent="-571500" algn="l" rtl="0" fontAlgn="base">
              <a:lnSpc>
                <a:spcPct val="200000"/>
              </a:lnSpc>
              <a:buFont typeface="Arial" panose="020B0604020202020204" pitchFamily="34" charset="0"/>
              <a:buChar char="•"/>
            </a:pPr>
            <a:r>
              <a:rPr lang="en-US" sz="4400" b="0"/>
              <a:t>Where you’re from?</a:t>
            </a:r>
          </a:p>
          <a:p>
            <a:pPr marL="571500" indent="-571500" algn="l" fontAlgn="base">
              <a:lnSpc>
                <a:spcPct val="200000"/>
              </a:lnSpc>
              <a:buFont typeface="Arial" panose="020B0604020202020204" pitchFamily="34" charset="0"/>
              <a:buChar char="•"/>
            </a:pPr>
            <a:r>
              <a:rPr lang="en-US" sz="4400" b="0"/>
              <a:t>How long you've been volunteering with Red Cross?</a:t>
            </a:r>
          </a:p>
        </p:txBody>
      </p:sp>
      <p:sp>
        <p:nvSpPr>
          <p:cNvPr id="9" name="Sed ut perspiciatis unde omnis iste natus error sit voluptatem accusantium doloremque laudantium, totam rem aperiam, eaque ipsa quae ab illo inventore veritatis et quasi architecto beatae vitae dicta sunt explicabo. Nemo enim ipsam voluptatem quia volupt">
            <a:extLst>
              <a:ext uri="{FF2B5EF4-FFF2-40B4-BE49-F238E27FC236}">
                <a16:creationId xmlns:a16="http://schemas.microsoft.com/office/drawing/2014/main" id="{B92E2AE7-6A1B-BFD7-50CB-1A1C2BABB73F}"/>
              </a:ext>
            </a:extLst>
          </p:cNvPr>
          <p:cNvSpPr txBox="1">
            <a:spLocks noGrp="1"/>
          </p:cNvSpPr>
          <p:nvPr/>
        </p:nvSpPr>
        <p:spPr>
          <a:xfrm>
            <a:off x="863600" y="2456370"/>
            <a:ext cx="12686145" cy="10715947"/>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lIns="50800" tIns="50800" rIns="50800" bIns="50800" anchor="t">
            <a:noAutofit/>
          </a:bodyPr>
          <a:lstStyle>
            <a:lvl1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1pPr>
            <a:lvl2pPr marL="0" marR="0" indent="2286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2pPr>
            <a:lvl3pPr marL="0" marR="0" indent="4572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3pPr>
            <a:lvl4pPr marL="0" marR="0" indent="6858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4pPr>
            <a:lvl5pPr marL="0" marR="0" indent="9144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a:lstStyle>
          <a:p>
            <a:pPr algn="l">
              <a:lnSpc>
                <a:spcPct val="200000"/>
              </a:lnSpc>
            </a:pPr>
            <a:r>
              <a:rPr lang="en-US" sz="4400" b="1">
                <a:latin typeface="Arial" panose="020B0604020202020204" pitchFamily="34" charset="0"/>
                <a:cs typeface="Arial" panose="020B0604020202020204" pitchFamily="34" charset="0"/>
              </a:rPr>
              <a:t>Agenda:</a:t>
            </a:r>
            <a:endParaRPr lang="en-US"/>
          </a:p>
          <a:p>
            <a:pPr marL="514350" indent="-514350" algn="l">
              <a:lnSpc>
                <a:spcPct val="200000"/>
              </a:lnSpc>
              <a:buFont typeface="+mj-lt"/>
              <a:buAutoNum type="arabicPeriod"/>
            </a:pPr>
            <a:r>
              <a:rPr lang="en-CA" sz="4400">
                <a:solidFill>
                  <a:srgbClr val="000000"/>
                </a:solidFill>
                <a:latin typeface="Arial" panose="020B0604020202020204" pitchFamily="34" charset="0"/>
                <a:cs typeface="Arial" panose="020B0604020202020204" pitchFamily="34" charset="0"/>
              </a:rPr>
              <a:t>The Campaign and how it works</a:t>
            </a:r>
          </a:p>
          <a:p>
            <a:pPr marL="514350" indent="-514350" algn="l">
              <a:lnSpc>
                <a:spcPct val="200000"/>
              </a:lnSpc>
              <a:buFont typeface="+mj-lt"/>
              <a:buAutoNum type="arabicPeriod"/>
            </a:pPr>
            <a:r>
              <a:rPr lang="en-CA" sz="4400">
                <a:solidFill>
                  <a:srgbClr val="000000"/>
                </a:solidFill>
                <a:latin typeface="Arial"/>
                <a:cs typeface="Arial"/>
              </a:rPr>
              <a:t>Your responsibilities as an Ambassador </a:t>
            </a:r>
            <a:endParaRPr lang="en-CA" sz="4400">
              <a:latin typeface="Arial"/>
              <a:cs typeface="Arial"/>
            </a:endParaRPr>
          </a:p>
          <a:p>
            <a:pPr marL="514350" indent="-514350" algn="l">
              <a:lnSpc>
                <a:spcPct val="200000"/>
              </a:lnSpc>
              <a:buAutoNum type="arabicPeriod"/>
            </a:pPr>
            <a:r>
              <a:rPr lang="en-CA" sz="4400">
                <a:latin typeface="Arial"/>
                <a:cs typeface="Arial"/>
              </a:rPr>
              <a:t>How</a:t>
            </a:r>
            <a:r>
              <a:rPr lang="en-CA" sz="4400">
                <a:solidFill>
                  <a:srgbClr val="000000"/>
                </a:solidFill>
                <a:latin typeface="Arial"/>
                <a:cs typeface="Arial"/>
              </a:rPr>
              <a:t> you will be supported in your role</a:t>
            </a:r>
            <a:endParaRPr lang="en-CA">
              <a:latin typeface="Arial"/>
              <a:cs typeface="Arial"/>
            </a:endParaRPr>
          </a:p>
          <a:p>
            <a:pPr marL="514350" indent="-514350" algn="l">
              <a:lnSpc>
                <a:spcPct val="200000"/>
              </a:lnSpc>
              <a:buFont typeface="+mj-lt"/>
              <a:buAutoNum type="arabicPeriod"/>
            </a:pPr>
            <a:r>
              <a:rPr lang="en-CA" sz="4400">
                <a:solidFill>
                  <a:srgbClr val="000000"/>
                </a:solidFill>
                <a:latin typeface="Arial"/>
                <a:cs typeface="Arial"/>
              </a:rPr>
              <a:t>This </a:t>
            </a:r>
            <a:r>
              <a:rPr lang="en-CA" sz="4400">
                <a:latin typeface="Arial"/>
                <a:cs typeface="Arial"/>
              </a:rPr>
              <a:t>year's</a:t>
            </a:r>
            <a:r>
              <a:rPr lang="en-CA" sz="4400">
                <a:solidFill>
                  <a:srgbClr val="000000"/>
                </a:solidFill>
                <a:latin typeface="Arial"/>
                <a:cs typeface="Arial"/>
              </a:rPr>
              <a:t> Campaign materials </a:t>
            </a:r>
          </a:p>
          <a:p>
            <a:pPr marL="514350" indent="-514350" algn="l">
              <a:lnSpc>
                <a:spcPct val="200000"/>
              </a:lnSpc>
              <a:buFont typeface="+mj-lt"/>
              <a:buAutoNum type="arabicPeriod"/>
            </a:pPr>
            <a:r>
              <a:rPr lang="en-CA" sz="4400">
                <a:solidFill>
                  <a:srgbClr val="000000"/>
                </a:solidFill>
                <a:latin typeface="Arial" panose="020B0604020202020204" pitchFamily="34" charset="0"/>
                <a:cs typeface="Arial" panose="020B0604020202020204" pitchFamily="34" charset="0"/>
              </a:rPr>
              <a:t>Why the campaign is so important </a:t>
            </a:r>
          </a:p>
          <a:p>
            <a:pPr marL="742950" indent="-742950">
              <a:lnSpc>
                <a:spcPct val="200000"/>
              </a:lnSpc>
              <a:buFont typeface="+mj-lt"/>
              <a:buAutoNum type="arabicPeriod"/>
            </a:pPr>
            <a:endParaRPr lang="en-US" sz="4400"/>
          </a:p>
        </p:txBody>
      </p:sp>
    </p:spTree>
    <p:extLst>
      <p:ext uri="{BB962C8B-B14F-4D97-AF65-F5344CB8AC3E}">
        <p14:creationId xmlns:p14="http://schemas.microsoft.com/office/powerpoint/2010/main" val="35118625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22475952" cy="1179576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9916" y="2286000"/>
            <a:ext cx="0" cy="9144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2CE00F3-481F-4AA1-87FF-6F44D1E66D5E}"/>
              </a:ext>
            </a:extLst>
          </p:cNvPr>
          <p:cNvSpPr txBox="1"/>
          <p:nvPr/>
        </p:nvSpPr>
        <p:spPr>
          <a:xfrm>
            <a:off x="2783807" y="2124411"/>
            <a:ext cx="6568751" cy="553998"/>
          </a:xfrm>
          <a:prstGeom prst="rect">
            <a:avLst/>
          </a:prstGeom>
          <a:noFill/>
        </p:spPr>
        <p:txBody>
          <a:bodyPr wrap="square" lIns="91440" tIns="45720" rIns="91440" bIns="45720" rtlCol="0" anchor="t">
            <a:spAutoFit/>
          </a:bodyPr>
          <a:lstStyle/>
          <a:p>
            <a:r>
              <a:rPr lang="en-US"/>
              <a:t>Cash Register Cling </a:t>
            </a:r>
            <a:endParaRPr lang="en-CA"/>
          </a:p>
        </p:txBody>
      </p:sp>
      <p:sp>
        <p:nvSpPr>
          <p:cNvPr id="7" name="TextBox 6">
            <a:extLst>
              <a:ext uri="{FF2B5EF4-FFF2-40B4-BE49-F238E27FC236}">
                <a16:creationId xmlns:a16="http://schemas.microsoft.com/office/drawing/2014/main" id="{EECD0E85-E77D-48A7-A20D-C63DEBECC28D}"/>
              </a:ext>
            </a:extLst>
          </p:cNvPr>
          <p:cNvSpPr txBox="1"/>
          <p:nvPr/>
        </p:nvSpPr>
        <p:spPr>
          <a:xfrm>
            <a:off x="14089224" y="2127380"/>
            <a:ext cx="6932472" cy="553998"/>
          </a:xfrm>
          <a:prstGeom prst="rect">
            <a:avLst/>
          </a:prstGeom>
          <a:noFill/>
        </p:spPr>
        <p:txBody>
          <a:bodyPr wrap="square" lIns="91440" tIns="45720" rIns="91440" bIns="45720" rtlCol="0" anchor="t">
            <a:spAutoFit/>
          </a:bodyPr>
          <a:lstStyle/>
          <a:p>
            <a:pPr algn="ctr"/>
            <a:r>
              <a:rPr lang="en-US"/>
              <a:t>Check-out Sign</a:t>
            </a:r>
          </a:p>
        </p:txBody>
      </p:sp>
      <p:pic>
        <p:nvPicPr>
          <p:cNvPr id="4" name="Picture 3" descr="A picture containing text, person, outdoor&#10;&#10;Description automatically generated">
            <a:extLst>
              <a:ext uri="{FF2B5EF4-FFF2-40B4-BE49-F238E27FC236}">
                <a16:creationId xmlns:a16="http://schemas.microsoft.com/office/drawing/2014/main" id="{10E10181-D4E6-1980-9A26-045DE2611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48" y="3343275"/>
            <a:ext cx="10362549" cy="743500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4CD4AFF-9173-15D8-63D9-2204FAC68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6221" y="3343274"/>
            <a:ext cx="10127387" cy="8792866"/>
          </a:xfrm>
          <a:prstGeom prst="rect">
            <a:avLst/>
          </a:prstGeom>
        </p:spPr>
      </p:pic>
    </p:spTree>
    <p:extLst>
      <p:ext uri="{BB962C8B-B14F-4D97-AF65-F5344CB8AC3E}">
        <p14:creationId xmlns:p14="http://schemas.microsoft.com/office/powerpoint/2010/main" val="3833895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13733" y="960120"/>
            <a:ext cx="10916244" cy="11795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10916243" cy="11795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A6B8A80C-CD26-3F38-18A0-D5A695902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286" y="989794"/>
            <a:ext cx="7945754" cy="11766085"/>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27D34394-D555-2E1C-BD34-DE5747155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8805" y="989794"/>
            <a:ext cx="7935909" cy="11750994"/>
          </a:xfrm>
          <a:prstGeom prst="rect">
            <a:avLst/>
          </a:prstGeom>
        </p:spPr>
      </p:pic>
    </p:spTree>
    <p:extLst>
      <p:ext uri="{BB962C8B-B14F-4D97-AF65-F5344CB8AC3E}">
        <p14:creationId xmlns:p14="http://schemas.microsoft.com/office/powerpoint/2010/main" val="290889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1"/>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a:cs typeface="Arial"/>
              </a:rPr>
              <a:t>Red Cross Campaign Materials </a:t>
            </a:r>
            <a:endParaRPr lang="en-US">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489789" y="2806700"/>
            <a:ext cx="21201811" cy="10015291"/>
          </a:xfrm>
          <a:prstGeom prst="rect">
            <a:avLst/>
          </a:prstGeom>
        </p:spPr>
        <p:txBody>
          <a:bodyPr/>
          <a:lstStyle>
            <a:lvl1pPr algn="l" defTabSz="457200">
              <a:lnSpc>
                <a:spcPct val="110000"/>
              </a:lnSpc>
              <a:defRPr sz="3600"/>
            </a:lvl1pPr>
          </a:lstStyle>
          <a:p>
            <a:pPr marL="570865" indent="-570865" rtl="0" fontAlgn="base">
              <a:lnSpc>
                <a:spcPct val="200000"/>
              </a:lnSpc>
              <a:buFont typeface="Arial" panose="020B0604020202020204" pitchFamily="34" charset="0"/>
              <a:buChar char="•"/>
            </a:pPr>
            <a:r>
              <a:rPr lang="en-US"/>
              <a:t>Campaign Playbook</a:t>
            </a:r>
          </a:p>
          <a:p>
            <a:pPr marL="570865" indent="-570865" rtl="0" fontAlgn="base">
              <a:lnSpc>
                <a:spcPct val="200000"/>
              </a:lnSpc>
              <a:buFont typeface="Arial" panose="020B0604020202020204" pitchFamily="34" charset="0"/>
              <a:buChar char="•"/>
            </a:pPr>
            <a:r>
              <a:rPr lang="en-US"/>
              <a:t>Campaign Quick Reference  </a:t>
            </a:r>
          </a:p>
          <a:p>
            <a:pPr marL="570865" indent="-570865" rtl="0" fontAlgn="base">
              <a:lnSpc>
                <a:spcPct val="200000"/>
              </a:lnSpc>
              <a:buFont typeface="Arial" panose="020B0604020202020204" pitchFamily="34" charset="0"/>
              <a:buChar char="•"/>
            </a:pPr>
            <a:r>
              <a:rPr lang="en-US">
                <a:ea typeface="+mj-lt"/>
                <a:cs typeface="+mj-lt"/>
              </a:rPr>
              <a:t>Buttons (Bag of 100) </a:t>
            </a:r>
            <a:endParaRPr lang="en-US"/>
          </a:p>
          <a:p>
            <a:pPr marL="570865" indent="-570865">
              <a:lnSpc>
                <a:spcPct val="200000"/>
              </a:lnSpc>
              <a:buFont typeface="Arial" panose="020B0604020202020204" pitchFamily="34" charset="0"/>
              <a:buChar char="•"/>
            </a:pPr>
            <a:r>
              <a:rPr lang="en-US">
                <a:ea typeface="+mj-lt"/>
                <a:cs typeface="+mj-lt"/>
              </a:rPr>
              <a:t>Fundraising Star Button</a:t>
            </a:r>
          </a:p>
          <a:p>
            <a:pPr marL="570865" indent="-570865">
              <a:lnSpc>
                <a:spcPct val="200000"/>
              </a:lnSpc>
              <a:buFont typeface="Arial" panose="020B0604020202020204" pitchFamily="34" charset="0"/>
              <a:buChar char="•"/>
            </a:pPr>
            <a:r>
              <a:rPr lang="en-US"/>
              <a:t>Fundraising Star Tracking Sheet </a:t>
            </a:r>
          </a:p>
          <a:p>
            <a:pPr marL="570865" indent="-570865" rtl="0" fontAlgn="base">
              <a:lnSpc>
                <a:spcPct val="200000"/>
              </a:lnSpc>
              <a:buFont typeface="Arial" panose="020B0604020202020204" pitchFamily="34" charset="0"/>
              <a:buChar char="•"/>
            </a:pPr>
            <a:endParaRPr lang="en-US"/>
          </a:p>
        </p:txBody>
      </p:sp>
      <p:sp>
        <p:nvSpPr>
          <p:cNvPr id="132" name="Line"/>
          <p:cNvSpPr/>
          <p:nvPr/>
        </p:nvSpPr>
        <p:spPr>
          <a:xfrm>
            <a:off x="863602" y="2082800"/>
            <a:ext cx="22656799" cy="0"/>
          </a:xfrm>
          <a:prstGeom prst="line">
            <a:avLst/>
          </a:prstGeom>
          <a:ln w="63500">
            <a:solidFill>
              <a:srgbClr val="EE0000"/>
            </a:solidFill>
            <a:miter lim="400000"/>
          </a:ln>
        </p:spPr>
        <p:txBody>
          <a:bodyPr lIns="0" tIns="0" rIns="0" bIns="0" anchor="ctr"/>
          <a:lstStyle/>
          <a:p>
            <a:pPr defTabSz="825479">
              <a:defRPr sz="3200" b="0">
                <a:solidFill>
                  <a:srgbClr val="FFFFFF"/>
                </a:solidFill>
                <a:latin typeface="+mn-lt"/>
                <a:ea typeface="+mn-ea"/>
                <a:cs typeface="+mn-cs"/>
                <a:sym typeface="Helvetica Neue Medium"/>
              </a:defRPr>
            </a:pPr>
            <a:endParaRPr sz="3200" b="0">
              <a:solidFill>
                <a:srgbClr val="FFFFFF"/>
              </a:solidFill>
              <a:latin typeface="Helvetica Neue Medium"/>
              <a:sym typeface="Helvetica Neue Medium"/>
            </a:endParaRPr>
          </a:p>
        </p:txBody>
      </p:sp>
      <p:sp>
        <p:nvSpPr>
          <p:cNvPr id="2" name="TextBox 1">
            <a:extLst>
              <a:ext uri="{FF2B5EF4-FFF2-40B4-BE49-F238E27FC236}">
                <a16:creationId xmlns:a16="http://schemas.microsoft.com/office/drawing/2014/main" id="{DED7F807-3DA2-E516-8B78-6406153351F3}"/>
              </a:ext>
            </a:extLst>
          </p:cNvPr>
          <p:cNvSpPr txBox="1"/>
          <p:nvPr/>
        </p:nvSpPr>
        <p:spPr>
          <a:xfrm>
            <a:off x="17144573" y="5267435"/>
            <a:ext cx="519979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a:t>Fundraising Star Buttons</a:t>
            </a:r>
            <a:endParaRPr lang="en-US" sz="3000" b="1" i="0" u="none" strike="noStrike" cap="none" spc="0" normalizeH="0" baseline="0">
              <a:ln>
                <a:noFill/>
              </a:ln>
              <a:solidFill>
                <a:srgbClr val="000000"/>
              </a:solidFill>
              <a:effectLst/>
              <a:uFillTx/>
              <a:latin typeface="Helvetica Neue"/>
              <a:ea typeface="Helvetica Neue"/>
              <a:cs typeface="Helvetica Neue"/>
            </a:endParaRPr>
          </a:p>
        </p:txBody>
      </p:sp>
      <p:sp>
        <p:nvSpPr>
          <p:cNvPr id="5" name="TextBox 4">
            <a:extLst>
              <a:ext uri="{FF2B5EF4-FFF2-40B4-BE49-F238E27FC236}">
                <a16:creationId xmlns:a16="http://schemas.microsoft.com/office/drawing/2014/main" id="{9BF4041A-2169-0349-2541-2B0BA5B1BD3E}"/>
              </a:ext>
            </a:extLst>
          </p:cNvPr>
          <p:cNvSpPr txBox="1"/>
          <p:nvPr/>
        </p:nvSpPr>
        <p:spPr>
          <a:xfrm>
            <a:off x="9760116" y="5267435"/>
            <a:ext cx="392600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a:t>Campaign Buttons</a:t>
            </a:r>
            <a:endParaRPr lang="en-US" sz="3000" b="1" i="0" u="none" strike="noStrike" cap="none" spc="0" normalizeH="0" baseline="0">
              <a:ln>
                <a:noFill/>
              </a:ln>
              <a:solidFill>
                <a:srgbClr val="000000"/>
              </a:solidFill>
              <a:effectLst/>
              <a:uFillTx/>
              <a:latin typeface="Helvetica Neue"/>
              <a:ea typeface="Helvetica Neue"/>
              <a:cs typeface="Helvetica Neue"/>
            </a:endParaRPr>
          </a:p>
        </p:txBody>
      </p:sp>
      <p:pic>
        <p:nvPicPr>
          <p:cNvPr id="7" name="Picture 6" descr="Diagram&#10;&#10;Description automatically generated">
            <a:extLst>
              <a:ext uri="{FF2B5EF4-FFF2-40B4-BE49-F238E27FC236}">
                <a16:creationId xmlns:a16="http://schemas.microsoft.com/office/drawing/2014/main" id="{27A9B152-6055-0AD7-3523-CB373112F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086" y="6086213"/>
            <a:ext cx="8131628" cy="7453991"/>
          </a:xfrm>
          <a:prstGeom prst="rect">
            <a:avLst/>
          </a:prstGeom>
        </p:spPr>
      </p:pic>
      <p:pic>
        <p:nvPicPr>
          <p:cNvPr id="9" name="Picture 8" descr="Diagram&#10;&#10;Description automatically generated">
            <a:extLst>
              <a:ext uri="{FF2B5EF4-FFF2-40B4-BE49-F238E27FC236}">
                <a16:creationId xmlns:a16="http://schemas.microsoft.com/office/drawing/2014/main" id="{02895BFD-E262-E473-F08F-129845A06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5209" y="6240837"/>
            <a:ext cx="9328791" cy="7313151"/>
          </a:xfrm>
          <a:prstGeom prst="rect">
            <a:avLst/>
          </a:prstGeom>
        </p:spPr>
      </p:pic>
    </p:spTree>
    <p:extLst>
      <p:ext uri="{BB962C8B-B14F-4D97-AF65-F5344CB8AC3E}">
        <p14:creationId xmlns:p14="http://schemas.microsoft.com/office/powerpoint/2010/main" val="11334197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1" y="403467"/>
            <a:ext cx="12374115" cy="2658895"/>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sz="6600"/>
              <a:t>Materials on Walmart intranet (The Wire)</a:t>
            </a:r>
            <a:endParaRPr lang="en-US" sz="6600">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1" y="3015187"/>
            <a:ext cx="12259095" cy="9123895"/>
          </a:xfrm>
          <a:prstGeom prst="rect">
            <a:avLst/>
          </a:prstGeom>
        </p:spPr>
        <p:txBody>
          <a:bodyPr/>
          <a:lstStyle>
            <a:lvl1pPr algn="l" defTabSz="457200">
              <a:lnSpc>
                <a:spcPct val="110000"/>
              </a:lnSpc>
              <a:defRPr sz="3600"/>
            </a:lvl1pPr>
          </a:lstStyle>
          <a:p>
            <a:pPr marL="570865" indent="-570865" rtl="0" fontAlgn="base">
              <a:lnSpc>
                <a:spcPct val="200000"/>
              </a:lnSpc>
              <a:buFont typeface="Arial" panose="020B0604020202020204" pitchFamily="34" charset="0"/>
              <a:buChar char="•"/>
            </a:pPr>
            <a:r>
              <a:rPr lang="en-US"/>
              <a:t>Campaign Video: </a:t>
            </a:r>
          </a:p>
          <a:p>
            <a:pPr marL="570865" indent="-570865" rtl="0" fontAlgn="base">
              <a:lnSpc>
                <a:spcPct val="200000"/>
              </a:lnSpc>
              <a:buFont typeface="Arial" panose="020B0604020202020204" pitchFamily="34" charset="0"/>
              <a:buChar char="•"/>
            </a:pPr>
            <a:r>
              <a:rPr lang="en-US"/>
              <a:t>Editable Event Poster: </a:t>
            </a:r>
          </a:p>
          <a:p>
            <a:pPr marL="570865" indent="-570865" rtl="0" fontAlgn="base">
              <a:lnSpc>
                <a:spcPct val="200000"/>
              </a:lnSpc>
              <a:buFont typeface="Arial" panose="020B0604020202020204" pitchFamily="34" charset="0"/>
              <a:buChar char="•"/>
            </a:pPr>
            <a:r>
              <a:rPr lang="en-US"/>
              <a:t>Fundraising Star Certificate</a:t>
            </a:r>
          </a:p>
          <a:p>
            <a:pPr marL="570865" indent="-570865" rtl="0" fontAlgn="base">
              <a:lnSpc>
                <a:spcPct val="200000"/>
              </a:lnSpc>
              <a:buFont typeface="Arial" panose="020B0604020202020204" pitchFamily="34" charset="0"/>
              <a:buChar char="•"/>
            </a:pPr>
            <a:r>
              <a:rPr lang="en-US"/>
              <a:t>Campaign Newsletters         </a:t>
            </a:r>
          </a:p>
        </p:txBody>
      </p:sp>
      <p:sp>
        <p:nvSpPr>
          <p:cNvPr id="132" name="Line"/>
          <p:cNvSpPr/>
          <p:nvPr/>
        </p:nvSpPr>
        <p:spPr>
          <a:xfrm flipV="1">
            <a:off x="863600" y="2677327"/>
            <a:ext cx="11931291" cy="28755"/>
          </a:xfrm>
          <a:prstGeom prst="line">
            <a:avLst/>
          </a:prstGeom>
          <a:ln w="63500">
            <a:solidFill>
              <a:srgbClr val="EE0000"/>
            </a:solidFill>
            <a:miter lim="400000"/>
          </a:ln>
        </p:spPr>
        <p:txBody>
          <a:bodyPr lIns="0" tIns="0" rIns="0" bIns="0" anchor="ctr"/>
          <a:lstStyle/>
          <a:p>
            <a:pPr defTabSz="825479">
              <a:defRPr sz="3200" b="0">
                <a:solidFill>
                  <a:srgbClr val="FFFFFF"/>
                </a:solidFill>
                <a:latin typeface="+mn-lt"/>
                <a:ea typeface="+mn-ea"/>
                <a:cs typeface="+mn-cs"/>
                <a:sym typeface="Helvetica Neue Medium"/>
              </a:defRPr>
            </a:pPr>
            <a:endParaRPr sz="3200" b="0">
              <a:solidFill>
                <a:srgbClr val="FFFFFF"/>
              </a:solidFill>
              <a:latin typeface="Helvetica Neue Medium"/>
              <a:sym typeface="Helvetica Neue Medium"/>
            </a:endParaRPr>
          </a:p>
        </p:txBody>
      </p:sp>
      <p:sp>
        <p:nvSpPr>
          <p:cNvPr id="13" name="Arrow: Right 12">
            <a:extLst>
              <a:ext uri="{FF2B5EF4-FFF2-40B4-BE49-F238E27FC236}">
                <a16:creationId xmlns:a16="http://schemas.microsoft.com/office/drawing/2014/main" id="{782A4B8C-46CC-40FC-9F6C-450252154B59}"/>
              </a:ext>
            </a:extLst>
          </p:cNvPr>
          <p:cNvSpPr/>
          <p:nvPr/>
        </p:nvSpPr>
        <p:spPr>
          <a:xfrm>
            <a:off x="11166202" y="9228625"/>
            <a:ext cx="863391" cy="978218"/>
          </a:xfrm>
          <a:prstGeom prst="rightArrow">
            <a:avLst/>
          </a:prstGeom>
          <a:solidFill>
            <a:schemeClr val="tx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479"/>
            <a:endParaRPr lang="en-US" sz="3200" b="0">
              <a:solidFill>
                <a:srgbClr val="FFFFFF"/>
              </a:solidFill>
              <a:latin typeface="+mn-lt"/>
              <a:ea typeface="+mn-ea"/>
              <a:cs typeface="+mn-cs"/>
              <a:sym typeface="Helvetica Neue Medium"/>
            </a:endParaRPr>
          </a:p>
        </p:txBody>
      </p:sp>
      <p:pic>
        <p:nvPicPr>
          <p:cNvPr id="4" name="Picture 3" descr="A picture containing text&#10;&#10;Description automatically generated">
            <a:extLst>
              <a:ext uri="{FF2B5EF4-FFF2-40B4-BE49-F238E27FC236}">
                <a16:creationId xmlns:a16="http://schemas.microsoft.com/office/drawing/2014/main" id="{D2CCAA85-B441-BAE4-86FF-19101A35C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8107" y="403467"/>
            <a:ext cx="11244997" cy="12909065"/>
          </a:xfrm>
          <a:prstGeom prst="rect">
            <a:avLst/>
          </a:prstGeom>
        </p:spPr>
      </p:pic>
    </p:spTree>
    <p:extLst>
      <p:ext uri="{BB962C8B-B14F-4D97-AF65-F5344CB8AC3E}">
        <p14:creationId xmlns:p14="http://schemas.microsoft.com/office/powerpoint/2010/main" val="35040201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Scenarios</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706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latin typeface="Arial"/>
                <a:cs typeface="Arial"/>
              </a:rPr>
              <a:t>Scenarios </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lIns="50800" tIns="50800" rIns="50800" bIns="50800" anchor="t">
            <a:noAutofit/>
          </a:bodyPr>
          <a:lstStyle/>
          <a:p>
            <a:pPr marL="0" indent="0" rtl="0" fontAlgn="base">
              <a:buNone/>
            </a:pPr>
            <a:r>
              <a:rPr lang="en-CA" sz="6000" b="1"/>
              <a:t>What would you do?</a:t>
            </a:r>
          </a:p>
          <a:p>
            <a:pPr marL="0" indent="0">
              <a:buNone/>
            </a:pPr>
            <a:endParaRPr lang="en-CA" sz="6000"/>
          </a:p>
          <a:p>
            <a:endParaRPr lang="en-US" sz="5400" b="1"/>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39" name="41272_DLS00610.jpg"/>
          <p:cNvPicPr>
            <a:picLocks noChangeAspect="1"/>
          </p:cNvPicPr>
          <p:nvPr/>
        </p:nvPicPr>
        <p:blipFill>
          <a:blip r:embed="rId3"/>
          <a:srcRect t="9359" b="9359"/>
          <a:stretch>
            <a:fillRect/>
          </a:stretch>
        </p:blipFill>
        <p:spPr>
          <a:xfrm>
            <a:off x="13148838" y="-1"/>
            <a:ext cx="11166055" cy="13705576"/>
          </a:xfrm>
          <a:prstGeom prst="rect">
            <a:avLst/>
          </a:prstGeom>
          <a:ln w="12700">
            <a:miter lim="400000"/>
          </a:ln>
        </p:spPr>
      </p:pic>
      <p:sp>
        <p:nvSpPr>
          <p:cNvPr id="2" name="TextBox 1">
            <a:extLst>
              <a:ext uri="{FF2B5EF4-FFF2-40B4-BE49-F238E27FC236}">
                <a16:creationId xmlns:a16="http://schemas.microsoft.com/office/drawing/2014/main" id="{C06169B3-5108-E79D-A4A4-B7960032650E}"/>
              </a:ext>
            </a:extLst>
          </p:cNvPr>
          <p:cNvSpPr txBox="1"/>
          <p:nvPr/>
        </p:nvSpPr>
        <p:spPr>
          <a:xfrm>
            <a:off x="10820399" y="6575870"/>
            <a:ext cx="274320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825500" rtl="0" fontAlgn="auto" latinLnBrk="0" hangingPunct="0">
              <a:lnSpc>
                <a:spcPct val="100000"/>
              </a:lnSpc>
              <a:spcBef>
                <a:spcPts val="0"/>
              </a:spcBef>
              <a:spcAft>
                <a:spcPts val="0"/>
              </a:spcAft>
              <a:buClrTx/>
              <a:buSzTx/>
              <a:buFontTx/>
              <a:buNone/>
              <a:tabLst/>
            </a:pPr>
            <a:endParaRPr lang="en-US" sz="3000" b="1" i="0" u="none" strike="noStrike" cap="none" spc="0" normalizeH="0" baseline="0">
              <a:ln>
                <a:noFill/>
              </a:ln>
              <a:solidFill>
                <a:srgbClr val="000000"/>
              </a:solidFill>
              <a:effectLst/>
              <a:uFillTx/>
              <a:latin typeface="Helvetica Neue"/>
              <a:ea typeface="Helvetica Neue"/>
              <a:cs typeface="Helvetica Neue"/>
            </a:endParaRPr>
          </a:p>
        </p:txBody>
      </p:sp>
    </p:spTree>
    <p:extLst>
      <p:ext uri="{BB962C8B-B14F-4D97-AF65-F5344CB8AC3E}">
        <p14:creationId xmlns:p14="http://schemas.microsoft.com/office/powerpoint/2010/main" val="183372173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latin typeface="Arial"/>
                <a:cs typeface="Arial"/>
              </a:rPr>
              <a:t>Key takeaways</a:t>
            </a:r>
            <a:endParaRPr lang="en-US">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2760996" cy="9597381"/>
          </a:xfrm>
          <a:prstGeom prst="rect">
            <a:avLst/>
          </a:prstGeom>
        </p:spPr>
        <p:txBody>
          <a:bodyPr anchor="t">
            <a:noAutofit/>
          </a:bodyPr>
          <a:lstStyle/>
          <a:p>
            <a:pPr marL="571500" indent="-571500">
              <a:buFont typeface="Arial"/>
              <a:buChar char="•"/>
            </a:pPr>
            <a:r>
              <a:rPr lang="en-CA" sz="4000" b="1">
                <a:ea typeface="+mj-lt"/>
                <a:cs typeface="+mj-lt"/>
              </a:rPr>
              <a:t>Appreciation for Walmart stores and associates </a:t>
            </a:r>
            <a:endParaRPr lang="en-CA" sz="4800" b="1">
              <a:ea typeface="+mj-lt"/>
              <a:cs typeface="+mj-lt"/>
            </a:endParaRPr>
          </a:p>
          <a:p>
            <a:pPr>
              <a:buFont typeface="Arial"/>
              <a:buChar char="•"/>
            </a:pPr>
            <a:r>
              <a:rPr lang="en-CA" sz="4000" b="1">
                <a:ea typeface="+mj-lt"/>
                <a:cs typeface="+mj-lt"/>
              </a:rPr>
              <a:t>The impact of the Campaign is important to the Red Cross mission</a:t>
            </a:r>
          </a:p>
          <a:p>
            <a:pPr>
              <a:buFont typeface="Arial"/>
              <a:buChar char="•"/>
            </a:pPr>
            <a:r>
              <a:rPr lang="en-CA" sz="4000" b="1">
                <a:ea typeface="+mj-lt"/>
                <a:cs typeface="+mj-lt"/>
              </a:rPr>
              <a:t>Patience may be needed</a:t>
            </a:r>
          </a:p>
          <a:p>
            <a:pPr>
              <a:buFont typeface="Arial"/>
              <a:buChar char="•"/>
            </a:pPr>
            <a:r>
              <a:rPr lang="en-CA" sz="4000" b="1">
                <a:ea typeface="+mj-lt"/>
                <a:cs typeface="+mj-lt"/>
              </a:rPr>
              <a:t>We are here to help!</a:t>
            </a:r>
          </a:p>
          <a:p>
            <a:pPr marL="0" indent="0">
              <a:buNone/>
            </a:pPr>
            <a:endParaRPr lang="en-CA" sz="4000">
              <a:ea typeface="+mj-lt"/>
              <a:cs typeface="+mj-lt"/>
            </a:endParaRPr>
          </a:p>
          <a:p>
            <a:pPr marL="0" indent="0">
              <a:buNone/>
            </a:pPr>
            <a:endParaRPr lang="en-CA" sz="4000"/>
          </a:p>
          <a:p>
            <a:pPr marL="0" indent="0">
              <a:buNone/>
            </a:pPr>
            <a:endParaRPr lang="en-CA" sz="4000"/>
          </a:p>
          <a:p>
            <a:pPr marL="0" indent="0">
              <a:buNone/>
            </a:pPr>
            <a:endParaRPr lang="en-CA" sz="4000"/>
          </a:p>
          <a:p>
            <a:pPr lvl="1" rtl="0" fontAlgn="base"/>
            <a:endParaRPr lang="en-CA"/>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descr="A picture containing building&#10;&#10;Description automatically generated">
            <a:extLst>
              <a:ext uri="{FF2B5EF4-FFF2-40B4-BE49-F238E27FC236}">
                <a16:creationId xmlns:a16="http://schemas.microsoft.com/office/drawing/2014/main" id="{E6B87028-976F-479F-B0D5-C4C07AB8E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382500" y="1714500"/>
            <a:ext cx="13716000" cy="10287000"/>
          </a:xfrm>
          <a:prstGeom prst="rect">
            <a:avLst/>
          </a:prstGeom>
        </p:spPr>
      </p:pic>
    </p:spTree>
    <p:extLst>
      <p:ext uri="{BB962C8B-B14F-4D97-AF65-F5344CB8AC3E}">
        <p14:creationId xmlns:p14="http://schemas.microsoft.com/office/powerpoint/2010/main" val="1257621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person, sky, outdoor&#10;&#10;Description automatically generated">
            <a:extLst>
              <a:ext uri="{FF2B5EF4-FFF2-40B4-BE49-F238E27FC236}">
                <a16:creationId xmlns:a16="http://schemas.microsoft.com/office/drawing/2014/main" id="{E93832E6-6D0D-4A8D-86E5-5C0D06B91FE4}"/>
              </a:ext>
            </a:extLst>
          </p:cNvPr>
          <p:cNvPicPr>
            <a:picLocks noGrp="1" noChangeAspect="1"/>
          </p:cNvPicPr>
          <p:nvPr>
            <p:ph type="pic" idx="4294967295"/>
          </p:nvPr>
        </p:nvPicPr>
        <p:blipFill rotWithShape="1">
          <a:blip r:embed="rId2"/>
          <a:srcRect l="2942" r="2942"/>
          <a:stretch/>
        </p:blipFill>
        <p:spPr>
          <a:xfrm>
            <a:off x="5044716" y="10"/>
            <a:ext cx="19339284" cy="13715990"/>
          </a:xfrm>
          <a:prstGeom prst="rect">
            <a:avLst/>
          </a:prstGeom>
        </p:spPr>
      </p:pic>
      <p:sp>
        <p:nvSpPr>
          <p:cNvPr id="17"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13395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9F258C-FE8A-485B-9F4E-C4753CF0DD27}"/>
              </a:ext>
            </a:extLst>
          </p:cNvPr>
          <p:cNvSpPr>
            <a:spLocks noGrp="1"/>
          </p:cNvSpPr>
          <p:nvPr>
            <p:ph type="title"/>
          </p:nvPr>
        </p:nvSpPr>
        <p:spPr>
          <a:xfrm>
            <a:off x="1904455" y="3381007"/>
            <a:ext cx="8643801" cy="5371107"/>
          </a:xfrm>
          <a:noFill/>
        </p:spPr>
        <p:txBody>
          <a:bodyPr vert="horz" lIns="91440" tIns="45720" rIns="91440" bIns="45720" rtlCol="0" anchor="b">
            <a:normAutofit/>
          </a:bodyPr>
          <a:lstStyle/>
          <a:p>
            <a:pPr algn="l" defTabSz="914400">
              <a:lnSpc>
                <a:spcPct val="90000"/>
              </a:lnSpc>
              <a:spcBef>
                <a:spcPct val="0"/>
              </a:spcBef>
            </a:pPr>
            <a:r>
              <a:rPr lang="en-US" sz="8800" b="1" kern="1200">
                <a:solidFill>
                  <a:schemeClr val="tx1"/>
                </a:solidFill>
              </a:rPr>
              <a:t>Your help is impacting the Red Cross Mission</a:t>
            </a:r>
          </a:p>
        </p:txBody>
      </p:sp>
    </p:spTree>
    <p:extLst>
      <p:ext uri="{BB962C8B-B14F-4D97-AF65-F5344CB8AC3E}">
        <p14:creationId xmlns:p14="http://schemas.microsoft.com/office/powerpoint/2010/main" val="28284726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solidFill>
                  <a:srgbClr val="FF0000"/>
                </a:solidFill>
                <a:latin typeface="Arial"/>
                <a:cs typeface="Arial"/>
              </a:rPr>
              <a:t>Mission Moment - </a:t>
            </a:r>
            <a:r>
              <a:rPr lang="en-US">
                <a:solidFill>
                  <a:srgbClr val="FF0000"/>
                </a:solidFill>
                <a:latin typeface="Arial"/>
                <a:cs typeface="Arial"/>
                <a:hlinkClick r:id="rId3">
                  <a:extLst>
                    <a:ext uri="{A12FA001-AC4F-418D-AE19-62706E023703}">
                      <ahyp:hlinkClr xmlns:ahyp="http://schemas.microsoft.com/office/drawing/2018/hyperlinkcolor" val="tx"/>
                    </a:ext>
                  </a:extLst>
                </a:hlinkClick>
              </a:rPr>
              <a:t>Walmart Associate Video</a:t>
            </a:r>
            <a:r>
              <a:rPr lang="en-US">
                <a:solidFill>
                  <a:srgbClr val="FF0000"/>
                </a:solidFill>
                <a:latin typeface="Arial"/>
                <a:cs typeface="Arial"/>
              </a:rPr>
              <a:t> </a:t>
            </a:r>
            <a:endParaRPr lang="en-US" b="0">
              <a:solidFill>
                <a:srgbClr val="FF0000"/>
              </a:solidFill>
              <a:latin typeface="Arial" panose="020B0604020202020204" pitchFamily="34" charset="0"/>
              <a:cs typeface="Arial" panose="020B0604020202020204" pitchFamily="34" charset="0"/>
            </a:endParaRPr>
          </a:p>
        </p:txBody>
      </p:sp>
      <p:sp>
        <p:nvSpPr>
          <p:cNvPr id="138" name="Line"/>
          <p:cNvSpPr/>
          <p:nvPr/>
        </p:nvSpPr>
        <p:spPr>
          <a:xfrm>
            <a:off x="863600" y="2082800"/>
            <a:ext cx="22656800" cy="11430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Picture 3" descr="A person walking in the rain&#10;&#10;Description automatically generated with low confidence">
            <a:extLst>
              <a:ext uri="{FF2B5EF4-FFF2-40B4-BE49-F238E27FC236}">
                <a16:creationId xmlns:a16="http://schemas.microsoft.com/office/drawing/2014/main" id="{E065EB9B-8936-4B2F-A4BD-9C0C74D63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367" y="2338897"/>
            <a:ext cx="16469983" cy="11018328"/>
          </a:xfrm>
          <a:prstGeom prst="rect">
            <a:avLst/>
          </a:prstGeom>
        </p:spPr>
      </p:pic>
    </p:spTree>
    <p:extLst>
      <p:ext uri="{BB962C8B-B14F-4D97-AF65-F5344CB8AC3E}">
        <p14:creationId xmlns:p14="http://schemas.microsoft.com/office/powerpoint/2010/main" val="295616797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Next steps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83328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Campaign Background </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448232"/>
            <a:ext cx="22656798" cy="10373758"/>
          </a:xfrm>
          <a:prstGeom prst="rect">
            <a:avLst/>
          </a:prstGeom>
        </p:spPr>
        <p:txBody>
          <a:bodyPr lIns="50800" tIns="50800" rIns="50800" bIns="50800" anchor="t">
            <a:noAutofit/>
          </a:bodyPr>
          <a:lstStyle>
            <a:lvl1pPr algn="l" defTabSz="457200">
              <a:lnSpc>
                <a:spcPct val="110000"/>
              </a:lnSpc>
              <a:defRPr sz="3600"/>
            </a:lvl1pPr>
          </a:lstStyle>
          <a:p>
            <a:pPr marL="571500" indent="-571500">
              <a:lnSpc>
                <a:spcPct val="200000"/>
              </a:lnSpc>
              <a:buFont typeface="Arial" panose="020B0604020202020204" pitchFamily="34" charset="0"/>
              <a:buChar char="•"/>
            </a:pPr>
            <a:r>
              <a:rPr lang="en-CA" sz="4400">
                <a:effectLst/>
                <a:latin typeface="Arial"/>
                <a:ea typeface="Times New Roman" panose="02020603050405020304" pitchFamily="18" charset="0"/>
                <a:cs typeface="Calibri"/>
              </a:rPr>
              <a:t>How many years has Walmart been supporting the Red Cross through the Campaign</a:t>
            </a:r>
            <a:r>
              <a:rPr lang="en-US" sz="4400"/>
              <a:t>? </a:t>
            </a:r>
          </a:p>
          <a:p>
            <a:pPr marL="571500" indent="-571500" rtl="0" fontAlgn="base">
              <a:lnSpc>
                <a:spcPct val="200000"/>
              </a:lnSpc>
              <a:buFont typeface="Arial" panose="020B0604020202020204" pitchFamily="34" charset="0"/>
              <a:buChar char="•"/>
            </a:pPr>
            <a:r>
              <a:rPr lang="en-CA" sz="4400">
                <a:effectLst/>
                <a:latin typeface="Arial"/>
                <a:ea typeface="Times New Roman" panose="02020603050405020304" pitchFamily="18" charset="0"/>
                <a:cs typeface="Calibri"/>
              </a:rPr>
              <a:t>How many Walmart stores are there in Canada?</a:t>
            </a:r>
            <a:endParaRPr lang="en-CA" sz="4400">
              <a:effectLst/>
              <a:latin typeface="Arial"/>
              <a:ea typeface="Calibri" panose="020F0502020204030204" pitchFamily="34" charset="0"/>
              <a:cs typeface="Calibri"/>
            </a:endParaRPr>
          </a:p>
          <a:p>
            <a:pPr marL="571500" indent="-571500" rtl="0" fontAlgn="base">
              <a:lnSpc>
                <a:spcPct val="200000"/>
              </a:lnSpc>
              <a:buFont typeface="Arial" panose="020B0604020202020204" pitchFamily="34" charset="0"/>
              <a:buChar char="•"/>
            </a:pPr>
            <a:r>
              <a:rPr lang="en-CA" sz="4400">
                <a:effectLst/>
                <a:latin typeface="Arial"/>
                <a:ea typeface="Times New Roman" panose="02020603050405020304" pitchFamily="18" charset="0"/>
                <a:cs typeface="Calibri"/>
              </a:rPr>
              <a:t>How much did the 2021 Walmart Campaign raise nationally (including the Corporate match)?</a:t>
            </a:r>
            <a:endParaRPr lang="en-CA" sz="4400">
              <a:effectLst/>
              <a:latin typeface="Arial"/>
              <a:ea typeface="Calibri" panose="020F0502020204030204" pitchFamily="34" charset="0"/>
              <a:cs typeface="Calibri"/>
            </a:endParaRPr>
          </a:p>
          <a:p>
            <a:pPr marL="571500" indent="-571500" rtl="0" fontAlgn="base">
              <a:lnSpc>
                <a:spcPct val="200000"/>
              </a:lnSpc>
              <a:buFont typeface="Arial" panose="020B0604020202020204" pitchFamily="34" charset="0"/>
              <a:buChar char="•"/>
            </a:pPr>
            <a:r>
              <a:rPr lang="en-US" sz="4400"/>
              <a:t>Funds raised through the Walmart Campaign support which Red Cross activities?</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You are ready!   </a:t>
            </a:r>
            <a:br>
              <a:rPr lang="en-CA" b="0"/>
            </a:b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784887" y="2602171"/>
            <a:ext cx="22738685" cy="10197260"/>
          </a:xfrm>
          <a:prstGeom prst="rect">
            <a:avLst/>
          </a:prstGeom>
        </p:spPr>
        <p:txBody>
          <a:bodyPr/>
          <a:lstStyle>
            <a:lvl1pPr algn="l" defTabSz="457200">
              <a:lnSpc>
                <a:spcPct val="110000"/>
              </a:lnSpc>
              <a:defRPr sz="3600"/>
            </a:lvl1pPr>
          </a:lstStyle>
          <a:p>
            <a:pPr marL="3810000" indent="-635000" rtl="0" fontAlgn="base">
              <a:lnSpc>
                <a:spcPct val="200000"/>
              </a:lnSpc>
              <a:buFont typeface="Arial" panose="020B0604020202020204" pitchFamily="34" charset="0"/>
              <a:buChar char="•"/>
            </a:pPr>
            <a:r>
              <a:rPr lang="en-US" sz="6000">
                <a:ea typeface="+mj-lt"/>
                <a:cs typeface="+mj-lt"/>
              </a:rPr>
              <a:t>Expect an email with your store contact information</a:t>
            </a:r>
          </a:p>
          <a:p>
            <a:pPr marL="3810000" indent="-635000" rtl="0" fontAlgn="base">
              <a:lnSpc>
                <a:spcPct val="200000"/>
              </a:lnSpc>
              <a:buFont typeface="Arial" panose="020B0604020202020204" pitchFamily="34" charset="0"/>
              <a:buChar char="•"/>
            </a:pPr>
            <a:r>
              <a:rPr lang="en-US" sz="6000">
                <a:ea typeface="+mj-lt"/>
                <a:cs typeface="+mj-lt"/>
              </a:rPr>
              <a:t>Make initial call to the Store Manager/Campaign Lead</a:t>
            </a:r>
          </a:p>
          <a:p>
            <a:pPr marL="3810000" indent="-635000">
              <a:lnSpc>
                <a:spcPct val="200000"/>
              </a:lnSpc>
              <a:buFont typeface="Arial" panose="020B0604020202020204" pitchFamily="34" charset="0"/>
              <a:buChar char="•"/>
            </a:pPr>
            <a:r>
              <a:rPr lang="en-US" sz="6000">
                <a:ea typeface="+mj-lt"/>
                <a:cs typeface="+mj-lt"/>
              </a:rPr>
              <a:t>Prepare for your campaign kickoff call or visit</a:t>
            </a:r>
          </a:p>
          <a:p>
            <a:pPr marL="3810000" indent="-635000">
              <a:lnSpc>
                <a:spcPct val="200000"/>
              </a:lnSpc>
              <a:buFont typeface="Arial" panose="020B0604020202020204" pitchFamily="34" charset="0"/>
              <a:buChar char="•"/>
            </a:pPr>
            <a:r>
              <a:rPr lang="en-US" sz="6000">
                <a:ea typeface="+mj-lt"/>
                <a:cs typeface="+mj-lt"/>
              </a:rPr>
              <a:t>Drop by one of the Zoom Q&amp;A's</a:t>
            </a:r>
          </a:p>
          <a:p>
            <a:pPr marL="3175000" lvl="5" indent="0">
              <a:buNone/>
            </a:pPr>
            <a:endParaRPr lang="en-US" sz="5800">
              <a:ea typeface="+mj-lt"/>
              <a:cs typeface="+mj-lt"/>
            </a:endParaRPr>
          </a:p>
          <a:p>
            <a:pPr marL="4381500" lvl="5" indent="-571500" algn="l">
              <a:buFont typeface="Arial" panose="020B0604020202020204" pitchFamily="34" charset="0"/>
              <a:buChar char="•"/>
            </a:pPr>
            <a:endParaRPr lang="en-US" sz="5800"/>
          </a:p>
          <a:p>
            <a:pPr lvl="1" indent="0" algn="l"/>
            <a:r>
              <a:rPr lang="en-US"/>
              <a:t>	</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329083998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Provincial Red Cross Managers – Staff Contact</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784887" y="2602171"/>
            <a:ext cx="22738685" cy="10197260"/>
          </a:xfrm>
          <a:prstGeom prst="rect">
            <a:avLst/>
          </a:prstGeom>
        </p:spPr>
        <p:txBody>
          <a:bodyPr/>
          <a:lstStyle>
            <a:lvl1pPr algn="l" defTabSz="457200">
              <a:lnSpc>
                <a:spcPct val="110000"/>
              </a:lnSpc>
              <a:defRPr sz="3600"/>
            </a:lvl1pPr>
          </a:lstStyle>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AB &amp; NWT:</a:t>
            </a:r>
            <a:r>
              <a:rPr lang="en-US" sz="4000" b="1">
                <a:ea typeface="+mj-lt"/>
                <a:cs typeface="+mj-lt"/>
              </a:rPr>
              <a:t> Annie  Weishaar</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BC &amp; YK: </a:t>
            </a:r>
            <a:r>
              <a:rPr lang="en-US" sz="4000" b="1">
                <a:ea typeface="+mj-lt"/>
                <a:cs typeface="+mj-lt"/>
              </a:rPr>
              <a:t>Christine Kinyanjui</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MB &amp; NU: </a:t>
            </a:r>
            <a:r>
              <a:rPr lang="en-US" sz="4000" b="1">
                <a:ea typeface="+mj-lt"/>
                <a:cs typeface="+mj-lt"/>
              </a:rPr>
              <a:t>Megan Annett</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NB &amp; NS: </a:t>
            </a:r>
            <a:r>
              <a:rPr lang="en-US" sz="4000" b="1">
                <a:ea typeface="+mj-lt"/>
                <a:cs typeface="+mj-lt"/>
              </a:rPr>
              <a:t>Rebecca McLeod </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NL &amp; PEI:</a:t>
            </a:r>
            <a:r>
              <a:rPr lang="en-US" sz="4000" b="1">
                <a:ea typeface="+mj-lt"/>
                <a:cs typeface="+mj-lt"/>
              </a:rPr>
              <a:t> Gloria Warren Slade</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dirty="0">
                <a:solidFill>
                  <a:srgbClr val="FF0000"/>
                </a:solidFill>
                <a:ea typeface="+mj-lt"/>
                <a:cs typeface="+mj-lt"/>
              </a:rPr>
              <a:t>ON: </a:t>
            </a:r>
            <a:r>
              <a:rPr lang="en-US" sz="4000" b="1" err="1">
                <a:ea typeface="+mj-lt"/>
                <a:cs typeface="+mj-lt"/>
              </a:rPr>
              <a:t>Ifhtia</a:t>
            </a:r>
            <a:r>
              <a:rPr lang="en-US" sz="4000" b="1">
                <a:ea typeface="+mj-lt"/>
                <a:cs typeface="+mj-lt"/>
              </a:rPr>
              <a:t> Haque, Alexia Barco &amp; Keely Wallace</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QC:</a:t>
            </a:r>
            <a:r>
              <a:rPr lang="en-US" sz="4000" b="1">
                <a:ea typeface="+mj-lt"/>
                <a:cs typeface="+mj-lt"/>
              </a:rPr>
              <a:t> Fabienne </a:t>
            </a:r>
            <a:r>
              <a:rPr lang="en-US" sz="4000" b="1" err="1">
                <a:ea typeface="+mj-lt"/>
                <a:cs typeface="+mj-lt"/>
              </a:rPr>
              <a:t>Laisne</a:t>
            </a:r>
            <a:r>
              <a:rPr lang="en-US" sz="4000" b="1">
                <a:ea typeface="+mj-lt"/>
                <a:cs typeface="+mj-lt"/>
              </a:rPr>
              <a:t>, Dominique Drapeau &amp; Jean Pelletier</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SK: </a:t>
            </a:r>
            <a:r>
              <a:rPr lang="en-US" sz="4000" b="1">
                <a:ea typeface="+mj-lt"/>
                <a:cs typeface="+mj-lt"/>
              </a:rPr>
              <a:t>Tammy Doerksen</a:t>
            </a:r>
          </a:p>
          <a:p>
            <a:pPr marL="3810000" indent="-635000" rtl="0" fontAlgn="base">
              <a:lnSpc>
                <a:spcPct val="100000"/>
              </a:lnSpc>
              <a:buFont typeface="Arial" panose="020B0604020202020204" pitchFamily="34" charset="0"/>
              <a:buChar char="•"/>
            </a:pPr>
            <a:endParaRPr lang="en-US">
              <a:ea typeface="+mj-lt"/>
              <a:cs typeface="+mj-lt"/>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6844434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QUESTIONS?</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727917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walmartlockup-FA_WM CRC BI.png" descr="walmartlockup-FA_WM CRC BI.png"/>
          <p:cNvPicPr>
            <a:picLocks noChangeAspect="1"/>
          </p:cNvPicPr>
          <p:nvPr/>
        </p:nvPicPr>
        <p:blipFill>
          <a:blip r:embed="rId3"/>
          <a:stretch>
            <a:fillRect/>
          </a:stretch>
        </p:blipFill>
        <p:spPr>
          <a:xfrm>
            <a:off x="667369" y="11304002"/>
            <a:ext cx="8390701" cy="1788249"/>
          </a:xfrm>
          <a:prstGeom prst="rect">
            <a:avLst/>
          </a:prstGeom>
          <a:ln w="12700">
            <a:miter lim="400000"/>
          </a:ln>
        </p:spPr>
      </p:pic>
      <p:sp>
        <p:nvSpPr>
          <p:cNvPr id="147" name="Thank you / Merci"/>
          <p:cNvSpPr txBox="1">
            <a:spLocks noGrp="1"/>
          </p:cNvSpPr>
          <p:nvPr>
            <p:ph type="body" sz="quarter" idx="1"/>
          </p:nvPr>
        </p:nvSpPr>
        <p:spPr>
          <a:xfrm>
            <a:off x="667369" y="8232535"/>
            <a:ext cx="22548643" cy="1655705"/>
          </a:xfrm>
          <a:prstGeom prst="rect">
            <a:avLst/>
          </a:prstGeom>
        </p:spPr>
        <p:txBody>
          <a:bodyPr anchor="t"/>
          <a:lstStyle>
            <a:lvl1pPr marL="0" indent="0" defTabSz="457200">
              <a:lnSpc>
                <a:spcPct val="110000"/>
              </a:lnSpc>
              <a:spcBef>
                <a:spcPts val="0"/>
              </a:spcBef>
              <a:buSzTx/>
              <a:buNone/>
              <a:defRPr sz="11000" b="1">
                <a:solidFill>
                  <a:srgbClr val="FFFFFF"/>
                </a:solidFill>
              </a:defRPr>
            </a:lvl1pPr>
          </a:lstStyle>
          <a:p>
            <a:r>
              <a:rPr>
                <a:latin typeface="Arial" panose="020B0604020202020204" pitchFamily="34" charset="0"/>
                <a:cs typeface="Arial" panose="020B0604020202020204" pitchFamily="34" charset="0"/>
              </a:rPr>
              <a:t>Thank you / Merci</a:t>
            </a:r>
          </a:p>
        </p:txBody>
      </p:sp>
      <p:sp>
        <p:nvSpPr>
          <p:cNvPr id="4" name="TextBox 3">
            <a:extLst>
              <a:ext uri="{FF2B5EF4-FFF2-40B4-BE49-F238E27FC236}">
                <a16:creationId xmlns:a16="http://schemas.microsoft.com/office/drawing/2014/main" id="{1402CC5E-A20C-4BD8-B401-22ABAAFB2269}"/>
              </a:ext>
            </a:extLst>
          </p:cNvPr>
          <p:cNvSpPr txBox="1"/>
          <p:nvPr/>
        </p:nvSpPr>
        <p:spPr>
          <a:xfrm>
            <a:off x="1121909" y="2508091"/>
            <a:ext cx="10819781"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3800" b="1" i="0" u="none" strike="noStrike" cap="none" spc="0" normalizeH="0" baseline="0">
                <a:ln>
                  <a:noFill/>
                </a:ln>
                <a:solidFill>
                  <a:srgbClr val="000000"/>
                </a:solidFill>
                <a:effectLst/>
                <a:uFillTx/>
                <a:latin typeface="Helvetica Neue"/>
                <a:ea typeface="Helvetica Neue"/>
                <a:cs typeface="Helvetica Neue"/>
                <a:sym typeface="Helvetica Neue"/>
              </a:rPr>
              <a:t>Thank You! </a:t>
            </a:r>
          </a:p>
          <a:p>
            <a:pPr marL="0" marR="0" indent="0" algn="ctr" defTabSz="825500" rtl="0" fontAlgn="auto" latinLnBrk="0" hangingPunct="0">
              <a:lnSpc>
                <a:spcPct val="100000"/>
              </a:lnSpc>
              <a:spcBef>
                <a:spcPts val="0"/>
              </a:spcBef>
              <a:spcAft>
                <a:spcPts val="0"/>
              </a:spcAft>
              <a:buClrTx/>
              <a:buSzTx/>
              <a:buFontTx/>
              <a:buNone/>
              <a:tabLst/>
            </a:pPr>
            <a:r>
              <a:rPr lang="en-US" sz="13800"/>
              <a:t>Merci !</a:t>
            </a:r>
            <a:endParaRPr kumimoji="0" lang="en-CA" sz="138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8" name="Picture 7">
            <a:extLst>
              <a:ext uri="{FF2B5EF4-FFF2-40B4-BE49-F238E27FC236}">
                <a16:creationId xmlns:a16="http://schemas.microsoft.com/office/drawing/2014/main" id="{63475A30-5D58-4793-AC9F-F0063B73DCAB}"/>
              </a:ext>
            </a:extLst>
          </p:cNvPr>
          <p:cNvPicPr>
            <a:picLocks noChangeAspect="1"/>
          </p:cNvPicPr>
          <p:nvPr/>
        </p:nvPicPr>
        <p:blipFill>
          <a:blip r:embed="rId4"/>
          <a:stretch>
            <a:fillRect/>
          </a:stretch>
        </p:blipFill>
        <p:spPr>
          <a:xfrm>
            <a:off x="14087857" y="0"/>
            <a:ext cx="10296143" cy="13716000"/>
          </a:xfrm>
          <a:prstGeom prst="rect">
            <a:avLst/>
          </a:prstGeom>
        </p:spPr>
      </p:pic>
    </p:spTree>
    <p:extLst>
      <p:ext uri="{BB962C8B-B14F-4D97-AF65-F5344CB8AC3E}">
        <p14:creationId xmlns:p14="http://schemas.microsoft.com/office/powerpoint/2010/main" val="14693648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Campaign Goal 2022</a:t>
            </a: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 name="TextBox 1">
            <a:extLst>
              <a:ext uri="{FF2B5EF4-FFF2-40B4-BE49-F238E27FC236}">
                <a16:creationId xmlns:a16="http://schemas.microsoft.com/office/drawing/2014/main" id="{FFF2D828-62C2-B6BF-1441-51F8AB3FAF23}"/>
              </a:ext>
            </a:extLst>
          </p:cNvPr>
          <p:cNvSpPr txBox="1"/>
          <p:nvPr/>
        </p:nvSpPr>
        <p:spPr>
          <a:xfrm>
            <a:off x="4143662" y="4331505"/>
            <a:ext cx="16096671" cy="19645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rtl="0" fontAlgn="base">
              <a:lnSpc>
                <a:spcPct val="200000"/>
              </a:lnSpc>
            </a:pPr>
            <a:r>
              <a:rPr lang="en-US" sz="7200">
                <a:latin typeface="Arial" panose="020B0604020202020204" pitchFamily="34" charset="0"/>
                <a:cs typeface="Arial" panose="020B0604020202020204" pitchFamily="34" charset="0"/>
              </a:rPr>
              <a:t>National goal for 2022 is $4 million  </a:t>
            </a:r>
          </a:p>
        </p:txBody>
      </p:sp>
      <p:sp>
        <p:nvSpPr>
          <p:cNvPr id="8" name="TextBox 1">
            <a:extLst>
              <a:ext uri="{FF2B5EF4-FFF2-40B4-BE49-F238E27FC236}">
                <a16:creationId xmlns:a16="http://schemas.microsoft.com/office/drawing/2014/main" id="{E617C629-C029-E8A4-AA73-4612E0B99406}"/>
              </a:ext>
            </a:extLst>
          </p:cNvPr>
          <p:cNvSpPr txBox="1"/>
          <p:nvPr/>
        </p:nvSpPr>
        <p:spPr>
          <a:xfrm>
            <a:off x="6092536" y="8218924"/>
            <a:ext cx="12198926" cy="1998176"/>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rtl="0" fontAlgn="base">
              <a:lnSpc>
                <a:spcPct val="150000"/>
              </a:lnSpc>
            </a:pPr>
            <a:r>
              <a:rPr lang="en-US" sz="4400"/>
              <a:t>Walmart Canada will ‘kick-start’ the Campaign this year with a $1M donation!</a:t>
            </a:r>
            <a:endParaRPr lang="en-US" sz="4400">
              <a:highlight>
                <a:srgbClr val="FFFF00"/>
              </a:highlight>
            </a:endParaRPr>
          </a:p>
        </p:txBody>
      </p:sp>
    </p:spTree>
    <p:extLst>
      <p:ext uri="{BB962C8B-B14F-4D97-AF65-F5344CB8AC3E}">
        <p14:creationId xmlns:p14="http://schemas.microsoft.com/office/powerpoint/2010/main" val="40022407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How the Campaign Works </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anchor="t">
            <a:noAutofit/>
          </a:bodyPr>
          <a:lstStyle/>
          <a:p>
            <a:pPr rtl="0" fontAlgn="base"/>
            <a:r>
              <a:rPr lang="en-US" sz="4400"/>
              <a:t>A 4-week “ask at cash” campaign  </a:t>
            </a:r>
          </a:p>
          <a:p>
            <a:pPr rtl="0" fontAlgn="base"/>
            <a:r>
              <a:rPr lang="en-US" sz="4400"/>
              <a:t>At check out, Walmart cashiers ask customers if they want to donate </a:t>
            </a:r>
          </a:p>
          <a:p>
            <a:pPr rtl="0" fontAlgn="base"/>
            <a:r>
              <a:rPr lang="en-US" sz="4400"/>
              <a:t>Customers can donate $1, $2, $5 or more  </a:t>
            </a:r>
          </a:p>
          <a:p>
            <a:pPr rtl="0" fontAlgn="base"/>
            <a:r>
              <a:rPr lang="en-US" sz="4400"/>
              <a:t>Customers can also donate at the self-checkout kiosks </a:t>
            </a:r>
          </a:p>
          <a:p>
            <a:pPr defTabSz="457200">
              <a:defRPr sz="3600"/>
            </a:pPr>
            <a:r>
              <a:rPr lang="en-US" sz="4400">
                <a:latin typeface="Arial"/>
                <a:cs typeface="Arial"/>
              </a:rPr>
              <a:t>In-store special activities and fundraisers</a:t>
            </a:r>
            <a:endParaRPr lang="en-US" sz="4400">
              <a:latin typeface="Arial" panose="020B0604020202020204" pitchFamily="34" charset="0"/>
              <a:cs typeface="Arial" panose="020B0604020202020204" pitchFamily="34" charset="0"/>
            </a:endParaRPr>
          </a:p>
          <a:p>
            <a:pPr marL="0" indent="0" defTabSz="457200">
              <a:spcBef>
                <a:spcPts val="0"/>
              </a:spcBef>
              <a:buNone/>
              <a:defRPr sz="3600"/>
            </a:pPr>
            <a:endParaRPr lang="en-US" sz="4800">
              <a:latin typeface="Arial" panose="020B0604020202020204" pitchFamily="34" charset="0"/>
              <a:cs typeface="Arial" panose="020B0604020202020204" pitchFamily="34" charset="0"/>
            </a:endParaRPr>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 name="Picture 4" descr="A picture containing text, person, indoor&#10;&#10;Description automatically generated">
            <a:extLst>
              <a:ext uri="{FF2B5EF4-FFF2-40B4-BE49-F238E27FC236}">
                <a16:creationId xmlns:a16="http://schemas.microsoft.com/office/drawing/2014/main" id="{4CE28038-DFE6-423F-A2EA-4CE71E1530AF}"/>
              </a:ext>
            </a:extLst>
          </p:cNvPr>
          <p:cNvPicPr>
            <a:picLocks noChangeAspect="1"/>
          </p:cNvPicPr>
          <p:nvPr/>
        </p:nvPicPr>
        <p:blipFill>
          <a:blip r:embed="rId3"/>
          <a:stretch>
            <a:fillRect/>
          </a:stretch>
        </p:blipFill>
        <p:spPr>
          <a:xfrm>
            <a:off x="14682279" y="1979"/>
            <a:ext cx="9680811" cy="13718765"/>
          </a:xfrm>
          <a:prstGeom prst="rect">
            <a:avLst/>
          </a:prstGeom>
        </p:spPr>
      </p:pic>
    </p:spTree>
    <p:extLst>
      <p:ext uri="{BB962C8B-B14F-4D97-AF65-F5344CB8AC3E}">
        <p14:creationId xmlns:p14="http://schemas.microsoft.com/office/powerpoint/2010/main" val="6913714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Ambassadors</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anchor="t">
            <a:noAutofit/>
          </a:bodyPr>
          <a:lstStyle/>
          <a:p>
            <a:pPr marL="0" indent="0" defTabSz="457200">
              <a:spcBef>
                <a:spcPts val="0"/>
              </a:spcBef>
              <a:buSzTx/>
              <a:buNone/>
              <a:defRPr sz="3600" b="1"/>
            </a:pPr>
            <a:r>
              <a:rPr lang="en-CA" sz="3600"/>
              <a:t>Importance of Red Cross Ambassadors</a:t>
            </a:r>
            <a:r>
              <a:rPr lang="en-CA" sz="3600" b="1"/>
              <a:t> </a:t>
            </a:r>
            <a:endParaRPr>
              <a:latin typeface="Arial" panose="020B0604020202020204" pitchFamily="34" charset="0"/>
              <a:cs typeface="Arial" panose="020B0604020202020204" pitchFamily="34" charset="0"/>
            </a:endParaRPr>
          </a:p>
          <a:p>
            <a:pPr rtl="0" fontAlgn="base"/>
            <a:r>
              <a:rPr lang="en-US" sz="4000"/>
              <a:t>Play a crucial role </a:t>
            </a:r>
          </a:p>
          <a:p>
            <a:pPr rtl="0" fontAlgn="base"/>
            <a:r>
              <a:rPr lang="en-US" sz="4000"/>
              <a:t>Are a unique feature of the Red Cross campaign; you are the brand ambassadors  </a:t>
            </a:r>
          </a:p>
          <a:p>
            <a:pPr rtl="0" fontAlgn="base"/>
            <a:r>
              <a:rPr lang="en-US" sz="4000"/>
              <a:t>Support the campaign by providing information on how the funds raised are used </a:t>
            </a:r>
          </a:p>
          <a:p>
            <a:pPr rtl="0" fontAlgn="base"/>
            <a:r>
              <a:rPr lang="en-US" sz="4000"/>
              <a:t>Are there to thank Walmart Associates for their support </a:t>
            </a:r>
          </a:p>
          <a:p>
            <a:pPr rtl="0" fontAlgn="base"/>
            <a:r>
              <a:rPr lang="en-US" sz="4000"/>
              <a:t>Recognize and thank Walmart staff and associates  </a:t>
            </a:r>
          </a:p>
          <a:p>
            <a:pPr marL="476250" indent="-476250">
              <a:spcBef>
                <a:spcPts val="0"/>
              </a:spcBef>
            </a:pPr>
            <a:endParaRPr lang="en-US" sz="3600">
              <a:latin typeface="Arial" panose="020B0604020202020204" pitchFamily="34" charset="0"/>
              <a:cs typeface="Arial" panose="020B0604020202020204" pitchFamily="34" charset="0"/>
            </a:endParaRPr>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Picture 2" descr="A picture containing person&#10;&#10;Description automatically generated">
            <a:extLst>
              <a:ext uri="{FF2B5EF4-FFF2-40B4-BE49-F238E27FC236}">
                <a16:creationId xmlns:a16="http://schemas.microsoft.com/office/drawing/2014/main" id="{FF1D94C3-16C5-4AC5-8F50-109C0C306595}"/>
              </a:ext>
            </a:extLst>
          </p:cNvPr>
          <p:cNvPicPr>
            <a:picLocks noChangeAspect="1"/>
          </p:cNvPicPr>
          <p:nvPr/>
        </p:nvPicPr>
        <p:blipFill>
          <a:blip r:embed="rId3"/>
          <a:stretch>
            <a:fillRect/>
          </a:stretch>
        </p:blipFill>
        <p:spPr>
          <a:xfrm>
            <a:off x="15076698" y="3378"/>
            <a:ext cx="9180393" cy="13713724"/>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a:cs typeface="Arial"/>
              </a:rPr>
              <a:t>Key Campaign Participants </a:t>
            </a:r>
            <a:endParaRPr>
              <a:latin typeface="Arial"/>
              <a:cs typeface="Arial"/>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2" name="Table 2">
            <a:extLst>
              <a:ext uri="{FF2B5EF4-FFF2-40B4-BE49-F238E27FC236}">
                <a16:creationId xmlns:a16="http://schemas.microsoft.com/office/drawing/2014/main" id="{AC15E80D-6A89-4D2C-8769-E6308993AA6B}"/>
              </a:ext>
            </a:extLst>
          </p:cNvPr>
          <p:cNvGraphicFramePr>
            <a:graphicFrameLocks noGrp="1"/>
          </p:cNvGraphicFramePr>
          <p:nvPr>
            <p:extLst>
              <p:ext uri="{D42A27DB-BD31-4B8C-83A1-F6EECF244321}">
                <p14:modId xmlns:p14="http://schemas.microsoft.com/office/powerpoint/2010/main" val="1034870589"/>
              </p:ext>
            </p:extLst>
          </p:nvPr>
        </p:nvGraphicFramePr>
        <p:xfrm>
          <a:off x="863600" y="2515649"/>
          <a:ext cx="22625870" cy="10002442"/>
        </p:xfrm>
        <a:graphic>
          <a:graphicData uri="http://schemas.openxmlformats.org/drawingml/2006/table">
            <a:tbl>
              <a:tblPr firstRow="1" bandRow="1">
                <a:tableStyleId>{5940675A-B579-460E-94D1-54222C63F5DA}</a:tableStyleId>
              </a:tblPr>
              <a:tblGrid>
                <a:gridCol w="11312935">
                  <a:extLst>
                    <a:ext uri="{9D8B030D-6E8A-4147-A177-3AD203B41FA5}">
                      <a16:colId xmlns:a16="http://schemas.microsoft.com/office/drawing/2014/main" val="2334364084"/>
                    </a:ext>
                  </a:extLst>
                </a:gridCol>
                <a:gridCol w="11312935">
                  <a:extLst>
                    <a:ext uri="{9D8B030D-6E8A-4147-A177-3AD203B41FA5}">
                      <a16:colId xmlns:a16="http://schemas.microsoft.com/office/drawing/2014/main" val="4115630778"/>
                    </a:ext>
                  </a:extLst>
                </a:gridCol>
              </a:tblGrid>
              <a:tr h="1197102">
                <a:tc>
                  <a:txBody>
                    <a:bodyPr/>
                    <a:lstStyle/>
                    <a:p>
                      <a:pPr algn="ctr"/>
                      <a:r>
                        <a:rPr lang="en-US" sz="4800" b="1">
                          <a:latin typeface="+mj-lt"/>
                        </a:rPr>
                        <a:t>Title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a:r>
                        <a:rPr lang="en-US" sz="4800" b="1">
                          <a:latin typeface="+mj-lt"/>
                        </a:rPr>
                        <a:t>Role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01187075"/>
                  </a:ext>
                </a:extLst>
              </a:tr>
              <a:tr h="1197102">
                <a:tc>
                  <a:txBody>
                    <a:bodyPr/>
                    <a:lstStyle/>
                    <a:p>
                      <a:pPr marL="0" marR="0" indent="0" algn="l" rtl="0" latinLnBrk="0">
                        <a:lnSpc>
                          <a:spcPct val="100000"/>
                        </a:lnSpc>
                        <a:spcBef>
                          <a:spcPts val="0"/>
                        </a:spcBef>
                        <a:spcAft>
                          <a:spcPts val="0"/>
                        </a:spcAft>
                        <a:buClrTx/>
                        <a:buSzTx/>
                        <a:buFontTx/>
                        <a:buNone/>
                      </a:pPr>
                      <a:r>
                        <a:rPr lang="en-US" sz="3200" b="1" i="0" u="none" strike="noStrike" cap="none" spc="0" baseline="0">
                          <a:solidFill>
                            <a:schemeClr val="tx1"/>
                          </a:solidFill>
                          <a:uFillTx/>
                          <a:latin typeface="+mj-lt"/>
                          <a:ea typeface="+mn-ea"/>
                          <a:cs typeface="+mn-cs"/>
                        </a:rPr>
                        <a:t>Red Cross Ambassador</a:t>
                      </a:r>
                      <a:endParaRPr lang="en-US" sz="3200" b="1"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rtl="0"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YOU! Main Red Cross contact for your designated store(s) - </a:t>
                      </a:r>
                      <a:r>
                        <a:rPr lang="en-CA" sz="3200" b="0" i="0" u="none" strike="noStrike" cap="none" spc="0" baseline="0" noProof="0">
                          <a:uFillTx/>
                        </a:rPr>
                        <a:t>support your store(s) in achieving their fundraising goals.</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55154931"/>
                  </a:ext>
                </a:extLst>
              </a:tr>
              <a:tr h="1276907">
                <a:tc>
                  <a:txBody>
                    <a:bodyPr/>
                    <a:lstStyle/>
                    <a:p>
                      <a:pPr marL="0" marR="0" indent="0" algn="l" rtl="0" fontAlgn="base" latinLnBrk="0">
                        <a:lnSpc>
                          <a:spcPct val="100000"/>
                        </a:lnSpc>
                        <a:spcBef>
                          <a:spcPts val="0"/>
                        </a:spcBef>
                        <a:spcAft>
                          <a:spcPts val="0"/>
                        </a:spcAft>
                        <a:buClrTx/>
                        <a:buSzTx/>
                        <a:buFontTx/>
                        <a:buNone/>
                      </a:pPr>
                      <a:r>
                        <a:rPr lang="en-US" sz="3200" b="1" i="0" u="none" strike="noStrike" cap="none" spc="0" baseline="0">
                          <a:solidFill>
                            <a:schemeClr val="tx1"/>
                          </a:solidFill>
                          <a:uFillTx/>
                          <a:latin typeface="+mj-lt"/>
                          <a:ea typeface="+mn-ea"/>
                          <a:cs typeface="+mn-cs"/>
                        </a:rPr>
                        <a:t>Red Cross Staff or Lead Ambassador</a:t>
                      </a:r>
                      <a:endParaRPr lang="en-US" sz="3200" b="1" i="0" u="none" strike="noStrike" cap="none" spc="0" baseline="0">
                        <a:solidFill>
                          <a:schemeClr val="tx1"/>
                        </a:solidFill>
                        <a:uFillTx/>
                        <a:latin typeface="+mj-lt"/>
                        <a:ea typeface="+mn-ea"/>
                        <a:cs typeface="+mn-cs"/>
                        <a:sym typeface="Helvetica Neue Light"/>
                      </a:endParaRPr>
                    </a:p>
                    <a:p>
                      <a:pPr marL="0" marR="0" indent="0" algn="l" defTabSz="825500" rtl="0" fontAlgn="base" latinLnBrk="0">
                        <a:lnSpc>
                          <a:spcPct val="100000"/>
                        </a:lnSpc>
                        <a:spcBef>
                          <a:spcPts val="0"/>
                        </a:spcBef>
                        <a:spcAft>
                          <a:spcPts val="0"/>
                        </a:spcAft>
                        <a:buClrTx/>
                        <a:buSzTx/>
                        <a:buFontTx/>
                        <a:buNone/>
                        <a:tabLst/>
                      </a:pPr>
                      <a:r>
                        <a:rPr lang="en-US" sz="3200" b="1" i="0" u="none" strike="noStrike" cap="none" spc="0" baseline="0">
                          <a:solidFill>
                            <a:schemeClr val="tx1"/>
                          </a:solidFill>
                          <a:uFillTx/>
                          <a:latin typeface="+mj-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rtl="0" fontAlgn="base"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That's us! Your key contact at Red Cross throughout the Campaign.</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89050143"/>
                  </a:ext>
                </a:extLst>
              </a:tr>
              <a:tr h="1276907">
                <a:tc>
                  <a:txBody>
                    <a:bodyPr/>
                    <a:lstStyle/>
                    <a:p>
                      <a:pPr marL="0" marR="0" lvl="0" indent="0" algn="l" rtl="0">
                        <a:lnSpc>
                          <a:spcPct val="100000"/>
                        </a:lnSpc>
                        <a:spcBef>
                          <a:spcPts val="0"/>
                        </a:spcBef>
                        <a:spcAft>
                          <a:spcPts val="0"/>
                        </a:spcAft>
                        <a:buClrTx/>
                        <a:buSzTx/>
                        <a:buFontTx/>
                        <a:buNone/>
                      </a:pPr>
                      <a:r>
                        <a:rPr lang="en-US" sz="3200" b="1" i="0" u="none" strike="noStrike" cap="none" spc="0" baseline="0">
                          <a:solidFill>
                            <a:schemeClr val="tx1"/>
                          </a:solidFill>
                          <a:uFillTx/>
                          <a:latin typeface="+mj-lt"/>
                          <a:ea typeface="+mn-ea"/>
                          <a:cs typeface="+mn-cs"/>
                        </a:rPr>
                        <a:t>Walmart Store Manager</a:t>
                      </a:r>
                      <a:endParaRPr lang="en-US" sz="3200" b="1" i="0" u="none" strike="noStrike" cap="none" spc="0" baseline="0">
                        <a:solidFill>
                          <a:schemeClr val="tx1"/>
                        </a:solidFill>
                        <a:uFillTx/>
                        <a:latin typeface="+mj-lt"/>
                        <a:ea typeface="+mn-ea"/>
                        <a:cs typeface="+mn-cs"/>
                        <a:sym typeface="Helvetica Neue Light"/>
                      </a:endParaRPr>
                    </a:p>
                  </a:txBody>
                  <a:tcP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Likely your initial contact at your store – can let you know who the Store Champion/Charity lead is.</a:t>
                      </a:r>
                      <a:endParaRPr lang="en-CA" sz="3200" b="0" i="0" u="none" strike="noStrike" cap="none" spc="0" baseline="0">
                        <a:solidFill>
                          <a:schemeClr val="tx1"/>
                        </a:solidFill>
                        <a:uFillTx/>
                        <a:latin typeface="+mj-lt"/>
                        <a:ea typeface="+mn-ea"/>
                        <a:cs typeface="+mn-cs"/>
                        <a:sym typeface="Helvetica Neue Light"/>
                      </a:endParaRPr>
                    </a:p>
                  </a:txBody>
                  <a:tcP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extLst>
                  <a:ext uri="{0D108BD9-81ED-4DB2-BD59-A6C34878D82A}">
                    <a16:rowId xmlns:a16="http://schemas.microsoft.com/office/drawing/2014/main" val="2212207697"/>
                  </a:ext>
                </a:extLst>
              </a:tr>
              <a:tr h="1276907">
                <a:tc>
                  <a:txBody>
                    <a:bodyPr/>
                    <a:lstStyle/>
                    <a:p>
                      <a:pPr marL="0" marR="0" lvl="0" indent="0" algn="l" rtl="0">
                        <a:lnSpc>
                          <a:spcPct val="100000"/>
                        </a:lnSpc>
                        <a:spcBef>
                          <a:spcPts val="0"/>
                        </a:spcBef>
                        <a:spcAft>
                          <a:spcPts val="0"/>
                        </a:spcAft>
                        <a:buClrTx/>
                        <a:buSzTx/>
                        <a:buFontTx/>
                        <a:buNone/>
                      </a:pPr>
                      <a:r>
                        <a:rPr lang="en-US" sz="3200" b="1" i="0" u="none" strike="noStrike" cap="none" spc="0" baseline="0">
                          <a:solidFill>
                            <a:schemeClr val="tx1"/>
                          </a:solidFill>
                          <a:uFillTx/>
                          <a:latin typeface="+mj-lt"/>
                          <a:ea typeface="+mn-ea"/>
                          <a:cs typeface="+mn-cs"/>
                        </a:rPr>
                        <a:t>Walmart Store Champion/Charity Lead </a:t>
                      </a:r>
                      <a:endParaRPr lang="en-US" sz="3200" b="1" i="0" u="none" strike="noStrike" cap="none" spc="0" baseline="30000">
                        <a:solidFill>
                          <a:schemeClr val="tx1"/>
                        </a:solidFill>
                        <a:uFillTx/>
                        <a:latin typeface="+mj-lt"/>
                        <a:ea typeface="+mn-ea"/>
                        <a:cs typeface="+mn-cs"/>
                      </a:endParaRPr>
                    </a:p>
                    <a:p>
                      <a:pPr marL="0" marR="0" lvl="0" indent="0" algn="l" rtl="0">
                        <a:lnSpc>
                          <a:spcPct val="100000"/>
                        </a:lnSpc>
                        <a:spcBef>
                          <a:spcPts val="0"/>
                        </a:spcBef>
                        <a:spcAft>
                          <a:spcPts val="0"/>
                        </a:spcAft>
                        <a:buClrTx/>
                        <a:buSzTx/>
                        <a:buFontTx/>
                        <a:buNone/>
                      </a:pPr>
                      <a:r>
                        <a:rPr lang="en-US" sz="3200" b="1" i="0" u="none" strike="noStrike" cap="none" spc="0" baseline="0">
                          <a:solidFill>
                            <a:schemeClr val="tx1"/>
                          </a:solidFill>
                          <a:uFillTx/>
                          <a:latin typeface="+mj-lt"/>
                          <a:ea typeface="+mn-ea"/>
                          <a:cs typeface="+mn-cs"/>
                        </a:rPr>
                        <a:t>  </a:t>
                      </a:r>
                      <a:endParaRPr lang="en-US" b="1">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Leader of the Campaign for their store and your main contact throughout the Campaign.</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37922636"/>
                  </a:ext>
                </a:extLst>
              </a:tr>
              <a:tr h="1276906">
                <a:tc>
                  <a:txBody>
                    <a:bodyPr/>
                    <a:lstStyle/>
                    <a:p>
                      <a:pPr marL="0" lvl="0" indent="0" algn="l">
                        <a:lnSpc>
                          <a:spcPct val="100000"/>
                        </a:lnSpc>
                        <a:spcBef>
                          <a:spcPts val="0"/>
                        </a:spcBef>
                        <a:spcAft>
                          <a:spcPts val="0"/>
                        </a:spcAft>
                        <a:buNone/>
                      </a:pPr>
                      <a:r>
                        <a:rPr lang="en-US" sz="3200" b="1" i="0" u="none" strike="noStrike" cap="none" spc="0" baseline="0">
                          <a:solidFill>
                            <a:schemeClr val="tx1"/>
                          </a:solidFill>
                          <a:uFillTx/>
                          <a:latin typeface="+mj-lt"/>
                          <a:ea typeface="+mn-ea"/>
                          <a:cs typeface="+mn-cs"/>
                        </a:rPr>
                        <a:t>Fundraising Stars</a:t>
                      </a:r>
                      <a:endParaRPr lang="en-US" sz="3200" b="1" i="0" u="none" strike="noStrike" cap="none" spc="0" baseline="0">
                        <a:solidFill>
                          <a:schemeClr val="tx1"/>
                        </a:solidFill>
                        <a:uFillTx/>
                        <a:latin typeface="+mj-lt"/>
                        <a:ea typeface="+mn-ea"/>
                        <a:cs typeface="+mn-cs"/>
                        <a:sym typeface="Helvetica Neue Light"/>
                      </a:endParaRPr>
                    </a:p>
                  </a:txBody>
                  <a:tcP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tc>
                  <a:txBody>
                    <a:bodyPr/>
                    <a:lstStyle/>
                    <a:p>
                      <a:pPr marL="0" lvl="0" indent="0" algn="l">
                        <a:lnSpc>
                          <a:spcPct val="100000"/>
                        </a:lnSpc>
                        <a:spcBef>
                          <a:spcPts val="0"/>
                        </a:spcBef>
                        <a:spcAft>
                          <a:spcPts val="0"/>
                        </a:spcAft>
                        <a:buNone/>
                      </a:pPr>
                      <a:r>
                        <a:rPr lang="en-US" sz="3200" b="0" i="0" u="none" strike="noStrike" cap="none" spc="0" baseline="0">
                          <a:solidFill>
                            <a:schemeClr val="tx1"/>
                          </a:solidFill>
                          <a:uFillTx/>
                          <a:latin typeface="+mj-lt"/>
                          <a:ea typeface="+mn-ea"/>
                          <a:cs typeface="+mn-cs"/>
                        </a:rPr>
                        <a:t>Your most amazing people at your store.</a:t>
                      </a:r>
                      <a:endParaRPr lang="en-US" sz="3200" b="0" i="0" u="none" strike="noStrike" cap="none" spc="0" baseline="0">
                        <a:solidFill>
                          <a:schemeClr val="tx1"/>
                        </a:solidFill>
                        <a:uFillTx/>
                        <a:latin typeface="+mj-lt"/>
                        <a:ea typeface="+mn-ea"/>
                        <a:cs typeface="+mn-cs"/>
                        <a:sym typeface="Helvetica Neue Light"/>
                      </a:endParaRPr>
                    </a:p>
                  </a:txBody>
                  <a:tcP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extLst>
                  <a:ext uri="{0D108BD9-81ED-4DB2-BD59-A6C34878D82A}">
                    <a16:rowId xmlns:a16="http://schemas.microsoft.com/office/drawing/2014/main" val="3185881486"/>
                  </a:ext>
                </a:extLst>
              </a:tr>
              <a:tr h="1223704">
                <a:tc>
                  <a:txBody>
                    <a:bodyPr/>
                    <a:lstStyle/>
                    <a:p>
                      <a:pPr algn="l" rtl="0" fontAlgn="base"/>
                      <a:r>
                        <a:rPr lang="en-US" sz="3200" b="1" i="0" u="none" strike="noStrike" cap="none" spc="0" baseline="0">
                          <a:solidFill>
                            <a:schemeClr val="tx1"/>
                          </a:solidFill>
                          <a:uFillTx/>
                          <a:latin typeface="+mj-lt"/>
                          <a:ea typeface="+mn-ea"/>
                          <a:cs typeface="+mn-cs"/>
                        </a:rPr>
                        <a:t>Walmart Associates</a:t>
                      </a:r>
                      <a:endParaRPr lang="en-US" sz="3200" b="1"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j-lt"/>
                          <a:ea typeface="+mn-ea"/>
                          <a:cs typeface="+mn-cs"/>
                        </a:rPr>
                        <a:t>Key members of the Campaign in-store.</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07698041"/>
                  </a:ext>
                </a:extLst>
              </a:tr>
              <a:tr h="1276907">
                <a:tc>
                  <a:txBody>
                    <a:bodyPr/>
                    <a:lstStyle/>
                    <a:p>
                      <a:pPr algn="l" rtl="0" fontAlgn="base"/>
                      <a:r>
                        <a:rPr lang="en-US" sz="3200" b="1" i="0" u="none" strike="noStrike" cap="none" spc="0" baseline="0">
                          <a:solidFill>
                            <a:schemeClr val="tx1"/>
                          </a:solidFill>
                          <a:uFillTx/>
                          <a:latin typeface="+mj-lt"/>
                          <a:ea typeface="+mn-ea"/>
                          <a:cs typeface="+mn-cs"/>
                        </a:rPr>
                        <a:t>Walmart Customers</a:t>
                      </a:r>
                      <a:endParaRPr lang="en-US" sz="3200" b="1"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j-lt"/>
                          <a:ea typeface="+mn-ea"/>
                          <a:cs typeface="+mn-cs"/>
                        </a:rPr>
                        <a:t>Red Cross donors!</a:t>
                      </a:r>
                      <a:endParaRPr lang="en-US" sz="3200" b="0" i="0" u="none" strike="noStrike" cap="none" spc="0" baseline="0">
                        <a:solidFill>
                          <a:schemeClr val="tx1"/>
                        </a:solidFill>
                        <a:uFillTx/>
                        <a:latin typeface="+mj-lt"/>
                        <a:ea typeface="+mn-ea"/>
                        <a:cs typeface="+mn-cs"/>
                        <a:sym typeface="Helvetica Neue Light"/>
                      </a:endParaRPr>
                    </a:p>
                    <a:p>
                      <a:pPr algn="l" rtl="0" fontAlgn="base"/>
                      <a:r>
                        <a:rPr lang="en-US" sz="3200" b="0" i="0" u="none" strike="noStrike" cap="none" spc="0" baseline="0">
                          <a:solidFill>
                            <a:schemeClr val="tx1"/>
                          </a:solidFill>
                          <a:uFillTx/>
                          <a:latin typeface="+mj-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06250680"/>
                  </a:ext>
                </a:extLst>
              </a:tr>
            </a:tbl>
          </a:graphicData>
        </a:graphic>
      </p:graphicFrame>
      <p:graphicFrame>
        <p:nvGraphicFramePr>
          <p:cNvPr id="5" name="Table 4">
            <a:extLst>
              <a:ext uri="{FF2B5EF4-FFF2-40B4-BE49-F238E27FC236}">
                <a16:creationId xmlns:a16="http://schemas.microsoft.com/office/drawing/2014/main" id="{CFC39118-1E43-4D5C-8C5C-5C0E85D1F1B0}"/>
              </a:ext>
            </a:extLst>
          </p:cNvPr>
          <p:cNvGraphicFramePr>
            <a:graphicFrameLocks noGrp="1"/>
          </p:cNvGraphicFramePr>
          <p:nvPr>
            <p:extLst>
              <p:ext uri="{D42A27DB-BD31-4B8C-83A1-F6EECF244321}">
                <p14:modId xmlns:p14="http://schemas.microsoft.com/office/powerpoint/2010/main" val="98759077"/>
              </p:ext>
            </p:extLst>
          </p:nvPr>
        </p:nvGraphicFramePr>
        <p:xfrm>
          <a:off x="-2990611" y="5391913"/>
          <a:ext cx="958941" cy="457200"/>
        </p:xfrm>
        <a:graphic>
          <a:graphicData uri="http://schemas.openxmlformats.org/drawingml/2006/table">
            <a:tbl>
              <a:tblPr/>
              <a:tblGrid>
                <a:gridCol w="958941">
                  <a:extLst>
                    <a:ext uri="{9D8B030D-6E8A-4147-A177-3AD203B41FA5}">
                      <a16:colId xmlns:a16="http://schemas.microsoft.com/office/drawing/2014/main" val="1211104376"/>
                    </a:ext>
                  </a:extLst>
                </a:gridCol>
              </a:tblGrid>
              <a:tr h="0">
                <a:tc>
                  <a:txBody>
                    <a:bodyPr/>
                    <a:lstStyle/>
                    <a:p>
                      <a:endParaRPr lang="en-CA"/>
                    </a:p>
                  </a:txBody>
                  <a:tcPr>
                    <a:lnL w="3175" cmpd="sng">
                      <a:solidFill>
                        <a:schemeClr val="bg1">
                          <a:lumMod val="65000"/>
                        </a:schemeClr>
                      </a:solidFill>
                      <a:prstDash val="solid"/>
                    </a:lnL>
                    <a:lnR w="3175" cmpd="sng">
                      <a:solidFill>
                        <a:schemeClr val="bg1">
                          <a:lumMod val="65000"/>
                        </a:schemeClr>
                      </a:solidFill>
                      <a:prstDash val="solid"/>
                    </a:lnR>
                    <a:lnT w="3175" cmpd="sng">
                      <a:solidFill>
                        <a:schemeClr val="bg1">
                          <a:lumMod val="65000"/>
                        </a:schemeClr>
                      </a:solidFill>
                      <a:prstDash val="solid"/>
                    </a:lnT>
                    <a:lnB w="3175" cmpd="sng">
                      <a:solidFill>
                        <a:schemeClr val="bg1">
                          <a:lumMod val="65000"/>
                        </a:schemeClr>
                      </a:solidFill>
                      <a:prstDash val="solid"/>
                    </a:lnB>
                  </a:tcPr>
                </a:tc>
                <a:extLst>
                  <a:ext uri="{0D108BD9-81ED-4DB2-BD59-A6C34878D82A}">
                    <a16:rowId xmlns:a16="http://schemas.microsoft.com/office/drawing/2014/main" val="858114608"/>
                  </a:ext>
                </a:extLst>
              </a:tr>
            </a:tbl>
          </a:graphicData>
        </a:graphic>
      </p:graphicFrame>
    </p:spTree>
    <p:extLst>
      <p:ext uri="{BB962C8B-B14F-4D97-AF65-F5344CB8AC3E}">
        <p14:creationId xmlns:p14="http://schemas.microsoft.com/office/powerpoint/2010/main" val="182518335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The Ambassadors Role</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890273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Expectations and Responsibilities</a:t>
            </a: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TextBox 10">
            <a:extLst>
              <a:ext uri="{FF2B5EF4-FFF2-40B4-BE49-F238E27FC236}">
                <a16:creationId xmlns:a16="http://schemas.microsoft.com/office/drawing/2014/main" id="{485F64E8-CBC5-2CF2-B3A9-71A7B7700269}"/>
              </a:ext>
            </a:extLst>
          </p:cNvPr>
          <p:cNvSpPr txBox="1"/>
          <p:nvPr/>
        </p:nvSpPr>
        <p:spPr>
          <a:xfrm>
            <a:off x="863600" y="2908874"/>
            <a:ext cx="20828000" cy="9198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3200" i="0" u="none" strike="noStrike" kern="0" cap="none" spc="0" normalizeH="0" baseline="0" noProof="0">
                <a:ln>
                  <a:noFill/>
                </a:ln>
                <a:effectLst/>
                <a:uLnTx/>
                <a:uFillTx/>
                <a:latin typeface="+mj-lt"/>
                <a:sym typeface="Helvetica Neue"/>
              </a:rPr>
              <a:t>Identifying the Walmart staff member most responsible for the Red Cross campaign.  </a:t>
            </a:r>
            <a:endParaRPr lang="en-CA" sz="32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CA" sz="32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3200">
                <a:latin typeface="+mj-lt"/>
              </a:rPr>
              <a:t>Contact</a:t>
            </a:r>
            <a:r>
              <a:rPr kumimoji="0" lang="en-US" sz="3200" i="0" u="none" strike="noStrike" kern="0" cap="none" spc="0" normalizeH="0" baseline="0" noProof="0">
                <a:ln>
                  <a:noFill/>
                </a:ln>
                <a:effectLst/>
                <a:uLnTx/>
                <a:uFillTx/>
                <a:latin typeface="+mj-lt"/>
                <a:sym typeface="Helvetica Neue"/>
              </a:rPr>
              <a:t> and speak on behalf of the Red Cross at a Walmart kickoff (in person or virtually) as well as conduct weekly check-ins.</a:t>
            </a:r>
            <a:endParaRPr lang="en-CA" sz="32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CA" sz="32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3200">
                <a:latin typeface="+mj-lt"/>
              </a:rPr>
              <a:t>Identify</a:t>
            </a:r>
            <a:r>
              <a:rPr kumimoji="0" lang="en-US" sz="3200" i="0" u="none" strike="noStrike" kern="0" cap="none" spc="0" normalizeH="0" baseline="0" noProof="0">
                <a:ln>
                  <a:noFill/>
                </a:ln>
                <a:effectLst/>
                <a:uLnTx/>
                <a:uFillTx/>
                <a:latin typeface="+mj-lt"/>
                <a:sym typeface="Helvetica Neue"/>
              </a:rPr>
              <a:t> and recognize key Walmart Associate “Fundraising Stars” with the assistance of the store manager or their staff lead.</a:t>
            </a:r>
            <a:endParaRPr lang="en-CA" sz="32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CA" sz="3200" i="0" u="none" strike="noStrike" kern="0" cap="none" spc="0" normalizeH="0" baseline="0" noProof="0">
              <a:ln>
                <a:noFill/>
              </a:ln>
              <a:effectLst/>
              <a:uLnTx/>
              <a:uFillTx/>
              <a:latin typeface="+mj-lt"/>
            </a:endParaRPr>
          </a:p>
          <a:p>
            <a:pPr marL="342900" indent="-342900" algn="l" defTabSz="457200" hangingPunct="1">
              <a:lnSpc>
                <a:spcPct val="117999"/>
              </a:lnSpc>
              <a:buFont typeface="Arial" panose="020B0604020202020204" pitchFamily="34" charset="0"/>
              <a:buChar char="•"/>
              <a:defRPr/>
            </a:pPr>
            <a:r>
              <a:rPr lang="en-US" sz="3200">
                <a:latin typeface="+mj-lt"/>
              </a:rPr>
              <a:t>Possibly support</a:t>
            </a:r>
            <a:r>
              <a:rPr kumimoji="0" lang="en-US" sz="3200" i="0" u="none" strike="noStrike" kern="0" cap="none" spc="0" normalizeH="0" baseline="0" noProof="0">
                <a:ln>
                  <a:noFill/>
                </a:ln>
                <a:effectLst/>
                <a:uLnTx/>
                <a:uFillTx/>
                <a:latin typeface="+mj-lt"/>
                <a:sym typeface="Helvetica Neue"/>
              </a:rPr>
              <a:t> additional store fundraising activities if requested. </a:t>
            </a:r>
            <a:endParaRPr lang="en-CA" sz="32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CA" sz="3200" i="0" u="none" strike="noStrike" kern="0" cap="none" spc="0" normalizeH="0" baseline="0" noProof="0">
              <a:ln>
                <a:noFill/>
              </a:ln>
              <a:effectLst/>
              <a:uLnTx/>
              <a:uFillTx/>
              <a:latin typeface="+mj-lt"/>
            </a:endParaRPr>
          </a:p>
          <a:p>
            <a:pPr marL="342900" indent="-342900" algn="l" defTabSz="457200" hangingPunct="1">
              <a:lnSpc>
                <a:spcPct val="117999"/>
              </a:lnSpc>
              <a:buFont typeface="Arial" panose="020B0604020202020204" pitchFamily="34" charset="0"/>
              <a:buChar char="•"/>
              <a:defRPr/>
            </a:pPr>
            <a:r>
              <a:rPr lang="en-US" sz="3200">
                <a:latin typeface="Arial"/>
              </a:rPr>
              <a:t>Build and maintain good relationships with store managers and key Associates.</a:t>
            </a:r>
            <a:endParaRPr lang="en-CA" sz="3200">
              <a:latin typeface="Arial"/>
            </a:endParaRPr>
          </a:p>
          <a:p>
            <a:pPr algn="l" defTabSz="457200">
              <a:lnSpc>
                <a:spcPct val="117999"/>
              </a:lnSpc>
              <a:defRPr/>
            </a:pPr>
            <a:endParaRPr lang="en-US" sz="3200">
              <a:latin typeface="Arial"/>
            </a:endParaRPr>
          </a:p>
          <a:p>
            <a:pPr marL="342900" indent="-342900" algn="l" defTabSz="457200">
              <a:lnSpc>
                <a:spcPct val="117999"/>
              </a:lnSpc>
              <a:buFont typeface="Arial" panose="020B0604020202020204" pitchFamily="34" charset="0"/>
              <a:buChar char="•"/>
              <a:defRPr/>
            </a:pPr>
            <a:r>
              <a:rPr lang="en-US" sz="3200">
                <a:latin typeface="+mj-lt"/>
              </a:rPr>
              <a:t>We</a:t>
            </a:r>
            <a:r>
              <a:rPr kumimoji="0" lang="en-US" sz="3200" i="0" u="none" strike="noStrike" kern="0" cap="none" spc="0" normalizeH="0" baseline="0" noProof="0">
                <a:ln>
                  <a:noFill/>
                </a:ln>
                <a:effectLst/>
                <a:uLnTx/>
                <a:uFillTx/>
                <a:latin typeface="+mj-lt"/>
                <a:sym typeface="Helvetica Neue"/>
              </a:rPr>
              <a:t> ask that you communicate media opportunities, Associate stories and special requests to the Red Cross staff member in your region.</a:t>
            </a:r>
            <a:endParaRPr lang="en-CA" sz="32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kumimoji="0" lang="en-CA" sz="2800" i="0" u="none" strike="noStrike" kern="0" cap="none" spc="0" normalizeH="0" baseline="0" noProof="0">
              <a:ln>
                <a:noFill/>
              </a:ln>
              <a:solidFill>
                <a:sysClr val="windowText" lastClr="000000"/>
              </a:solidFill>
              <a:effectLst/>
              <a:uLnTx/>
              <a:uFillTx/>
              <a:latin typeface="+mj-lt"/>
              <a:sym typeface="Helvetica Neue"/>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sz="2800" i="0" u="none" strike="noStrike" kern="0" cap="none" spc="0" normalizeH="0" baseline="0" noProof="0">
              <a:ln>
                <a:noFill/>
              </a:ln>
              <a:effectLst/>
              <a:uLnTx/>
              <a:uFillTx/>
              <a:latin typeface="+mj-lt"/>
            </a:endParaRPr>
          </a:p>
        </p:txBody>
      </p:sp>
    </p:spTree>
    <p:extLst>
      <p:ext uri="{BB962C8B-B14F-4D97-AF65-F5344CB8AC3E}">
        <p14:creationId xmlns:p14="http://schemas.microsoft.com/office/powerpoint/2010/main" val="1436910759"/>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380ec41-aab8-44d9-980b-66d64ccf7046" xsi:nil="true"/>
    <lcf76f155ced4ddcb4097134ff3c332f xmlns="7fb87551-2fc5-4f16-a24e-13783a67c80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B91CC89853494BAD42EF6ACD1B76C0" ma:contentTypeVersion="15" ma:contentTypeDescription="Create a new document." ma:contentTypeScope="" ma:versionID="a434f1c31cd1e2a19ea134e7df28ebe3">
  <xsd:schema xmlns:xsd="http://www.w3.org/2001/XMLSchema" xmlns:xs="http://www.w3.org/2001/XMLSchema" xmlns:p="http://schemas.microsoft.com/office/2006/metadata/properties" xmlns:ns2="7fb87551-2fc5-4f16-a24e-13783a67c809" xmlns:ns3="9380ec41-aab8-44d9-980b-66d64ccf7046" targetNamespace="http://schemas.microsoft.com/office/2006/metadata/properties" ma:root="true" ma:fieldsID="cc59ac2549c522ff47fbeb7146e4db9e" ns2:_="" ns3:_="">
    <xsd:import namespace="7fb87551-2fc5-4f16-a24e-13783a67c809"/>
    <xsd:import namespace="9380ec41-aab8-44d9-980b-66d64ccf70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b87551-2fc5-4f16-a24e-13783a67c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1c7943d-9be8-43ac-9fb9-82fa73741737"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80ec41-aab8-44d9-980b-66d64ccf704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d5e8bcf-b2dd-4f4d-9fd3-06df0dd764a5}" ma:internalName="TaxCatchAll" ma:showField="CatchAllData" ma:web="9380ec41-aab8-44d9-980b-66d64ccf704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CB06E8-5FF5-4238-A07F-025458083968}">
  <ds:schemaRefs>
    <ds:schemaRef ds:uri="http://schemas.microsoft.com/sharepoint/v3/contenttype/forms"/>
  </ds:schemaRefs>
</ds:datastoreItem>
</file>

<file path=customXml/itemProps2.xml><?xml version="1.0" encoding="utf-8"?>
<ds:datastoreItem xmlns:ds="http://schemas.openxmlformats.org/officeDocument/2006/customXml" ds:itemID="{D58F5165-221B-4CF3-B6DD-E7FC60C23C34}">
  <ds:schemaRefs>
    <ds:schemaRef ds:uri="7fb87551-2fc5-4f16-a24e-13783a67c809"/>
    <ds:schemaRef ds:uri="9380ec41-aab8-44d9-980b-66d64ccf70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BA3DFE0-2071-4D50-9001-1D9953E733F7}">
  <ds:schemaRefs>
    <ds:schemaRef ds:uri="7fb87551-2fc5-4f16-a24e-13783a67c809"/>
    <ds:schemaRef ds:uri="9380ec41-aab8-44d9-980b-66d64ccf70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33</Slides>
  <Notes>32</Notes>
  <HiddenSlides>0</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White</vt:lpstr>
      <vt:lpstr>Office Theme</vt:lpstr>
      <vt:lpstr>White</vt:lpstr>
      <vt:lpstr>PowerPoint Presentation</vt:lpstr>
      <vt:lpstr>WELCOME!</vt:lpstr>
      <vt:lpstr>Campaign Background </vt:lpstr>
      <vt:lpstr>Campaign Goal 2022</vt:lpstr>
      <vt:lpstr>How the Campaign Works </vt:lpstr>
      <vt:lpstr>Ambassadors</vt:lpstr>
      <vt:lpstr>Key Campaign Participants </vt:lpstr>
      <vt:lpstr>PowerPoint Presentation</vt:lpstr>
      <vt:lpstr>Expectations and Responsibilities</vt:lpstr>
      <vt:lpstr>Support for Ambassadors</vt:lpstr>
      <vt:lpstr>Key Campaign Timelines </vt:lpstr>
      <vt:lpstr>Key Campaign Activity</vt:lpstr>
      <vt:lpstr>Walmart Stores &amp; Associates: Campaign Perspectives  </vt:lpstr>
      <vt:lpstr>In-person support of Walmart stores is back! </vt:lpstr>
      <vt:lpstr>Contacting stores </vt:lpstr>
      <vt:lpstr>PowerPoint Presentation</vt:lpstr>
      <vt:lpstr>Reporting &amp; Feedback  </vt:lpstr>
      <vt:lpstr>Fundraising Stars</vt:lpstr>
      <vt:lpstr>PowerPoint Presentation</vt:lpstr>
      <vt:lpstr>PowerPoint Presentation</vt:lpstr>
      <vt:lpstr>PowerPoint Presentation</vt:lpstr>
      <vt:lpstr>Red Cross Campaign Materials </vt:lpstr>
      <vt:lpstr>Materials on Walmart intranet (The Wire)</vt:lpstr>
      <vt:lpstr>PowerPoint Presentation</vt:lpstr>
      <vt:lpstr>Scenarios </vt:lpstr>
      <vt:lpstr>Key takeaways</vt:lpstr>
      <vt:lpstr>Your help is impacting the Red Cross Mission</vt:lpstr>
      <vt:lpstr>Mission Moment - Walmart Associate Video </vt:lpstr>
      <vt:lpstr>PowerPoint Presentation</vt:lpstr>
      <vt:lpstr>You are ready!    </vt:lpstr>
      <vt:lpstr>Provincial Red Cross Managers – Staff Contact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Red Cross</dc:title>
  <dc:creator>Christine Kinyanjui</dc:creator>
  <cp:revision>10</cp:revision>
  <dcterms:modified xsi:type="dcterms:W3CDTF">2022-06-29T12:16:55Z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0x010100F1B91CC89853494BAD42EF6ACD1B76C0</vt:lpwstr>
  </property>
  <property fmtid="{D5CDD505-2E9C-101B-9397-08002B2CF9AE}" pid="3" name="MediaServiceImageTags">
    <vt:lpwstr/>
  </property>
</Properties>
</file>